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263" r:id="rId5"/>
    <p:sldId id="329" r:id="rId6"/>
    <p:sldId id="346" r:id="rId7"/>
    <p:sldId id="360" r:id="rId8"/>
    <p:sldId id="357" r:id="rId9"/>
    <p:sldId id="322" r:id="rId10"/>
    <p:sldId id="318" r:id="rId11"/>
    <p:sldId id="303" r:id="rId12"/>
    <p:sldId id="306" r:id="rId13"/>
    <p:sldId id="307" r:id="rId14"/>
    <p:sldId id="358" r:id="rId15"/>
    <p:sldId id="310" r:id="rId16"/>
    <p:sldId id="271" r:id="rId17"/>
  </p:sldIdLst>
  <p:sldSz cx="9144000" cy="6858000" type="screen4x3"/>
  <p:notesSz cx="6724650" cy="97742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6" userDrawn="1">
          <p15:clr>
            <a:srgbClr val="A4A3A4"/>
          </p15:clr>
        </p15:guide>
        <p15:guide id="2" pos="38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56" userDrawn="1">
          <p15:clr>
            <a:srgbClr val="A4A3A4"/>
          </p15:clr>
        </p15:guide>
        <p15:guide id="2" pos="2134" userDrawn="1">
          <p15:clr>
            <a:srgbClr val="A4A3A4"/>
          </p15:clr>
        </p15:guide>
        <p15:guide id="3" orient="horz" pos="3079" userDrawn="1">
          <p15:clr>
            <a:srgbClr val="A4A3A4"/>
          </p15:clr>
        </p15:guide>
        <p15:guide id="4" pos="2119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ore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5494"/>
    <a:srgbClr val="F8A907"/>
    <a:srgbClr val="FFD624"/>
    <a:srgbClr val="BDDEFF"/>
    <a:srgbClr val="3166CF"/>
    <a:srgbClr val="2D5EC1"/>
    <a:srgbClr val="3E6FD2"/>
    <a:srgbClr val="99CCFF"/>
    <a:srgbClr val="808080"/>
    <a:srgbClr val="009F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4995" autoAdjust="0"/>
    <p:restoredTop sz="96395" autoAdjust="0"/>
  </p:normalViewPr>
  <p:slideViewPr>
    <p:cSldViewPr>
      <p:cViewPr varScale="1">
        <p:scale>
          <a:sx n="67" d="100"/>
          <a:sy n="67" d="100"/>
        </p:scale>
        <p:origin x="1652" y="48"/>
      </p:cViewPr>
      <p:guideLst>
        <p:guide orient="horz" pos="436"/>
        <p:guide pos="385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4" d="100"/>
          <a:sy n="74" d="100"/>
        </p:scale>
        <p:origin x="-3780" y="-108"/>
      </p:cViewPr>
      <p:guideLst>
        <p:guide orient="horz" pos="3056"/>
        <p:guide pos="2134"/>
        <p:guide orient="horz" pos="3079"/>
        <p:guide pos="211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800" dirty="0">
                <a:solidFill>
                  <a:schemeClr val="accent2">
                    <a:lumMod val="50000"/>
                  </a:schemeClr>
                </a:solidFill>
              </a:rPr>
              <a:t>Mrd EUR</a:t>
            </a:r>
          </a:p>
          <a:p>
            <a:pPr>
              <a:defRPr/>
            </a:pPr>
            <a:r>
              <a:rPr lang="en-US" sz="1800" dirty="0">
                <a:solidFill>
                  <a:schemeClr val="accent2">
                    <a:lumMod val="50000"/>
                  </a:schemeClr>
                </a:solidFill>
              </a:rPr>
              <a:t>in prezzi attuali</a:t>
            </a:r>
            <a:endParaRPr lang="it-IT" sz="1800" dirty="0">
              <a:solidFill>
                <a:schemeClr val="accent2">
                  <a:lumMod val="50000"/>
                </a:schemeClr>
              </a:solidFill>
            </a:endParaRPr>
          </a:p>
        </c:rich>
      </c:tx>
      <c:layout>
        <c:manualLayout>
          <c:xMode val="edge"/>
          <c:yMode val="edge"/>
          <c:x val="0.69775664244322155"/>
          <c:y val="7.0310729988058679E-2"/>
        </c:manualLayout>
      </c:layout>
      <c:overlay val="0"/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in XX prizes</c:v>
                </c:pt>
              </c:strCache>
            </c:strRef>
          </c:tx>
          <c:dPt>
            <c:idx val="0"/>
            <c:bubble3D val="0"/>
            <c:spPr>
              <a:ln cap="rnd"/>
            </c:spPr>
            <c:extLst>
              <c:ext xmlns:c16="http://schemas.microsoft.com/office/drawing/2014/chart" uri="{C3380CC4-5D6E-409C-BE32-E72D297353CC}">
                <c16:uniqueId val="{00000001-03FC-4BDA-800B-E9A961F90B4B}"/>
              </c:ext>
            </c:extLst>
          </c:dPt>
          <c:dPt>
            <c:idx val="1"/>
            <c:bubble3D val="0"/>
            <c:spPr>
              <a:solidFill>
                <a:schemeClr val="tx1"/>
              </a:solidFill>
            </c:spPr>
            <c:extLst>
              <c:ext xmlns:c16="http://schemas.microsoft.com/office/drawing/2014/chart" uri="{C3380CC4-5D6E-409C-BE32-E72D297353CC}">
                <c16:uniqueId val="{00000003-03FC-4BDA-800B-E9A961F90B4B}"/>
              </c:ext>
            </c:extLst>
          </c:dPt>
          <c:dPt>
            <c:idx val="4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05-03FC-4BDA-800B-E9A961F90B4B}"/>
              </c:ext>
            </c:extLst>
          </c:dPt>
          <c:dLbls>
            <c:dLbl>
              <c:idx val="0"/>
              <c:layout>
                <c:manualLayout>
                  <c:x val="7.7026333959419706E-3"/>
                  <c:y val="2.433832961125108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accent6"/>
                        </a:solidFill>
                      </a:rPr>
                      <a:t>25,8 EUR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3FC-4BDA-800B-E9A961F90B4B}"/>
                </c:ext>
              </c:extLst>
            </c:dLbl>
            <c:dLbl>
              <c:idx val="1"/>
              <c:layout>
                <c:manualLayout>
                  <c:x val="1.8486611277997389E-2"/>
                  <c:y val="0"/>
                </c:manualLayout>
              </c:layout>
              <c:tx>
                <c:rich>
                  <a:bodyPr/>
                  <a:lstStyle/>
                  <a:p>
                    <a:pPr>
                      <a:defRPr>
                        <a:solidFill>
                          <a:schemeClr val="accent6"/>
                        </a:solidFill>
                      </a:defRPr>
                    </a:pPr>
                    <a:r>
                      <a:rPr lang="en-US" dirty="0">
                        <a:solidFill>
                          <a:schemeClr val="accent6"/>
                        </a:solidFill>
                      </a:rPr>
                      <a:t>52,7 EUR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3FC-4BDA-800B-E9A961F90B4B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bg1"/>
                        </a:solidFill>
                      </a:rPr>
                      <a:t>13,5 EUR</a:t>
                    </a:r>
                    <a:endParaRPr lang="en-US" dirty="0">
                      <a:solidFill>
                        <a:schemeClr val="tx2"/>
                      </a:solidFill>
                    </a:endParaRP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3FC-4BDA-800B-E9A961F90B4B}"/>
                </c:ext>
              </c:extLst>
            </c:dLbl>
            <c:dLbl>
              <c:idx val="3"/>
              <c:layout>
                <c:manualLayout>
                  <c:x val="-7.0865343232323352E-2"/>
                  <c:y val="-0.1298046375271065"/>
                </c:manualLayout>
              </c:layout>
              <c:tx>
                <c:rich>
                  <a:bodyPr/>
                  <a:lstStyle/>
                  <a:p>
                    <a:pPr>
                      <a:defRPr>
                        <a:solidFill>
                          <a:schemeClr val="accent6"/>
                        </a:solidFill>
                      </a:defRPr>
                    </a:pPr>
                    <a:r>
                      <a:rPr lang="en-US" dirty="0">
                        <a:solidFill>
                          <a:schemeClr val="accent6"/>
                        </a:solidFill>
                      </a:rPr>
                      <a:t>2,1 EUR 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3FC-4BDA-800B-E9A961F90B4B}"/>
                </c:ext>
              </c:extLst>
            </c:dLbl>
            <c:dLbl>
              <c:idx val="4"/>
              <c:layout>
                <c:manualLayout>
                  <c:x val="4.7757079134826595E-2"/>
                  <c:y val="-0.12439590690194996"/>
                </c:manualLayout>
              </c:layout>
              <c:tx>
                <c:rich>
                  <a:bodyPr/>
                  <a:lstStyle/>
                  <a:p>
                    <a:pPr>
                      <a:defRPr>
                        <a:solidFill>
                          <a:schemeClr val="accent6"/>
                        </a:solidFill>
                      </a:defRPr>
                    </a:pPr>
                    <a:r>
                      <a:rPr lang="en-US" dirty="0">
                        <a:solidFill>
                          <a:schemeClr val="accent6"/>
                        </a:solidFill>
                      </a:rPr>
                      <a:t>2,4 EUR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3FC-4BDA-800B-E9A961F90B4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p="http://schemas.openxmlformats.org/presentationml/2006/main" xmlns:a14="http://schemas.microsoft.com/office/drawing/2010/main" xmlns:mc="http://schemas.openxmlformats.org/markup-compatibility/2006"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Scienza aperta</c:v>
                </c:pt>
                <c:pt idx="1">
                  <c:v>Sfide globali &amp;  competitività industriale</c:v>
                </c:pt>
                <c:pt idx="2">
                  <c:v>Innovazione aperta</c:v>
                </c:pt>
                <c:pt idx="3">
                  <c:v>Consolidamento del SER</c:v>
                </c:pt>
                <c:pt idx="4">
                  <c:v>Euratom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25.8</c:v>
                </c:pt>
                <c:pt idx="1">
                  <c:v>52.7</c:v>
                </c:pt>
                <c:pt idx="2">
                  <c:v>13.5</c:v>
                </c:pt>
                <c:pt idx="3">
                  <c:v>2.1</c:v>
                </c:pt>
                <c:pt idx="4">
                  <c:v>2.4</c:v>
                </c:pt>
              </c:numCache>
            </c:numRef>
          </c:val>
          <c:extLst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p="http://schemas.openxmlformats.org/presentationml/2006/main" xmlns:a14="http://schemas.microsoft.com/office/drawing/2010/main" xmlns:mc="http://schemas.openxmlformats.org/markup-compatibility/2006">
            <c:ext xmlns:c16="http://schemas.microsoft.com/office/drawing/2014/chart" uri="{C3380CC4-5D6E-409C-BE32-E72D297353CC}">
              <c16:uniqueId val="{00000001-3A20-4BD7-960D-066BC2C805F5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legend>
      <c:legendPos val="r"/>
      <c:legendEntry>
        <c:idx val="0"/>
        <c:txPr>
          <a:bodyPr/>
          <a:lstStyle/>
          <a:p>
            <a:pPr>
              <a:defRPr>
                <a:solidFill>
                  <a:schemeClr val="accent6"/>
                </a:solidFill>
              </a:defRPr>
            </a:pPr>
            <a:endParaRPr lang="it-IT"/>
          </a:p>
        </c:txPr>
      </c:legendEntry>
      <c:legendEntry>
        <c:idx val="1"/>
        <c:txPr>
          <a:bodyPr/>
          <a:lstStyle/>
          <a:p>
            <a:pPr>
              <a:defRPr>
                <a:solidFill>
                  <a:schemeClr val="accent6"/>
                </a:solidFill>
              </a:defRPr>
            </a:pPr>
            <a:endParaRPr lang="it-IT"/>
          </a:p>
        </c:txPr>
      </c:legendEntry>
      <c:legendEntry>
        <c:idx val="2"/>
        <c:txPr>
          <a:bodyPr/>
          <a:lstStyle/>
          <a:p>
            <a:pPr>
              <a:defRPr>
                <a:solidFill>
                  <a:schemeClr val="accent6"/>
                </a:solidFill>
              </a:defRPr>
            </a:pPr>
            <a:endParaRPr lang="it-IT"/>
          </a:p>
        </c:txPr>
      </c:legendEntry>
      <c:legendEntry>
        <c:idx val="3"/>
        <c:txPr>
          <a:bodyPr/>
          <a:lstStyle/>
          <a:p>
            <a:pPr>
              <a:defRPr>
                <a:solidFill>
                  <a:schemeClr val="accent6"/>
                </a:solidFill>
              </a:defRPr>
            </a:pPr>
            <a:endParaRPr lang="it-IT"/>
          </a:p>
        </c:txPr>
      </c:legendEntry>
      <c:legendEntry>
        <c:idx val="4"/>
        <c:txPr>
          <a:bodyPr/>
          <a:lstStyle/>
          <a:p>
            <a:pPr>
              <a:defRPr>
                <a:solidFill>
                  <a:schemeClr val="accent6"/>
                </a:solidFill>
              </a:defRPr>
            </a:pPr>
            <a:endParaRPr lang="it-IT"/>
          </a:p>
        </c:txPr>
      </c:legendEntry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4748" cy="489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08" tIns="45304" rIns="90608" bIns="45304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08333" y="0"/>
            <a:ext cx="2914748" cy="489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08" tIns="45304" rIns="90608" bIns="45304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83418"/>
            <a:ext cx="2914748" cy="489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08" tIns="45304" rIns="90608" bIns="45304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08333" y="9283418"/>
            <a:ext cx="2914748" cy="489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08" tIns="45304" rIns="90608" bIns="45304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5EC7A9CE-B5D3-4830-AA57-DD8049CE9F26}" type="slidenum">
              <a:rPr lang="en-GB"/>
              <a:pPr>
                <a:defRPr/>
              </a:pPr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367662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4748" cy="489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08" tIns="45304" rIns="90608" bIns="45304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08333" y="0"/>
            <a:ext cx="2914748" cy="489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08" tIns="45304" rIns="90608" bIns="45304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33425"/>
            <a:ext cx="4887912" cy="36655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2151" y="4642491"/>
            <a:ext cx="5380349" cy="4398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08" tIns="45304" rIns="90608" bIns="4530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83418"/>
            <a:ext cx="2914748" cy="489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08" tIns="45304" rIns="90608" bIns="45304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08333" y="9283418"/>
            <a:ext cx="2914748" cy="489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08" tIns="45304" rIns="90608" bIns="45304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36441B25-C4D1-47DB-817D-B9C4FC5392FB}" type="slidenum">
              <a:rPr lang="en-GB"/>
              <a:pPr>
                <a:defRPr/>
              </a:pPr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299238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169191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10</a:t>
            </a:fld>
            <a:endParaRPr lang="it-IT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it-IT" dirty="0"/>
          </a:p>
          <a:p>
            <a:endParaRPr lang="it-IT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85413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06079">
              <a:defRPr/>
            </a:pPr>
            <a:fld id="{36441B25-C4D1-47DB-817D-B9C4FC5392FB}" type="slidenum">
              <a:rPr lang="en-GB">
                <a:solidFill>
                  <a:srgbClr val="000000"/>
                </a:solidFill>
              </a:rPr>
              <a:pPr defTabSz="906079">
                <a:defRPr/>
              </a:pPr>
              <a:t>11</a:t>
            </a:fld>
            <a:endParaRPr lang="it-IT" dirty="0">
              <a:solidFill>
                <a:srgbClr val="000000"/>
              </a:solidFill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it-IT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76876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12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120278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13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232986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2</a:t>
            </a:fld>
            <a:endParaRPr lang="it-IT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it-IT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95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3</a:t>
            </a:fld>
            <a:endParaRPr lang="it-IT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70338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4</a:t>
            </a:fld>
            <a:endParaRPr lang="it-IT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16005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5</a:t>
            </a:fld>
            <a:endParaRPr lang="it-IT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62393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05914">
              <a:defRPr/>
            </a:pPr>
            <a:fld id="{36441B25-C4D1-47DB-817D-B9C4FC5392FB}" type="slidenum">
              <a:rPr lang="en-GB">
                <a:solidFill>
                  <a:prstClr val="white"/>
                </a:solidFill>
              </a:rPr>
              <a:pPr defTabSz="905914">
                <a:defRPr/>
              </a:pPr>
              <a:t>6</a:t>
            </a:fld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63590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7</a:t>
            </a:fld>
            <a:endParaRPr lang="it-IT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69787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8</a:t>
            </a:fld>
            <a:endParaRPr lang="it-IT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24749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9</a:t>
            </a:fld>
            <a:endParaRPr lang="it-IT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75491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6744"/>
            <a:ext cx="9144000" cy="5754624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4230000" y="6429118"/>
            <a:ext cx="684213" cy="456142"/>
          </a:xfrm>
          <a:prstGeom prst="rect">
            <a:avLst/>
          </a:prstGeom>
          <a:solidFill>
            <a:srgbClr val="13317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4173092" y="6388471"/>
            <a:ext cx="846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900" b="0" i="1" dirty="0">
                <a:solidFill>
                  <a:schemeClr val="bg1"/>
                </a:solidFill>
                <a:latin typeface="EC Square Sans Pro Light" panose="020B0506000000020004" pitchFamily="34" charset="0"/>
              </a:rPr>
              <a:t>Ricerca e Innovazione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358913" y="2624386"/>
            <a:ext cx="44291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0" dirty="0">
                <a:solidFill>
                  <a:schemeClr val="accent6"/>
                </a:solidFill>
              </a:rPr>
              <a:t>Proposta della Commissione per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355802" y="3657057"/>
            <a:ext cx="46575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500" dirty="0">
                <a:solidFill>
                  <a:srgbClr val="00B0F0"/>
                </a:solidFill>
                <a:latin typeface="+mn-lt"/>
              </a:rPr>
              <a:t>IL FUTURO PROGRAMMA UE DI RICERCA E INNOVAZIONE (2021 – 2027)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67913" y="5351661"/>
            <a:ext cx="4914642" cy="2524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 baseline="0"/>
            </a:lvl1pPr>
            <a:lvl5pPr>
              <a:defRPr/>
            </a:lvl5pPr>
          </a:lstStyle>
          <a:p>
            <a:pPr lvl="0"/>
            <a:r>
              <a:rPr lang="fr-BE" dirty="0"/>
              <a:t>Speaker Name</a:t>
            </a:r>
          </a:p>
          <a:p>
            <a:pPr lvl="0"/>
            <a:endParaRPr lang="fr-BE" dirty="0"/>
          </a:p>
          <a:p>
            <a:pPr lvl="0"/>
            <a:endParaRPr lang="en-GB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70664" y="5604099"/>
            <a:ext cx="4914642" cy="2086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i="0" baseline="0"/>
            </a:lvl1pPr>
            <a:lvl5pPr>
              <a:defRPr/>
            </a:lvl5pPr>
          </a:lstStyle>
          <a:p>
            <a:pPr lvl="0"/>
            <a:r>
              <a:rPr lang="fr-BE" dirty="0"/>
              <a:t>Name of the Event</a:t>
            </a:r>
          </a:p>
          <a:p>
            <a:pPr lvl="0"/>
            <a:endParaRPr lang="fr-BE" dirty="0"/>
          </a:p>
          <a:p>
            <a:pPr lvl="0"/>
            <a:endParaRPr lang="en-GB"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355802" y="2892670"/>
            <a:ext cx="43197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i="1" dirty="0">
                <a:solidFill>
                  <a:schemeClr val="accent6"/>
                </a:solidFill>
                <a:latin typeface="+mj-lt"/>
              </a:rPr>
              <a:t>Horizon Europe</a:t>
            </a:r>
            <a:endParaRPr lang="it-IT" sz="4000" b="0" i="1" dirty="0">
              <a:solidFill>
                <a:schemeClr val="accent6"/>
              </a:solidFill>
              <a:latin typeface="+mj-lt"/>
            </a:endParaRP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370664" y="5843364"/>
            <a:ext cx="4914642" cy="3532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i="0" baseline="0"/>
            </a:lvl1pPr>
            <a:lvl5pPr>
              <a:defRPr/>
            </a:lvl5pPr>
          </a:lstStyle>
          <a:p>
            <a:pPr lvl="0"/>
            <a:r>
              <a:rPr lang="fr-BE" dirty="0"/>
              <a:t>Date of the Event</a:t>
            </a:r>
          </a:p>
          <a:p>
            <a:pPr lvl="0"/>
            <a:endParaRPr lang="fr-BE" dirty="0"/>
          </a:p>
          <a:p>
            <a:pPr lvl="0"/>
            <a:endParaRPr lang="en-GB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-15534" y="4725144"/>
            <a:ext cx="2051720" cy="400110"/>
          </a:xfrm>
          <a:prstGeom prst="rect">
            <a:avLst/>
          </a:prstGeom>
          <a:solidFill>
            <a:schemeClr val="accent6"/>
          </a:solidFill>
        </p:spPr>
        <p:txBody>
          <a:bodyPr wrap="square" lIns="0" rtlCol="0" anchor="ctr" anchorCtr="0">
            <a:spAutoFit/>
          </a:bodyPr>
          <a:lstStyle/>
          <a:p>
            <a:pPr marL="444500"/>
            <a:r>
              <a:rPr lang="en-GB" sz="2000" b="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en-GB" sz="2000" b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HorizonEU</a:t>
            </a:r>
            <a:r>
              <a:rPr lang="en-GB" sz="20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382" y="294668"/>
            <a:ext cx="1527761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95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9804" y="6165304"/>
            <a:ext cx="2303648" cy="61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300"/>
            <a:ext cx="9144000" cy="6858000"/>
          </a:xfrm>
          <a:prstGeom prst="rect">
            <a:avLst/>
          </a:prstGeom>
        </p:spPr>
      </p:pic>
      <p:sp>
        <p:nvSpPr>
          <p:cNvPr id="5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11560" y="1071024"/>
            <a:ext cx="7920880" cy="343809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8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Enter your testimonial here</a:t>
            </a:r>
            <a:endParaRPr lang="en-GB" dirty="0"/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3745335" y="4888209"/>
            <a:ext cx="5074815" cy="9890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sz="2400" b="0" i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 of the speaker</a:t>
            </a:r>
            <a:endParaRPr lang="en-GB" dirty="0"/>
          </a:p>
        </p:txBody>
      </p:sp>
      <p:pic>
        <p:nvPicPr>
          <p:cNvPr id="3075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6093296"/>
            <a:ext cx="23050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4609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" y="-99392"/>
            <a:ext cx="9143184" cy="6858000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0" y="5805264"/>
            <a:ext cx="9143592" cy="105273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6026832"/>
            <a:ext cx="23050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4336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LOGO CE-EN-quadri.eps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11513" y="548680"/>
            <a:ext cx="2304256" cy="16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76109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2" r:id="rId2"/>
    <p:sldLayoutId id="2147483758" r:id="rId3"/>
    <p:sldLayoutId id="2147483754" r:id="rId4"/>
    <p:sldLayoutId id="2147483755" r:id="rId5"/>
  </p:sldLayoutIdLst>
  <p:hf sldNum="0" hdr="0" ftr="0" dt="0"/>
  <p:txStyles>
    <p:titleStyle>
      <a:lvl1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+mj-lt"/>
          <a:ea typeface="+mj-ea"/>
          <a:cs typeface="+mj-cs"/>
        </a:defRPr>
      </a:lvl1pPr>
      <a:lvl2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chemeClr val="accent2">
              <a:lumMod val="50000"/>
            </a:schemeClr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accent2">
              <a:lumMod val="50000"/>
            </a:schemeClr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EUScienceInnov/" TargetMode="External"/><Relationship Id="rId3" Type="http://schemas.openxmlformats.org/officeDocument/2006/relationships/image" Target="../media/image22.jpeg"/><Relationship Id="rId7" Type="http://schemas.openxmlformats.org/officeDocument/2006/relationships/hyperlink" Target="https://twitter.com/HorizonMagEU" TargetMode="External"/><Relationship Id="rId12" Type="http://schemas.openxmlformats.org/officeDocument/2006/relationships/hyperlink" Target="http://ec.europa.eu/budget/mff/index_en.cfm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witter.com/EU_H2020" TargetMode="External"/><Relationship Id="rId11" Type="http://schemas.openxmlformats.org/officeDocument/2006/relationships/hyperlink" Target="http://ec.europa.eu/research/eic" TargetMode="External"/><Relationship Id="rId5" Type="http://schemas.openxmlformats.org/officeDocument/2006/relationships/hyperlink" Target="https://twitter.com/EUScienceInnov" TargetMode="External"/><Relationship Id="rId10" Type="http://schemas.openxmlformats.org/officeDocument/2006/relationships/hyperlink" Target="http://ec.europa.eu/horizon-europe" TargetMode="External"/><Relationship Id="rId4" Type="http://schemas.openxmlformats.org/officeDocument/2006/relationships/hyperlink" Target="https://twitter.com/Moedas" TargetMode="External"/><Relationship Id="rId9" Type="http://schemas.openxmlformats.org/officeDocument/2006/relationships/hyperlink" Target="https://www.facebook.com/cmoedas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niccolo.querci@ec.europa.eu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ec.europa.eu/horizon-europe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12" Type="http://schemas.microsoft.com/office/2007/relationships/hdphoto" Target="../media/hdphoto7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11" Type="http://schemas.openxmlformats.org/officeDocument/2006/relationships/image" Target="../media/image17.png"/><Relationship Id="rId5" Type="http://schemas.openxmlformats.org/officeDocument/2006/relationships/image" Target="../media/image14.png"/><Relationship Id="rId10" Type="http://schemas.microsoft.com/office/2007/relationships/hdphoto" Target="../media/hdphoto6.wdp"/><Relationship Id="rId4" Type="http://schemas.microsoft.com/office/2007/relationships/hdphoto" Target="../media/hdphoto3.wdp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microsoft.com/office/2007/relationships/hdphoto" Target="../media/hdphoto8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338649" y="5445224"/>
            <a:ext cx="4914642" cy="261257"/>
          </a:xfrm>
        </p:spPr>
        <p:txBody>
          <a:bodyPr/>
          <a:lstStyle/>
          <a:p>
            <a:r>
              <a:rPr lang="en-GB" b="1" dirty="0"/>
              <a:t>Niccolò </a:t>
            </a:r>
            <a:r>
              <a:rPr lang="en-GB" b="1" dirty="0" err="1"/>
              <a:t>Querci</a:t>
            </a:r>
            <a:r>
              <a:rPr lang="en-GB" b="1" dirty="0"/>
              <a:t> </a:t>
            </a:r>
          </a:p>
          <a:p>
            <a:r>
              <a:rPr lang="en-GB" b="1" dirty="0"/>
              <a:t>DG RTD – European Commission</a:t>
            </a:r>
          </a:p>
          <a:p>
            <a:r>
              <a:rPr lang="en-IE" b="1" dirty="0"/>
              <a:t>5 </a:t>
            </a:r>
            <a:r>
              <a:rPr lang="it-IT" b="1" dirty="0"/>
              <a:t>Aprile</a:t>
            </a:r>
            <a:r>
              <a:rPr lang="en-IE" b="1" dirty="0"/>
              <a:t> 2019</a:t>
            </a:r>
            <a:endParaRPr lang="en-GB" b="1" dirty="0"/>
          </a:p>
          <a:p>
            <a:endParaRPr lang="it-IT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51520" y="557823"/>
            <a:ext cx="8784976" cy="720081"/>
          </a:xfrm>
          <a:prstGeom prst="rect">
            <a:avLst/>
          </a:prstGeom>
        </p:spPr>
        <p:txBody>
          <a:bodyPr/>
          <a:lstStyle/>
          <a:p>
            <a:pPr marL="265113" indent="0"/>
            <a:r>
              <a:rPr lang="it-IT" dirty="0">
                <a:solidFill>
                  <a:schemeClr val="accent6"/>
                </a:solidFill>
                <a:latin typeface="Arial" panose="020B0604020202020204" pitchFamily="34" charset="0"/>
              </a:rPr>
              <a:t>Pianificazione strategica </a:t>
            </a:r>
            <a:r>
              <a:rPr lang="it-IT" sz="2400" b="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per la definizione di programmi di lavoro pluriennali e inviti a presentare proposte</a:t>
            </a:r>
            <a:br>
              <a:rPr dirty="0"/>
            </a:br>
            <a:endParaRPr lang="it-IT" b="0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11560" y="1628800"/>
            <a:ext cx="8208912" cy="108012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tIns="72000"/>
          <a:lstStyle/>
          <a:p>
            <a:pPr indent="-288000">
              <a:spcBef>
                <a:spcPts val="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it-IT" sz="2000" i="0" dirty="0">
                <a:solidFill>
                  <a:schemeClr val="accent6"/>
                </a:solidFill>
              </a:rPr>
              <a:t>Trasparenza e coinvolgimento dei portatori di interessi</a:t>
            </a:r>
          </a:p>
          <a:p>
            <a:pPr indent="-288000">
              <a:spcBef>
                <a:spcPts val="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it-IT" sz="2000" i="0" dirty="0">
                <a:solidFill>
                  <a:schemeClr val="accent6"/>
                </a:solidFill>
              </a:rPr>
              <a:t>Definizione di priorità e flessibilità nell’allinearsi alle priorità politiche</a:t>
            </a:r>
          </a:p>
          <a:p>
            <a:pPr indent="-288000">
              <a:spcBef>
                <a:spcPts val="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it-IT" sz="2000" i="0" dirty="0">
                <a:solidFill>
                  <a:schemeClr val="accent6"/>
                </a:solidFill>
              </a:rPr>
              <a:t>Coerenza interna del programma e sinergie con altri programmi</a:t>
            </a:r>
            <a:endParaRPr lang="it-IT" sz="2000" i="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611560" y="5229200"/>
            <a:ext cx="8208912" cy="668901"/>
          </a:xfrm>
          <a:custGeom>
            <a:avLst/>
            <a:gdLst>
              <a:gd name="connsiteX0" fmla="*/ 0 w 8208912"/>
              <a:gd name="connsiteY0" fmla="*/ 0 h 668901"/>
              <a:gd name="connsiteX1" fmla="*/ 8208912 w 8208912"/>
              <a:gd name="connsiteY1" fmla="*/ 0 h 668901"/>
              <a:gd name="connsiteX2" fmla="*/ 8208912 w 8208912"/>
              <a:gd name="connsiteY2" fmla="*/ 668901 h 668901"/>
              <a:gd name="connsiteX3" fmla="*/ 0 w 8208912"/>
              <a:gd name="connsiteY3" fmla="*/ 668901 h 668901"/>
              <a:gd name="connsiteX4" fmla="*/ 0 w 8208912"/>
              <a:gd name="connsiteY4" fmla="*/ 0 h 668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08912" h="668901">
                <a:moveTo>
                  <a:pt x="0" y="0"/>
                </a:moveTo>
                <a:lnTo>
                  <a:pt x="8208912" y="0"/>
                </a:lnTo>
                <a:lnTo>
                  <a:pt x="8208912" y="668901"/>
                </a:lnTo>
                <a:lnTo>
                  <a:pt x="0" y="66890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0688" tIns="170688" rIns="170688" bIns="170688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t-IT" sz="2400" kern="1200" dirty="0">
                <a:solidFill>
                  <a:schemeClr val="tx1"/>
                </a:solidFill>
              </a:rPr>
              <a:t>Programmi di lavoro</a:t>
            </a:r>
          </a:p>
        </p:txBody>
      </p:sp>
      <p:sp>
        <p:nvSpPr>
          <p:cNvPr id="12" name="Freeform 6"/>
          <p:cNvSpPr/>
          <p:nvPr/>
        </p:nvSpPr>
        <p:spPr>
          <a:xfrm>
            <a:off x="611560" y="2852936"/>
            <a:ext cx="8208912" cy="2520280"/>
          </a:xfrm>
          <a:custGeom>
            <a:avLst/>
            <a:gdLst>
              <a:gd name="connsiteX0" fmla="*/ 0 w 8208912"/>
              <a:gd name="connsiteY0" fmla="*/ 1029877 h 2940572"/>
              <a:gd name="connsiteX1" fmla="*/ 3736885 w 8208912"/>
              <a:gd name="connsiteY1" fmla="*/ 1029877 h 2940572"/>
              <a:gd name="connsiteX2" fmla="*/ 3736885 w 8208912"/>
              <a:gd name="connsiteY2" fmla="*/ 735143 h 2940572"/>
              <a:gd name="connsiteX3" fmla="*/ 3369313 w 8208912"/>
              <a:gd name="connsiteY3" fmla="*/ 735143 h 2940572"/>
              <a:gd name="connsiteX4" fmla="*/ 4104456 w 8208912"/>
              <a:gd name="connsiteY4" fmla="*/ 0 h 2940572"/>
              <a:gd name="connsiteX5" fmla="*/ 4839599 w 8208912"/>
              <a:gd name="connsiteY5" fmla="*/ 735143 h 2940572"/>
              <a:gd name="connsiteX6" fmla="*/ 4472028 w 8208912"/>
              <a:gd name="connsiteY6" fmla="*/ 735143 h 2940572"/>
              <a:gd name="connsiteX7" fmla="*/ 4472028 w 8208912"/>
              <a:gd name="connsiteY7" fmla="*/ 1029877 h 2940572"/>
              <a:gd name="connsiteX8" fmla="*/ 8208912 w 8208912"/>
              <a:gd name="connsiteY8" fmla="*/ 1029877 h 2940572"/>
              <a:gd name="connsiteX9" fmla="*/ 8208912 w 8208912"/>
              <a:gd name="connsiteY9" fmla="*/ 2940572 h 2940572"/>
              <a:gd name="connsiteX10" fmla="*/ 0 w 8208912"/>
              <a:gd name="connsiteY10" fmla="*/ 2940572 h 2940572"/>
              <a:gd name="connsiteX11" fmla="*/ 0 w 8208912"/>
              <a:gd name="connsiteY11" fmla="*/ 1029877 h 2940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208912" h="2940572">
                <a:moveTo>
                  <a:pt x="8208912" y="1910695"/>
                </a:moveTo>
                <a:lnTo>
                  <a:pt x="4472027" y="1910695"/>
                </a:lnTo>
                <a:lnTo>
                  <a:pt x="4472027" y="2205429"/>
                </a:lnTo>
                <a:lnTo>
                  <a:pt x="4839599" y="2205429"/>
                </a:lnTo>
                <a:lnTo>
                  <a:pt x="4104456" y="2940571"/>
                </a:lnTo>
                <a:lnTo>
                  <a:pt x="3369313" y="2205429"/>
                </a:lnTo>
                <a:lnTo>
                  <a:pt x="3736884" y="2205429"/>
                </a:lnTo>
                <a:lnTo>
                  <a:pt x="3736884" y="1910695"/>
                </a:lnTo>
                <a:lnTo>
                  <a:pt x="0" y="1910695"/>
                </a:lnTo>
                <a:lnTo>
                  <a:pt x="0" y="1"/>
                </a:lnTo>
                <a:lnTo>
                  <a:pt x="8208912" y="1"/>
                </a:lnTo>
                <a:lnTo>
                  <a:pt x="8208912" y="1910695"/>
                </a:lnTo>
                <a:close/>
              </a:path>
            </a:pathLst>
          </a:custGeom>
          <a:solidFill>
            <a:srgbClr val="009FBA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hueOff val="-320914"/>
              <a:satOff val="-4180"/>
              <a:lumOff val="-2333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2240" tIns="144000" rIns="142240" bIns="2050673" numCol="1" spcCol="1270" anchor="t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</a:pPr>
            <a:r>
              <a:rPr lang="de-DE" sz="2000" b="1" kern="1200" dirty="0">
                <a:solidFill>
                  <a:srgbClr val="002060"/>
                </a:solidFill>
              </a:rPr>
              <a:t>Piano strategico pluriennale di R&amp;I</a:t>
            </a:r>
          </a:p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de-DE" sz="1800" kern="1200" dirty="0"/>
              <a:t>* Orientamenti e priorità pluriennali in un documento unico</a:t>
            </a:r>
          </a:p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de-DE" sz="1800" kern="1200" dirty="0"/>
              <a:t>* Ambiti per partenariati e missioni</a:t>
            </a:r>
            <a:endParaRPr lang="en-GB" sz="1800" kern="1200" dirty="0"/>
          </a:p>
        </p:txBody>
      </p:sp>
      <p:sp>
        <p:nvSpPr>
          <p:cNvPr id="13" name="Freeform 7"/>
          <p:cNvSpPr/>
          <p:nvPr/>
        </p:nvSpPr>
        <p:spPr>
          <a:xfrm>
            <a:off x="672144" y="3861048"/>
            <a:ext cx="3971864" cy="576064"/>
          </a:xfrm>
          <a:custGeom>
            <a:avLst/>
            <a:gdLst>
              <a:gd name="connsiteX0" fmla="*/ 0 w 4103049"/>
              <a:gd name="connsiteY0" fmla="*/ 0 h 690634"/>
              <a:gd name="connsiteX1" fmla="*/ 4103049 w 4103049"/>
              <a:gd name="connsiteY1" fmla="*/ 0 h 690634"/>
              <a:gd name="connsiteX2" fmla="*/ 4103049 w 4103049"/>
              <a:gd name="connsiteY2" fmla="*/ 690634 h 690634"/>
              <a:gd name="connsiteX3" fmla="*/ 0 w 4103049"/>
              <a:gd name="connsiteY3" fmla="*/ 690634 h 690634"/>
              <a:gd name="connsiteX4" fmla="*/ 0 w 4103049"/>
              <a:gd name="connsiteY4" fmla="*/ 0 h 690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03049" h="690634">
                <a:moveTo>
                  <a:pt x="0" y="0"/>
                </a:moveTo>
                <a:lnTo>
                  <a:pt x="4103049" y="0"/>
                </a:lnTo>
                <a:lnTo>
                  <a:pt x="4103049" y="690634"/>
                </a:lnTo>
                <a:lnTo>
                  <a:pt x="0" y="69063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5128" tIns="24130" rIns="135128" bIns="24130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800" b="0" kern="1200" dirty="0">
                <a:solidFill>
                  <a:schemeClr val="accent6"/>
                </a:solidFill>
              </a:rPr>
              <a:t>Discussioni strategiche con Stati membri e Parlamento europeo</a:t>
            </a:r>
          </a:p>
        </p:txBody>
      </p:sp>
      <p:sp>
        <p:nvSpPr>
          <p:cNvPr id="14" name="Freeform 8"/>
          <p:cNvSpPr/>
          <p:nvPr/>
        </p:nvSpPr>
        <p:spPr>
          <a:xfrm>
            <a:off x="4704592" y="3848351"/>
            <a:ext cx="4048170" cy="588761"/>
          </a:xfrm>
          <a:custGeom>
            <a:avLst/>
            <a:gdLst>
              <a:gd name="connsiteX0" fmla="*/ 0 w 4101858"/>
              <a:gd name="connsiteY0" fmla="*/ 0 h 705345"/>
              <a:gd name="connsiteX1" fmla="*/ 4101858 w 4101858"/>
              <a:gd name="connsiteY1" fmla="*/ 0 h 705345"/>
              <a:gd name="connsiteX2" fmla="*/ 4101858 w 4101858"/>
              <a:gd name="connsiteY2" fmla="*/ 705345 h 705345"/>
              <a:gd name="connsiteX3" fmla="*/ 0 w 4101858"/>
              <a:gd name="connsiteY3" fmla="*/ 705345 h 705345"/>
              <a:gd name="connsiteX4" fmla="*/ 0 w 4101858"/>
              <a:gd name="connsiteY4" fmla="*/ 0 h 705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01858" h="705345">
                <a:moveTo>
                  <a:pt x="0" y="0"/>
                </a:moveTo>
                <a:lnTo>
                  <a:pt x="4101858" y="0"/>
                </a:lnTo>
                <a:lnTo>
                  <a:pt x="4101858" y="705345"/>
                </a:lnTo>
                <a:lnTo>
                  <a:pt x="0" y="705345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40000"/>
              <a:alpha val="90000"/>
              <a:hueOff val="-135540"/>
              <a:satOff val="-59703"/>
              <a:lumOff val="-5850"/>
              <a:alphaOff val="0"/>
            </a:schemeClr>
          </a:fillRef>
          <a:effectRef idx="0">
            <a:schemeClr val="accent5">
              <a:tint val="40000"/>
              <a:alpha val="90000"/>
              <a:hueOff val="-135540"/>
              <a:satOff val="-59703"/>
              <a:lumOff val="-585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5128" tIns="24130" rIns="135128" bIns="24130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800" b="0" kern="1200" dirty="0">
                <a:solidFill>
                  <a:schemeClr val="accent6"/>
                </a:solidFill>
              </a:rPr>
              <a:t>Consultazione con </a:t>
            </a:r>
            <a:r>
              <a:rPr lang="en-GB" sz="1800" b="0" dirty="0">
                <a:solidFill>
                  <a:schemeClr val="accent6"/>
                </a:solidFill>
              </a:rPr>
              <a:t>i portatori di interessi</a:t>
            </a:r>
            <a:endParaRPr lang="en-GB" sz="1800" b="0" kern="12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7185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94976" y="566967"/>
            <a:ext cx="8784976" cy="720081"/>
          </a:xfrm>
          <a:prstGeom prst="rect">
            <a:avLst/>
          </a:prstGeom>
        </p:spPr>
        <p:txBody>
          <a:bodyPr/>
          <a:lstStyle/>
          <a:p>
            <a:r>
              <a:rPr lang="it-IT" dirty="0">
                <a:solidFill>
                  <a:schemeClr val="accent6"/>
                </a:solidFill>
                <a:latin typeface="Arial" panose="020B0604020202020204" pitchFamily="34" charset="0"/>
              </a:rPr>
              <a:t>Prossime fasi</a:t>
            </a:r>
            <a:br>
              <a:rPr dirty="0"/>
            </a:br>
            <a:endParaRPr lang="it-IT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00920" y="1258946"/>
            <a:ext cx="66601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  <a:spcAft>
                <a:spcPts val="1200"/>
              </a:spcAft>
              <a:buClr>
                <a:srgbClr val="FBC400"/>
              </a:buClr>
              <a:defRPr/>
            </a:pPr>
            <a:r>
              <a:rPr lang="it-IT" sz="2000" b="0" i="1" dirty="0">
                <a:solidFill>
                  <a:srgbClr val="878685">
                    <a:lumMod val="50000"/>
                  </a:srgbClr>
                </a:solidFill>
                <a:latin typeface="+mj-lt"/>
              </a:rPr>
              <a:t>Pianificazione strategica per la preparazione dei primi programmi di lavoro nell’ambito di </a:t>
            </a:r>
            <a:r>
              <a:rPr lang="it-IT" sz="2000" b="0" i="1" dirty="0" err="1">
                <a:solidFill>
                  <a:srgbClr val="878685">
                    <a:lumMod val="50000"/>
                  </a:srgbClr>
                </a:solidFill>
                <a:latin typeface="+mj-lt"/>
              </a:rPr>
              <a:t>Horizon</a:t>
            </a:r>
            <a:r>
              <a:rPr lang="it-IT" sz="2000" b="0" i="1" dirty="0">
                <a:solidFill>
                  <a:srgbClr val="878685">
                    <a:lumMod val="50000"/>
                  </a:srgbClr>
                </a:solidFill>
                <a:latin typeface="+mj-lt"/>
              </a:rPr>
              <a:t> Europe, compresa la co-definizione di missioni e l’impostazione di partenariati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409268" y="3980628"/>
            <a:ext cx="449411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1800"/>
              </a:spcBef>
              <a:spcAft>
                <a:spcPts val="1200"/>
              </a:spcAft>
              <a:defRPr/>
            </a:pPr>
            <a:r>
              <a:rPr lang="it-IT" sz="2000" b="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Avvio previsto di </a:t>
            </a:r>
            <a:r>
              <a:rPr lang="it-IT" sz="2000" b="0" i="1" dirty="0" err="1">
                <a:solidFill>
                  <a:schemeClr val="accent2">
                    <a:lumMod val="50000"/>
                  </a:schemeClr>
                </a:solidFill>
                <a:latin typeface="+mj-lt"/>
              </a:rPr>
              <a:t>Horizon</a:t>
            </a:r>
            <a:r>
              <a:rPr lang="it-IT" sz="2000" b="0" i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 Europe</a:t>
            </a:r>
          </a:p>
          <a:p>
            <a:endParaRPr lang="it-IT" sz="2000" b="0" dirty="0">
              <a:solidFill>
                <a:srgbClr val="0F5494"/>
              </a:solidFill>
              <a:latin typeface="+mj-lt"/>
            </a:endParaRPr>
          </a:p>
        </p:txBody>
      </p:sp>
      <p:sp>
        <p:nvSpPr>
          <p:cNvPr id="6" name="Bent-Up Arrow 5"/>
          <p:cNvSpPr/>
          <p:nvPr/>
        </p:nvSpPr>
        <p:spPr>
          <a:xfrm rot="5400000">
            <a:off x="378305" y="2318948"/>
            <a:ext cx="1067975" cy="576064"/>
          </a:xfrm>
          <a:prstGeom prst="bentUpArrow">
            <a:avLst/>
          </a:prstGeom>
          <a:solidFill>
            <a:srgbClr val="BDDE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 dirty="0"/>
          </a:p>
        </p:txBody>
      </p:sp>
      <p:sp>
        <p:nvSpPr>
          <p:cNvPr id="3" name="Rounded Rectangle 2"/>
          <p:cNvSpPr/>
          <p:nvPr/>
        </p:nvSpPr>
        <p:spPr>
          <a:xfrm>
            <a:off x="611188" y="1303422"/>
            <a:ext cx="1296144" cy="864096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 w="127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it-IT" sz="1800" dirty="0">
                <a:solidFill>
                  <a:schemeClr val="bg1"/>
                </a:solidFill>
              </a:rPr>
              <a:t>In corso</a:t>
            </a:r>
            <a:endParaRPr lang="it-IT" sz="1800" b="0" dirty="0">
              <a:solidFill>
                <a:schemeClr val="bg1"/>
              </a:solidFill>
            </a:endParaRPr>
          </a:p>
        </p:txBody>
      </p:sp>
      <p:sp>
        <p:nvSpPr>
          <p:cNvPr id="15" name="Bent-Up Arrow 14"/>
          <p:cNvSpPr/>
          <p:nvPr/>
        </p:nvSpPr>
        <p:spPr>
          <a:xfrm rot="5400000">
            <a:off x="914389" y="3681030"/>
            <a:ext cx="1224134" cy="576064"/>
          </a:xfrm>
          <a:prstGeom prst="bentUpArrow">
            <a:avLst/>
          </a:prstGeom>
          <a:solidFill>
            <a:srgbClr val="BDDE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 dirty="0"/>
          </a:p>
        </p:txBody>
      </p:sp>
      <p:sp>
        <p:nvSpPr>
          <p:cNvPr id="16" name="Rounded Rectangle 15"/>
          <p:cNvSpPr/>
          <p:nvPr/>
        </p:nvSpPr>
        <p:spPr>
          <a:xfrm>
            <a:off x="1213024" y="2607378"/>
            <a:ext cx="1296144" cy="864096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 w="127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bg1"/>
                </a:solidFill>
              </a:rPr>
              <a:t>Voto Parlamento Europeo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1835324" y="4005064"/>
            <a:ext cx="1368524" cy="864096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 w="127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800">
                <a:solidFill>
                  <a:schemeClr val="bg1"/>
                </a:solidFill>
              </a:rPr>
              <a:t>1° gennaio</a:t>
            </a:r>
          </a:p>
          <a:p>
            <a:pPr algn="ctr"/>
            <a:r>
              <a:rPr lang="it-IT" sz="1800">
                <a:solidFill>
                  <a:schemeClr val="bg1"/>
                </a:solidFill>
              </a:rPr>
              <a:t>2021</a:t>
            </a:r>
            <a:endParaRPr lang="it-IT" sz="18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99792" y="2606980"/>
            <a:ext cx="5688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b="0" i="1" dirty="0" err="1">
                <a:solidFill>
                  <a:schemeClr val="accent3"/>
                </a:solidFill>
                <a:latin typeface="+mn-lt"/>
              </a:rPr>
              <a:t>Voto</a:t>
            </a:r>
            <a:r>
              <a:rPr lang="en-IE" sz="2000" b="0" i="1" dirty="0">
                <a:solidFill>
                  <a:schemeClr val="accent3"/>
                </a:solidFill>
                <a:latin typeface="+mn-lt"/>
              </a:rPr>
              <a:t> in </a:t>
            </a:r>
            <a:r>
              <a:rPr lang="en-IE" sz="2000" b="0" i="1" dirty="0" err="1">
                <a:solidFill>
                  <a:schemeClr val="accent3"/>
                </a:solidFill>
                <a:latin typeface="+mn-lt"/>
              </a:rPr>
              <a:t>Commissione</a:t>
            </a:r>
            <a:r>
              <a:rPr lang="en-IE" sz="2000" b="0" i="1" dirty="0">
                <a:solidFill>
                  <a:schemeClr val="accent3"/>
                </a:solidFill>
                <a:latin typeface="+mn-lt"/>
              </a:rPr>
              <a:t> ITRE (2 </a:t>
            </a:r>
            <a:r>
              <a:rPr lang="en-IE" sz="2000" b="0" i="1" dirty="0" err="1">
                <a:solidFill>
                  <a:schemeClr val="accent3"/>
                </a:solidFill>
                <a:latin typeface="+mn-lt"/>
              </a:rPr>
              <a:t>Aprile</a:t>
            </a:r>
            <a:r>
              <a:rPr lang="en-IE" sz="2000" b="0" i="1" dirty="0">
                <a:solidFill>
                  <a:schemeClr val="accent3"/>
                </a:solidFill>
                <a:latin typeface="+mn-lt"/>
              </a:rPr>
              <a:t>), </a:t>
            </a:r>
            <a:r>
              <a:rPr lang="en-IE" sz="2000" b="0" i="1" dirty="0" err="1">
                <a:solidFill>
                  <a:schemeClr val="accent3"/>
                </a:solidFill>
                <a:latin typeface="+mn-lt"/>
              </a:rPr>
              <a:t>voto</a:t>
            </a:r>
            <a:r>
              <a:rPr lang="en-IE" sz="2000" b="0" i="1" dirty="0">
                <a:solidFill>
                  <a:schemeClr val="accent3"/>
                </a:solidFill>
                <a:latin typeface="+mn-lt"/>
              </a:rPr>
              <a:t> in </a:t>
            </a:r>
            <a:r>
              <a:rPr lang="en-IE" sz="2000" b="0" i="1" dirty="0" err="1">
                <a:solidFill>
                  <a:schemeClr val="accent3"/>
                </a:solidFill>
                <a:latin typeface="+mn-lt"/>
              </a:rPr>
              <a:t>Plenaria</a:t>
            </a:r>
            <a:r>
              <a:rPr lang="en-IE" sz="2000" b="0" i="1" dirty="0">
                <a:solidFill>
                  <a:schemeClr val="accent3"/>
                </a:solidFill>
                <a:latin typeface="+mn-lt"/>
              </a:rPr>
              <a:t> </a:t>
            </a:r>
            <a:r>
              <a:rPr lang="it-IT" sz="2000" b="0" i="1" dirty="0">
                <a:solidFill>
                  <a:schemeClr val="accent3"/>
                </a:solidFill>
                <a:latin typeface="+mn-lt"/>
              </a:rPr>
              <a:t>Parlamento</a:t>
            </a:r>
            <a:r>
              <a:rPr lang="en-IE" sz="2000" b="0" i="1" dirty="0">
                <a:solidFill>
                  <a:schemeClr val="accent3"/>
                </a:solidFill>
                <a:latin typeface="+mn-lt"/>
              </a:rPr>
              <a:t> </a:t>
            </a:r>
            <a:r>
              <a:rPr lang="en-IE" sz="2000" b="0" i="1" dirty="0" err="1">
                <a:solidFill>
                  <a:schemeClr val="accent3"/>
                </a:solidFill>
                <a:latin typeface="+mn-lt"/>
              </a:rPr>
              <a:t>Europeo</a:t>
            </a:r>
            <a:r>
              <a:rPr lang="en-IE" sz="2000" b="0" i="1" dirty="0">
                <a:solidFill>
                  <a:schemeClr val="accent3"/>
                </a:solidFill>
                <a:latin typeface="+mn-lt"/>
              </a:rPr>
              <a:t> (15 </a:t>
            </a:r>
            <a:r>
              <a:rPr lang="en-IE" sz="2000" b="0" i="1" dirty="0" err="1">
                <a:solidFill>
                  <a:schemeClr val="accent3"/>
                </a:solidFill>
                <a:latin typeface="+mn-lt"/>
              </a:rPr>
              <a:t>Aprile</a:t>
            </a:r>
            <a:r>
              <a:rPr lang="en-IE" sz="2000" b="0" i="1" dirty="0">
                <a:solidFill>
                  <a:schemeClr val="accent3"/>
                </a:solidFill>
                <a:latin typeface="+mn-lt"/>
              </a:rPr>
              <a:t>)</a:t>
            </a:r>
            <a:endParaRPr lang="en-GB" sz="2000" b="0" i="1" dirty="0" err="1">
              <a:solidFill>
                <a:schemeClr val="accent3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578706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496" y="3832981"/>
            <a:ext cx="3521520" cy="30524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12120" y="557824"/>
            <a:ext cx="8147248" cy="720081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600"/>
              </a:spcBef>
            </a:pPr>
            <a:r>
              <a:rPr lang="it-IT" dirty="0">
                <a:solidFill>
                  <a:schemeClr val="accent6"/>
                </a:solidFill>
              </a:rPr>
              <a:t>Seguiteci e restate aggiornati tramite:</a:t>
            </a:r>
            <a:br>
              <a:rPr dirty="0"/>
            </a:br>
            <a:endParaRPr lang="it-IT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75856" y="1156682"/>
            <a:ext cx="2993054" cy="400110"/>
          </a:xfrm>
          <a:prstGeom prst="rect">
            <a:avLst/>
          </a:prstGeom>
          <a:solidFill>
            <a:srgbClr val="0F5494"/>
          </a:solidFill>
        </p:spPr>
        <p:txBody>
          <a:bodyPr wrap="square" lIns="0" rtlCol="0" anchor="ctr" anchorCtr="0">
            <a:spAutoFit/>
          </a:bodyPr>
          <a:lstStyle/>
          <a:p>
            <a:pPr algn="ctr"/>
            <a:r>
              <a:rPr lang="it-IT" sz="2000" b="0" i="1" dirty="0">
                <a:solidFill>
                  <a:schemeClr val="bg1"/>
                </a:solidFill>
                <a:latin typeface="Arial" panose="020B0604020202020204" pitchFamily="34" charset="0"/>
              </a:rPr>
              <a:t>#</a:t>
            </a:r>
            <a:r>
              <a:rPr lang="it-IT" sz="2000" b="0" dirty="0">
                <a:solidFill>
                  <a:schemeClr val="bg1"/>
                </a:solidFill>
                <a:latin typeface="Arial" panose="020B0604020202020204" pitchFamily="34" charset="0"/>
              </a:rPr>
              <a:t>HorizonEU</a:t>
            </a:r>
            <a:endParaRPr lang="it-IT" sz="20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ZoneTexte 3">
            <a:extLst>
              <a:ext uri="{FF2B5EF4-FFF2-40B4-BE49-F238E27FC236}">
                <a16:creationId xmlns:a16="http://schemas.microsoft.com/office/drawing/2014/main" id="{B969661B-3076-47BB-8A5A-6A9267B54BBF}"/>
              </a:ext>
            </a:extLst>
          </p:cNvPr>
          <p:cNvSpPr txBox="1"/>
          <p:nvPr/>
        </p:nvSpPr>
        <p:spPr>
          <a:xfrm>
            <a:off x="521264" y="1796623"/>
            <a:ext cx="86044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en-GB" sz="1800" b="0" i="1" dirty="0">
                <a:solidFill>
                  <a:schemeClr val="accent3"/>
                </a:solidFill>
                <a:latin typeface="+mj-lt"/>
                <a:hlinkClick r:id="rId4"/>
              </a:rPr>
              <a:t>@Moedas</a:t>
            </a:r>
            <a:r>
              <a:rPr lang="en-GB" sz="1800" b="0" i="1" dirty="0">
                <a:solidFill>
                  <a:schemeClr val="accent3"/>
                </a:solidFill>
                <a:latin typeface="+mj-lt"/>
              </a:rPr>
              <a:t> </a:t>
            </a:r>
            <a:r>
              <a:rPr lang="en-GB" sz="1800" b="0" i="1" dirty="0">
                <a:solidFill>
                  <a:schemeClr val="accent3"/>
                </a:solidFill>
                <a:latin typeface="+mj-lt"/>
                <a:hlinkClick r:id="rId5"/>
              </a:rPr>
              <a:t>@EUScienceInnov</a:t>
            </a:r>
            <a:r>
              <a:rPr lang="en-GB" sz="1800" b="0" i="1" dirty="0">
                <a:solidFill>
                  <a:schemeClr val="accent3"/>
                </a:solidFill>
                <a:latin typeface="+mj-lt"/>
              </a:rPr>
              <a:t> </a:t>
            </a:r>
            <a:r>
              <a:rPr lang="en-GB" sz="1800" b="0" i="1" dirty="0">
                <a:solidFill>
                  <a:schemeClr val="accent3"/>
                </a:solidFill>
                <a:latin typeface="+mj-lt"/>
                <a:hlinkClick r:id="rId6"/>
              </a:rPr>
              <a:t>@EU_H2020</a:t>
            </a:r>
            <a:r>
              <a:rPr lang="en-GB" sz="1800" b="0" i="1" dirty="0">
                <a:solidFill>
                  <a:schemeClr val="accent3"/>
                </a:solidFill>
                <a:latin typeface="+mj-lt"/>
              </a:rPr>
              <a:t> </a:t>
            </a:r>
            <a:r>
              <a:rPr lang="en-GB" sz="1800" b="0" i="1" dirty="0">
                <a:solidFill>
                  <a:schemeClr val="accent3"/>
                </a:solidFill>
                <a:latin typeface="+mj-lt"/>
                <a:hlinkClick r:id="rId7"/>
              </a:rPr>
              <a:t>@HorizonMagEU</a:t>
            </a:r>
            <a:r>
              <a:rPr lang="en-GB" sz="1800" b="0" i="1" dirty="0">
                <a:solidFill>
                  <a:schemeClr val="accent3"/>
                </a:solidFill>
                <a:latin typeface="+mj-lt"/>
              </a:rPr>
              <a:t> </a:t>
            </a:r>
          </a:p>
          <a:p>
            <a:pPr>
              <a:spcBef>
                <a:spcPts val="0"/>
              </a:spcBef>
              <a:buNone/>
              <a:defRPr/>
            </a:pPr>
            <a:endParaRPr lang="en-GB" sz="1800" b="0" i="1" dirty="0">
              <a:solidFill>
                <a:schemeClr val="accent3"/>
              </a:solidFill>
              <a:latin typeface="+mj-lt"/>
            </a:endParaRPr>
          </a:p>
          <a:p>
            <a:pPr>
              <a:spcBef>
                <a:spcPts val="0"/>
              </a:spcBef>
              <a:buNone/>
              <a:defRPr/>
            </a:pPr>
            <a:r>
              <a:rPr lang="en-GB" sz="1800" b="0" i="1" dirty="0">
                <a:solidFill>
                  <a:schemeClr val="accent3"/>
                </a:solidFill>
                <a:latin typeface="+mj-lt"/>
                <a:hlinkClick r:id="rId8"/>
              </a:rPr>
              <a:t>https://www.facebook.com/EUScienceInnov/</a:t>
            </a:r>
            <a:r>
              <a:rPr lang="en-GB" sz="1800" b="0" i="1" dirty="0">
                <a:solidFill>
                  <a:schemeClr val="accent3"/>
                </a:solidFill>
                <a:latin typeface="+mj-lt"/>
              </a:rPr>
              <a:t> </a:t>
            </a:r>
          </a:p>
          <a:p>
            <a:pPr>
              <a:buNone/>
              <a:defRPr/>
            </a:pPr>
            <a:r>
              <a:rPr lang="en-GB" sz="1800" b="0" i="1" dirty="0">
                <a:solidFill>
                  <a:schemeClr val="accent3"/>
                </a:solidFill>
                <a:latin typeface="+mj-lt"/>
                <a:hlinkClick r:id="rId9"/>
              </a:rPr>
              <a:t>https://www.facebook.com/cmoedas/</a:t>
            </a:r>
            <a:r>
              <a:rPr lang="en-GB" sz="1800" b="0" i="1" dirty="0">
                <a:solidFill>
                  <a:schemeClr val="accent3"/>
                </a:solidFill>
                <a:latin typeface="+mj-lt"/>
              </a:rPr>
              <a:t> </a:t>
            </a:r>
          </a:p>
        </p:txBody>
      </p:sp>
      <p:sp>
        <p:nvSpPr>
          <p:cNvPr id="9" name="TextBox 2"/>
          <p:cNvSpPr txBox="1"/>
          <p:nvPr/>
        </p:nvSpPr>
        <p:spPr>
          <a:xfrm>
            <a:off x="3707904" y="3183174"/>
            <a:ext cx="5688632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buClrTx/>
              <a:buNone/>
              <a:defRPr/>
            </a:pPr>
            <a:r>
              <a:rPr lang="en-US" sz="1800" dirty="0">
                <a:solidFill>
                  <a:schemeClr val="accent3"/>
                </a:solidFill>
                <a:latin typeface="+mj-lt"/>
              </a:rPr>
              <a:t>Sito internet </a:t>
            </a:r>
            <a:r>
              <a:rPr lang="en-US" sz="1800" dirty="0" err="1">
                <a:solidFill>
                  <a:schemeClr val="accent3"/>
                </a:solidFill>
                <a:latin typeface="+mj-lt"/>
              </a:rPr>
              <a:t>dedicato</a:t>
            </a:r>
            <a:r>
              <a:rPr lang="en-US" sz="1800" dirty="0">
                <a:solidFill>
                  <a:schemeClr val="accent3"/>
                </a:solidFill>
                <a:latin typeface="+mj-lt"/>
              </a:rPr>
              <a:t> </a:t>
            </a:r>
            <a:r>
              <a:rPr lang="en-US" sz="1800" i="1" dirty="0">
                <a:solidFill>
                  <a:schemeClr val="accent3"/>
                </a:solidFill>
                <a:latin typeface="+mj-lt"/>
              </a:rPr>
              <a:t>Horizon Europe</a:t>
            </a:r>
            <a:br>
              <a:rPr lang="en-US" sz="1800" dirty="0">
                <a:solidFill>
                  <a:schemeClr val="accent3"/>
                </a:solidFill>
                <a:latin typeface="+mj-lt"/>
              </a:rPr>
            </a:br>
            <a:r>
              <a:rPr lang="en-US" sz="1800" b="0" i="1" u="sng" dirty="0">
                <a:solidFill>
                  <a:schemeClr val="accent6"/>
                </a:solidFill>
                <a:latin typeface="+mj-lt"/>
                <a:hlinkClick r:id="rId10"/>
              </a:rPr>
              <a:t>http://ec.europa.eu/horizon-europe</a:t>
            </a:r>
            <a:endParaRPr lang="en-GB" sz="1800" b="0" i="1" dirty="0">
              <a:solidFill>
                <a:schemeClr val="accent6"/>
              </a:solidFill>
              <a:latin typeface="+mj-lt"/>
            </a:endParaRPr>
          </a:p>
          <a:p>
            <a:pPr>
              <a:spcBef>
                <a:spcPts val="1200"/>
              </a:spcBef>
              <a:defRPr/>
            </a:pPr>
            <a:r>
              <a:rPr lang="en-GB" sz="1800" dirty="0">
                <a:solidFill>
                  <a:schemeClr val="accent3"/>
                </a:solidFill>
                <a:latin typeface="+mj-lt"/>
              </a:rPr>
              <a:t>Consiglio europeo per l’innovazione</a:t>
            </a:r>
            <a:br>
              <a:rPr lang="en-GB" sz="1800" dirty="0">
                <a:solidFill>
                  <a:schemeClr val="accent3"/>
                </a:solidFill>
                <a:latin typeface="+mj-lt"/>
              </a:rPr>
            </a:br>
            <a:r>
              <a:rPr lang="fr-BE" sz="1800" b="0" i="1" dirty="0">
                <a:solidFill>
                  <a:srgbClr val="000000"/>
                </a:solidFill>
                <a:latin typeface="+mj-lt"/>
                <a:hlinkClick r:id="rId11"/>
              </a:rPr>
              <a:t>http://ec.europa.eu/research/eic</a:t>
            </a:r>
            <a:endParaRPr lang="fr-BE" sz="1800" b="0" i="1" dirty="0">
              <a:solidFill>
                <a:srgbClr val="000000"/>
              </a:solidFill>
              <a:latin typeface="+mj-lt"/>
            </a:endParaRPr>
          </a:p>
          <a:p>
            <a:pPr>
              <a:spcBef>
                <a:spcPts val="1200"/>
              </a:spcBef>
              <a:buClrTx/>
              <a:buNone/>
              <a:defRPr/>
            </a:pPr>
            <a:r>
              <a:rPr lang="fr-BE" sz="1800" dirty="0">
                <a:solidFill>
                  <a:schemeClr val="accent3"/>
                </a:solidFill>
                <a:latin typeface="+mj-lt"/>
              </a:rPr>
              <a:t>Bilancio UE per il futuro</a:t>
            </a:r>
            <a:br>
              <a:rPr lang="fr-BE" sz="1800" dirty="0">
                <a:solidFill>
                  <a:schemeClr val="accent3"/>
                </a:solidFill>
                <a:latin typeface="+mj-lt"/>
              </a:rPr>
            </a:br>
            <a:r>
              <a:rPr lang="fr-BE" sz="1800" b="0" i="1" dirty="0">
                <a:solidFill>
                  <a:schemeClr val="accent3"/>
                </a:solidFill>
                <a:latin typeface="+mj-lt"/>
                <a:hlinkClick r:id="rId12"/>
              </a:rPr>
              <a:t>http://ec.europa.eu/budget/mff/index_en.cfm</a:t>
            </a:r>
            <a:r>
              <a:rPr lang="fr-BE" sz="1800" b="0" i="1" dirty="0">
                <a:solidFill>
                  <a:schemeClr val="accent3"/>
                </a:solidFill>
                <a:latin typeface="+mj-lt"/>
              </a:rPr>
              <a:t> </a:t>
            </a:r>
          </a:p>
          <a:p>
            <a:endParaRPr lang="en-GB" sz="2000" b="0" dirty="0">
              <a:solidFill>
                <a:srgbClr val="0F5494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625835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8788" y="2152338"/>
            <a:ext cx="8229600" cy="1924734"/>
          </a:xfrm>
          <a:prstGeom prst="rect">
            <a:avLst/>
          </a:prstGeom>
        </p:spPr>
        <p:txBody>
          <a:bodyPr/>
          <a:lstStyle>
            <a:lvl1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algn="ctr">
              <a:lnSpc>
                <a:spcPct val="200000"/>
              </a:lnSpc>
            </a:pPr>
            <a:r>
              <a:rPr lang="it-IT" sz="4800" b="0" kern="0" dirty="0">
                <a:solidFill>
                  <a:schemeClr val="tx2"/>
                </a:solidFill>
              </a:rPr>
              <a:t>Grazie!</a:t>
            </a:r>
          </a:p>
          <a:p>
            <a:pPr algn="ctr"/>
            <a:br>
              <a:rPr dirty="0"/>
            </a:br>
            <a:r>
              <a:rPr lang="it-IT" dirty="0"/>
              <a:t> </a:t>
            </a:r>
            <a:br>
              <a:rPr dirty="0"/>
            </a:br>
            <a:br>
              <a:rPr dirty="0"/>
            </a:br>
            <a:br>
              <a:rPr dirty="0"/>
            </a:br>
            <a:r>
              <a:rPr lang="en-GB" kern="0" dirty="0">
                <a:hlinkClick r:id="rId3"/>
              </a:rPr>
              <a:t>niccolo.querci@ec.europa.eu</a:t>
            </a:r>
            <a:endParaRPr lang="en-GB" kern="0" dirty="0"/>
          </a:p>
          <a:p>
            <a:pPr algn="ctr"/>
            <a:endParaRPr lang="it-IT" kern="0" dirty="0"/>
          </a:p>
        </p:txBody>
      </p:sp>
      <p:sp>
        <p:nvSpPr>
          <p:cNvPr id="3" name="TextBox 2"/>
          <p:cNvSpPr txBox="1"/>
          <p:nvPr/>
        </p:nvSpPr>
        <p:spPr>
          <a:xfrm>
            <a:off x="3077061" y="3861048"/>
            <a:ext cx="2993054" cy="400110"/>
          </a:xfrm>
          <a:prstGeom prst="rect">
            <a:avLst/>
          </a:prstGeom>
          <a:solidFill>
            <a:srgbClr val="0F5494"/>
          </a:solidFill>
        </p:spPr>
        <p:txBody>
          <a:bodyPr wrap="square" lIns="0" rtlCol="0" anchor="ctr" anchorCtr="0">
            <a:spAutoFit/>
          </a:bodyPr>
          <a:lstStyle/>
          <a:p>
            <a:pPr algn="ctr"/>
            <a:r>
              <a:rPr lang="it-IT" sz="2000" b="0" i="1" dirty="0">
                <a:solidFill>
                  <a:schemeClr val="bg1"/>
                </a:solidFill>
                <a:latin typeface="Arial" panose="020B0604020202020204" pitchFamily="34" charset="0"/>
              </a:rPr>
              <a:t>#</a:t>
            </a:r>
            <a:r>
              <a:rPr lang="it-IT" sz="2000" b="0" dirty="0">
                <a:solidFill>
                  <a:schemeClr val="bg1"/>
                </a:solidFill>
                <a:latin typeface="Arial" panose="020B0604020202020204" pitchFamily="34" charset="0"/>
              </a:rPr>
              <a:t>HorizonEU</a:t>
            </a:r>
            <a:endParaRPr lang="it-IT" sz="20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453916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600" b="0" kern="0" dirty="0">
                <a:solidFill>
                  <a:schemeClr val="accent2">
                    <a:lumMod val="50000"/>
                  </a:schemeClr>
                </a:solidFill>
              </a:rPr>
              <a:t>© Unione europea, 2018. | Fonte immagini: © darkovujic, #82863476; © Konovalov Pavel, #109031193; 2018. Fotolia.com</a:t>
            </a:r>
            <a:endParaRPr lang="it-IT" sz="600" b="0" dirty="0">
              <a:solidFill>
                <a:srgbClr val="0F5494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92240" y="4345940"/>
            <a:ext cx="5959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800" u="sng" dirty="0">
                <a:solidFill>
                  <a:schemeClr val="accent6"/>
                </a:solidFill>
                <a:hlinkClick r:id="rId4"/>
              </a:rPr>
              <a:t>http://ec.europa.eu/horizon-europe</a:t>
            </a:r>
            <a:endParaRPr lang="it-IT" sz="1800" dirty="0">
              <a:solidFill>
                <a:schemeClr val="accent6"/>
              </a:solidFill>
            </a:endParaRPr>
          </a:p>
          <a:p>
            <a:pPr algn="ctr"/>
            <a:endParaRPr lang="it-IT" sz="1000" b="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5608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250FB342-EA24-424A-9C57-D39FE5B4D4AE}"/>
              </a:ext>
            </a:extLst>
          </p:cNvPr>
          <p:cNvSpPr txBox="1"/>
          <p:nvPr/>
        </p:nvSpPr>
        <p:spPr>
          <a:xfrm>
            <a:off x="251520" y="493577"/>
            <a:ext cx="554461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Nonostante vanti una ricerca di livello mondiale e industrie forti…</a:t>
            </a:r>
            <a:r>
              <a:rPr lang="en-GB" sz="2400" b="0" dirty="0">
                <a:solidFill>
                  <a:schemeClr val="accent3"/>
                </a:solidFill>
              </a:rPr>
              <a:t> </a:t>
            </a:r>
          </a:p>
          <a:p>
            <a:pPr>
              <a:spcBef>
                <a:spcPts val="1200"/>
              </a:spcBef>
            </a:pPr>
            <a:r>
              <a:rPr lang="en-GB" sz="2000" b="0" dirty="0">
                <a:solidFill>
                  <a:schemeClr val="accent3"/>
                </a:solidFill>
              </a:rPr>
              <a:t>Le nostre conoscenze e competenze sono le nostre principali risorse</a:t>
            </a:r>
            <a:r>
              <a:rPr lang="it-IT" sz="2000" b="0" dirty="0">
                <a:solidFill>
                  <a:schemeClr val="accent3"/>
                </a:solidFill>
                <a:latin typeface="+mn-lt"/>
              </a:rPr>
              <a:t>. 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899642" y="2157029"/>
            <a:ext cx="4968502" cy="1426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00"/>
              </a:spcBef>
              <a:spcAft>
                <a:spcPts val="0"/>
              </a:spcAft>
            </a:pPr>
            <a:r>
              <a:rPr lang="fr-FR" sz="2000" dirty="0">
                <a:solidFill>
                  <a:schemeClr val="accent6"/>
                </a:solidFill>
                <a:latin typeface="+mj-lt"/>
              </a:rPr>
              <a:t>7%</a:t>
            </a:r>
            <a:r>
              <a:rPr lang="fr-FR" sz="2000" b="0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fr-FR" sz="2000" b="0" dirty="0">
                <a:solidFill>
                  <a:schemeClr val="accent3"/>
                </a:solidFill>
                <a:latin typeface="+mj-lt"/>
              </a:rPr>
              <a:t>della popolazione mondiale</a:t>
            </a:r>
          </a:p>
          <a:p>
            <a:pPr>
              <a:spcBef>
                <a:spcPts val="400"/>
              </a:spcBef>
              <a:spcAft>
                <a:spcPts val="0"/>
              </a:spcAft>
            </a:pPr>
            <a:r>
              <a:rPr lang="fr-FR" sz="2000" dirty="0">
                <a:solidFill>
                  <a:schemeClr val="accent6"/>
                </a:solidFill>
                <a:latin typeface="+mj-lt"/>
              </a:rPr>
              <a:t>20%</a:t>
            </a:r>
            <a:r>
              <a:rPr lang="fr-FR" sz="2000" b="0" dirty="0">
                <a:solidFill>
                  <a:srgbClr val="00B0F0"/>
                </a:solidFill>
                <a:latin typeface="+mj-lt"/>
              </a:rPr>
              <a:t> </a:t>
            </a:r>
            <a:r>
              <a:rPr lang="fr-FR" sz="2000" b="0" dirty="0">
                <a:solidFill>
                  <a:schemeClr val="accent3"/>
                </a:solidFill>
                <a:latin typeface="+mj-lt"/>
              </a:rPr>
              <a:t>della R&amp;S mondiale </a:t>
            </a:r>
          </a:p>
          <a:p>
            <a:pPr>
              <a:spcBef>
                <a:spcPts val="400"/>
              </a:spcBef>
              <a:spcAft>
                <a:spcPts val="0"/>
              </a:spcAft>
            </a:pPr>
            <a:r>
              <a:rPr lang="fr-FR" sz="2000" dirty="0">
                <a:solidFill>
                  <a:schemeClr val="accent6"/>
                </a:solidFill>
                <a:latin typeface="+mj-lt"/>
              </a:rPr>
              <a:t>1/3</a:t>
            </a:r>
            <a:r>
              <a:rPr lang="fr-FR" sz="2000" dirty="0">
                <a:solidFill>
                  <a:srgbClr val="00B0F0"/>
                </a:solidFill>
                <a:latin typeface="+mj-lt"/>
              </a:rPr>
              <a:t> </a:t>
            </a:r>
            <a:r>
              <a:rPr lang="fr-FR" sz="2000" b="0" dirty="0">
                <a:solidFill>
                  <a:schemeClr val="accent3"/>
                </a:solidFill>
                <a:latin typeface="+mj-lt"/>
              </a:rPr>
              <a:t>di tutte le pubblicazioni scientifiche di alto livello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7636" y="450926"/>
            <a:ext cx="3442938" cy="34677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16017" y="4159240"/>
            <a:ext cx="432048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300" dirty="0">
                <a:solidFill>
                  <a:schemeClr val="accent6"/>
                </a:solidFill>
                <a:latin typeface="Arial" panose="020B0604020202020204" pitchFamily="34" charset="0"/>
              </a:rPr>
              <a:t>…l’Europa non trasforma la sua leadership nella scienza in leadership nell'innovazione e nell'imprenditoria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07" y="3796624"/>
            <a:ext cx="2502625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771800" y="4104646"/>
            <a:ext cx="1800200" cy="2793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>
                <a:solidFill>
                  <a:schemeClr val="accent6"/>
                </a:solidFill>
                <a:latin typeface="+mj-lt"/>
              </a:rPr>
              <a:t>1,3%,</a:t>
            </a:r>
          </a:p>
          <a:p>
            <a:pPr algn="ctr"/>
            <a:r>
              <a:rPr lang="it-IT" sz="2000" b="0" dirty="0">
                <a:solidFill>
                  <a:srgbClr val="0F5494"/>
                </a:solidFill>
                <a:latin typeface="+mj-lt"/>
              </a:rPr>
              <a:t>l’investimento in</a:t>
            </a:r>
            <a:br>
              <a:rPr dirty="0"/>
            </a:br>
            <a:r>
              <a:rPr lang="it-IT" sz="2000" b="0" dirty="0">
                <a:solidFill>
                  <a:srgbClr val="0F5494"/>
                </a:solidFill>
                <a:latin typeface="+mj-lt"/>
              </a:rPr>
              <a:t>R&amp;S delle imprese dell’UE</a:t>
            </a:r>
          </a:p>
          <a:p>
            <a:endParaRPr lang="it-IT" sz="2400" b="0" dirty="0">
              <a:solidFill>
                <a:srgbClr val="0F5494"/>
              </a:solidFill>
            </a:endParaRPr>
          </a:p>
        </p:txBody>
      </p:sp>
      <p:sp>
        <p:nvSpPr>
          <p:cNvPr id="8" name="ZoneTexte 3"/>
          <p:cNvSpPr txBox="1"/>
          <p:nvPr/>
        </p:nvSpPr>
        <p:spPr>
          <a:xfrm>
            <a:off x="412033" y="2244778"/>
            <a:ext cx="487609" cy="157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00"/>
              </a:spcBef>
              <a:spcAft>
                <a:spcPts val="0"/>
              </a:spcAft>
            </a:pPr>
            <a:r>
              <a:rPr lang="it-IT" sz="2800" b="0" baseline="30000" dirty="0">
                <a:solidFill>
                  <a:schemeClr val="accent6"/>
                </a:solidFill>
              </a:rPr>
              <a:t>→</a:t>
            </a:r>
            <a:endParaRPr lang="it-IT" sz="2800" b="0" baseline="30000" dirty="0">
              <a:solidFill>
                <a:schemeClr val="accent6"/>
              </a:solidFill>
              <a:latin typeface="+mj-lt"/>
            </a:endParaRPr>
          </a:p>
          <a:p>
            <a:pPr>
              <a:spcBef>
                <a:spcPts val="400"/>
              </a:spcBef>
              <a:spcAft>
                <a:spcPts val="0"/>
              </a:spcAft>
            </a:pPr>
            <a:r>
              <a:rPr lang="it-IT" sz="2800" b="0" baseline="30000" dirty="0">
                <a:solidFill>
                  <a:schemeClr val="accent6"/>
                </a:solidFill>
                <a:latin typeface="+mj-lt"/>
              </a:rPr>
              <a:t>→→</a:t>
            </a:r>
            <a:r>
              <a:rPr lang="it-IT" sz="2800" dirty="0">
                <a:latin typeface="+mj-lt"/>
              </a:rPr>
              <a:t> </a:t>
            </a:r>
            <a:endParaRPr lang="it-IT" sz="2800" b="0" baseline="30000" dirty="0">
              <a:solidFill>
                <a:schemeClr val="accent6"/>
              </a:solidFill>
              <a:latin typeface="+mj-lt"/>
            </a:endParaRPr>
          </a:p>
          <a:p>
            <a:pPr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</a:pPr>
            <a:endParaRPr lang="it-IT" sz="2800" b="0" baseline="30000" dirty="0">
              <a:solidFill>
                <a:schemeClr val="accent6"/>
              </a:solidFill>
              <a:latin typeface="EC Square Sans Pro Extra Black" panose="020B050604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48055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94976" y="548679"/>
            <a:ext cx="7715200" cy="720081"/>
          </a:xfrm>
          <a:prstGeom prst="rect">
            <a:avLst/>
          </a:prstGeom>
        </p:spPr>
        <p:txBody>
          <a:bodyPr/>
          <a:lstStyle/>
          <a:p>
            <a:r>
              <a:rPr lang="it-IT" dirty="0">
                <a:solidFill>
                  <a:schemeClr val="accent6"/>
                </a:solidFill>
                <a:latin typeface="Arial" panose="020B0604020202020204" pitchFamily="34" charset="0"/>
              </a:rPr>
              <a:t>Bilancio: 100 miliardi di EUR* (2021-2027)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11560" y="1988840"/>
            <a:ext cx="3960440" cy="392182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endParaRPr lang="en-GB" i="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i="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1176162231"/>
              </p:ext>
            </p:extLst>
          </p:nvPr>
        </p:nvGraphicFramePr>
        <p:xfrm>
          <a:off x="611560" y="1036960"/>
          <a:ext cx="8243804" cy="4696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14513" y="5733256"/>
            <a:ext cx="47615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7188" indent="-174625"/>
            <a:r>
              <a:rPr lang="it-IT" sz="1600" dirty="0">
                <a:solidFill>
                  <a:srgbClr val="878685">
                    <a:lumMod val="50000"/>
                  </a:srgbClr>
                </a:solidFill>
              </a:rPr>
              <a:t>* </a:t>
            </a:r>
            <a:r>
              <a:rPr lang="it-IT" sz="1600" b="0" dirty="0">
                <a:solidFill>
                  <a:srgbClr val="878685">
                    <a:lumMod val="50000"/>
                  </a:srgbClr>
                </a:solidFill>
              </a:rPr>
              <a:t>La presente dotazione comprende 3,5 miliardi di EUR stanziati nell’ambito del  Fondo InvestEU.</a:t>
            </a:r>
          </a:p>
          <a:p>
            <a:endParaRPr lang="it-IT" sz="1600" b="0" dirty="0">
              <a:solidFill>
                <a:srgbClr val="0F5494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3344548" y="1899242"/>
            <a:ext cx="144000" cy="0"/>
          </a:xfrm>
          <a:prstGeom prst="line">
            <a:avLst/>
          </a:prstGeom>
          <a:noFill/>
          <a:ln w="19050" cap="flat" cmpd="sng" algn="ctr">
            <a:solidFill>
              <a:schemeClr val="bg2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Elbow Connector 7"/>
          <p:cNvCxnSpPr/>
          <p:nvPr/>
        </p:nvCxnSpPr>
        <p:spPr bwMode="auto">
          <a:xfrm rot="5400000" flipH="1" flipV="1">
            <a:off x="575556" y="2240868"/>
            <a:ext cx="360040" cy="12700"/>
          </a:xfrm>
          <a:prstGeom prst="bentConnector3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3344548" y="1899242"/>
            <a:ext cx="0" cy="216024"/>
          </a:xfrm>
          <a:prstGeom prst="line">
            <a:avLst/>
          </a:prstGeom>
          <a:noFill/>
          <a:ln w="19050" cap="flat" cmpd="sng" algn="ctr">
            <a:solidFill>
              <a:schemeClr val="bg2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>
            <a:off x="2956623" y="1899242"/>
            <a:ext cx="144000" cy="0"/>
          </a:xfrm>
          <a:prstGeom prst="line">
            <a:avLst/>
          </a:prstGeom>
          <a:noFill/>
          <a:ln w="19050" cap="flat" cmpd="sng" algn="ctr">
            <a:solidFill>
              <a:schemeClr val="bg2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>
            <a:off x="3100623" y="1899242"/>
            <a:ext cx="0" cy="246131"/>
          </a:xfrm>
          <a:prstGeom prst="line">
            <a:avLst/>
          </a:prstGeom>
          <a:noFill/>
          <a:ln w="19050" cap="flat" cmpd="sng" algn="ctr">
            <a:solidFill>
              <a:schemeClr val="bg2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2386332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27159" y="278936"/>
            <a:ext cx="8960793" cy="720081"/>
          </a:xfrm>
          <a:prstGeom prst="rect">
            <a:avLst/>
          </a:prstGeom>
        </p:spPr>
        <p:txBody>
          <a:bodyPr/>
          <a:lstStyle>
            <a:lvl1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r>
              <a:rPr lang="it-IT" i="1" kern="0" dirty="0" err="1">
                <a:solidFill>
                  <a:schemeClr val="accent6"/>
                </a:solidFill>
              </a:rPr>
              <a:t>Horizon</a:t>
            </a:r>
            <a:r>
              <a:rPr lang="it-IT" i="1" kern="0" dirty="0">
                <a:solidFill>
                  <a:schemeClr val="accent6"/>
                </a:solidFill>
              </a:rPr>
              <a:t> Europe</a:t>
            </a:r>
            <a:r>
              <a:rPr lang="it-IT" kern="0" dirty="0">
                <a:solidFill>
                  <a:schemeClr val="accent6"/>
                </a:solidFill>
              </a:rPr>
              <a:t>: evoluzione, non rivoluzione</a:t>
            </a:r>
            <a:endParaRPr lang="it-IT" u="sng" kern="0" dirty="0">
              <a:solidFill>
                <a:schemeClr val="accent6"/>
              </a:solidFill>
              <a:cs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79512" y="980728"/>
            <a:ext cx="8784976" cy="5256584"/>
            <a:chOff x="395536" y="1121400"/>
            <a:chExt cx="8568952" cy="4827880"/>
          </a:xfrm>
        </p:grpSpPr>
        <p:sp>
          <p:nvSpPr>
            <p:cNvPr id="6" name="Rectangle 5"/>
            <p:cNvSpPr/>
            <p:nvPr/>
          </p:nvSpPr>
          <p:spPr>
            <a:xfrm>
              <a:off x="611188" y="2737173"/>
              <a:ext cx="8234684" cy="3212107"/>
            </a:xfrm>
            <a:prstGeom prst="rect">
              <a:avLst/>
            </a:prstGeom>
            <a:noFill/>
            <a:ln>
              <a:solidFill>
                <a:schemeClr val="accent6"/>
              </a:solidFill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GB" sz="1800" b="0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611188" y="1556792"/>
              <a:ext cx="8209284" cy="815673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GB" sz="1800" b="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39552" y="1121400"/>
              <a:ext cx="82809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800" b="0" dirty="0">
                  <a:solidFill>
                    <a:schemeClr val="accent6"/>
                  </a:solidFill>
                  <a:latin typeface="Arial" charset="0"/>
                </a:rPr>
                <a:t>Obiettivi specifici del programma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6094334" y="1628800"/>
              <a:ext cx="2654130" cy="43204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100" dirty="0">
                  <a:solidFill>
                    <a:schemeClr val="accent2">
                      <a:lumMod val="50000"/>
                    </a:schemeClr>
                  </a:solidFill>
                  <a:latin typeface="Arial" charset="0"/>
                </a:rPr>
                <a:t>Promuovere tutte le forme di innovazione e rafforzarne la diffusione sul mercato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455876" y="1628800"/>
              <a:ext cx="2592288" cy="43204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100" dirty="0">
                  <a:solidFill>
                    <a:schemeClr val="accent2">
                      <a:lumMod val="50000"/>
                    </a:schemeClr>
                  </a:solidFill>
                  <a:latin typeface="Arial" charset="0"/>
                </a:rPr>
                <a:t>Rafforzare l’impatto della R&amp;I nel sostegno alle politiche  dell’UE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19944" y="1628800"/>
              <a:ext cx="2708804" cy="43204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100" dirty="0">
                  <a:solidFill>
                    <a:schemeClr val="accent2">
                      <a:lumMod val="50000"/>
                    </a:schemeClr>
                  </a:solidFill>
                  <a:latin typeface="Arial" charset="0"/>
                </a:rPr>
                <a:t>Sostenere la creazione e la diffusione di conoscenze di alta qualità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95536" y="2064688"/>
              <a:ext cx="856895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400" dirty="0">
                  <a:solidFill>
                    <a:schemeClr val="tx1"/>
                  </a:solidFill>
                  <a:latin typeface="Arial" charset="0"/>
                </a:rPr>
                <a:t>  Ottimizzare l’attuazione del programma per un impatto maggiore nell’ambito di un SER rafforzato</a:t>
              </a:r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719944" y="5091132"/>
              <a:ext cx="8017172" cy="714132"/>
              <a:chOff x="755576" y="5091132"/>
              <a:chExt cx="8017172" cy="714132"/>
            </a:xfrm>
          </p:grpSpPr>
          <p:sp>
            <p:nvSpPr>
              <p:cNvPr id="43" name="Rectangle 42"/>
              <p:cNvSpPr/>
              <p:nvPr/>
            </p:nvSpPr>
            <p:spPr>
              <a:xfrm>
                <a:off x="763588" y="5091132"/>
                <a:ext cx="8009160" cy="714132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 sz="1800" b="0" dirty="0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755576" y="5093322"/>
                <a:ext cx="801717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1400" dirty="0">
                    <a:solidFill>
                      <a:schemeClr val="bg2"/>
                    </a:solidFill>
                    <a:latin typeface="Arial" charset="0"/>
                  </a:rPr>
                  <a:t>Consolidare lo Spazio europeo della ricerca</a:t>
                </a: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870076" y="5451388"/>
              <a:ext cx="7691508" cy="267960"/>
              <a:chOff x="971409" y="5451388"/>
              <a:chExt cx="7691508" cy="267960"/>
            </a:xfrm>
          </p:grpSpPr>
          <p:sp>
            <p:nvSpPr>
              <p:cNvPr id="41" name="TextBox 40"/>
              <p:cNvSpPr txBox="1"/>
              <p:nvPr/>
            </p:nvSpPr>
            <p:spPr>
              <a:xfrm>
                <a:off x="4868230" y="5451388"/>
                <a:ext cx="3794687" cy="261610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1100" b="0" dirty="0">
                    <a:solidFill>
                      <a:schemeClr val="accent6"/>
                    </a:solidFill>
                    <a:latin typeface="Arial" charset="0"/>
                  </a:rPr>
                  <a:t>Riformare e migliorare il sistema europeo di R&amp;I</a:t>
                </a: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971409" y="5457738"/>
                <a:ext cx="3794687" cy="261610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1100" b="0" dirty="0">
                    <a:solidFill>
                      <a:schemeClr val="accent6"/>
                    </a:solidFill>
                    <a:latin typeface="Arial" charset="0"/>
                  </a:rPr>
                  <a:t>Condividere l’eccellenza</a:t>
                </a:r>
              </a:p>
            </p:txBody>
          </p:sp>
        </p:grpSp>
        <p:cxnSp>
          <p:nvCxnSpPr>
            <p:cNvPr id="15" name="Straight Arrow Connector 14"/>
            <p:cNvCxnSpPr/>
            <p:nvPr/>
          </p:nvCxnSpPr>
          <p:spPr bwMode="auto">
            <a:xfrm>
              <a:off x="2079973" y="2372465"/>
              <a:ext cx="0" cy="174493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 bwMode="auto">
            <a:xfrm>
              <a:off x="4746104" y="2389138"/>
              <a:ext cx="0" cy="336455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 bwMode="auto">
            <a:xfrm>
              <a:off x="7452320" y="2372465"/>
              <a:ext cx="0" cy="174493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 bwMode="auto">
            <a:xfrm>
              <a:off x="2079973" y="2540692"/>
              <a:ext cx="5372347" cy="6266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19" name="Group 18"/>
            <p:cNvGrpSpPr/>
            <p:nvPr/>
          </p:nvGrpSpPr>
          <p:grpSpPr>
            <a:xfrm>
              <a:off x="755576" y="2861592"/>
              <a:ext cx="2592288" cy="2136285"/>
              <a:chOff x="755576" y="2840595"/>
              <a:chExt cx="2592288" cy="2136285"/>
            </a:xfrm>
          </p:grpSpPr>
          <p:sp>
            <p:nvSpPr>
              <p:cNvPr id="35" name="Rectangle 34"/>
              <p:cNvSpPr/>
              <p:nvPr/>
            </p:nvSpPr>
            <p:spPr>
              <a:xfrm>
                <a:off x="755576" y="2840595"/>
                <a:ext cx="2592288" cy="213628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 sz="1800" b="0" dirty="0"/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1394122" y="2845499"/>
                <a:ext cx="1953741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400" dirty="0">
                    <a:solidFill>
                      <a:schemeClr val="bg2"/>
                    </a:solidFill>
                    <a:latin typeface="Arial" charset="0"/>
                  </a:rPr>
                  <a:t>Pilastro 1</a:t>
                </a:r>
              </a:p>
              <a:p>
                <a:r>
                  <a:rPr lang="it-IT" sz="1200" b="0" dirty="0">
                    <a:solidFill>
                      <a:schemeClr val="bg2"/>
                    </a:solidFill>
                    <a:latin typeface="Arial" charset="0"/>
                  </a:rPr>
                  <a:t>Scienza aperta</a:t>
                </a: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894470" y="3588068"/>
                <a:ext cx="2304256" cy="240274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1100" b="0" dirty="0">
                    <a:solidFill>
                      <a:schemeClr val="accent6"/>
                    </a:solidFill>
                    <a:latin typeface="Arial" charset="0"/>
                  </a:rPr>
                  <a:t>Consiglio europeo della ricerca</a:t>
                </a: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894470" y="4004233"/>
                <a:ext cx="2304256" cy="261610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1100" b="0" dirty="0">
                    <a:solidFill>
                      <a:schemeClr val="accent6"/>
                    </a:solidFill>
                    <a:latin typeface="Arial" charset="0"/>
                  </a:rPr>
                  <a:t>Azioni Marie Skłodowska-Curie</a:t>
                </a: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894470" y="4470540"/>
                <a:ext cx="2304256" cy="261610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1100" b="0" dirty="0">
                    <a:solidFill>
                      <a:schemeClr val="accent6"/>
                    </a:solidFill>
                    <a:latin typeface="Arial" charset="0"/>
                  </a:rPr>
                  <a:t>Infrastrutture di ricerca</a:t>
                </a:r>
              </a:p>
            </p:txBody>
          </p:sp>
          <p:pic>
            <p:nvPicPr>
              <p:cNvPr id="40" name="Picture 39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biLevel thresh="25000"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02375" y="2958728"/>
                <a:ext cx="433100" cy="433100"/>
              </a:xfrm>
              <a:prstGeom prst="rect">
                <a:avLst/>
              </a:prstGeom>
            </p:spPr>
          </p:pic>
        </p:grpSp>
        <p:grpSp>
          <p:nvGrpSpPr>
            <p:cNvPr id="20" name="Group 19"/>
            <p:cNvGrpSpPr/>
            <p:nvPr/>
          </p:nvGrpSpPr>
          <p:grpSpPr>
            <a:xfrm>
              <a:off x="6137310" y="2852646"/>
              <a:ext cx="2592288" cy="2154180"/>
              <a:chOff x="6180460" y="2822700"/>
              <a:chExt cx="2592288" cy="2154180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6180460" y="2822700"/>
                <a:ext cx="2592288" cy="215418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 sz="1800" b="0" dirty="0"/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6804248" y="2851849"/>
                <a:ext cx="1968500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400" dirty="0">
                    <a:solidFill>
                      <a:schemeClr val="bg2"/>
                    </a:solidFill>
                    <a:latin typeface="Arial" charset="0"/>
                  </a:rPr>
                  <a:t>Pilastro 3</a:t>
                </a:r>
              </a:p>
              <a:p>
                <a:r>
                  <a:rPr lang="it-IT" sz="1200" b="0" dirty="0">
                    <a:solidFill>
                      <a:schemeClr val="bg2"/>
                    </a:solidFill>
                    <a:latin typeface="Arial" charset="0"/>
                  </a:rPr>
                  <a:t>Innovazione aperta</a:t>
                </a:r>
              </a:p>
            </p:txBody>
          </p:sp>
          <p:grpSp>
            <p:nvGrpSpPr>
              <p:cNvPr id="30" name="Group 29"/>
              <p:cNvGrpSpPr/>
              <p:nvPr/>
            </p:nvGrpSpPr>
            <p:grpSpPr>
              <a:xfrm>
                <a:off x="6199326" y="3585716"/>
                <a:ext cx="2442259" cy="1137079"/>
                <a:chOff x="6199326" y="3573016"/>
                <a:chExt cx="2442259" cy="1137079"/>
              </a:xfrm>
            </p:grpSpPr>
            <p:sp>
              <p:nvSpPr>
                <p:cNvPr id="32" name="TextBox 31"/>
                <p:cNvSpPr txBox="1"/>
                <p:nvPr/>
              </p:nvSpPr>
              <p:spPr>
                <a:xfrm>
                  <a:off x="6199326" y="3573016"/>
                  <a:ext cx="2442259" cy="261610"/>
                </a:xfrm>
                <a:prstGeom prst="rect">
                  <a:avLst/>
                </a:prstGeom>
                <a:solidFill>
                  <a:schemeClr val="bg2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it-IT" sz="1100" b="0" dirty="0">
                      <a:solidFill>
                        <a:schemeClr val="accent6"/>
                      </a:solidFill>
                      <a:latin typeface="Arial" charset="0"/>
                    </a:rPr>
                    <a:t>Consiglio europeo per l’innovazione</a:t>
                  </a:r>
                </a:p>
              </p:txBody>
            </p:sp>
            <p:sp>
              <p:nvSpPr>
                <p:cNvPr id="33" name="TextBox 32"/>
                <p:cNvSpPr txBox="1"/>
                <p:nvPr/>
              </p:nvSpPr>
              <p:spPr>
                <a:xfrm>
                  <a:off x="6199326" y="3935747"/>
                  <a:ext cx="2442259" cy="240274"/>
                </a:xfrm>
                <a:prstGeom prst="rect">
                  <a:avLst/>
                </a:prstGeom>
                <a:solidFill>
                  <a:schemeClr val="bg2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it-IT" sz="1100" b="0" dirty="0">
                      <a:solidFill>
                        <a:schemeClr val="accent6"/>
                      </a:solidFill>
                      <a:latin typeface="Arial" charset="0"/>
                    </a:rPr>
                    <a:t>Ecosistemi europei dell’innovazione</a:t>
                  </a:r>
                </a:p>
              </p:txBody>
            </p:sp>
            <p:sp>
              <p:nvSpPr>
                <p:cNvPr id="34" name="TextBox 33"/>
                <p:cNvSpPr txBox="1"/>
                <p:nvPr/>
              </p:nvSpPr>
              <p:spPr>
                <a:xfrm>
                  <a:off x="6199326" y="4279208"/>
                  <a:ext cx="2442259" cy="430887"/>
                </a:xfrm>
                <a:prstGeom prst="rect">
                  <a:avLst/>
                </a:prstGeom>
                <a:solidFill>
                  <a:schemeClr val="bg2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it-IT" sz="1100" b="0" dirty="0">
                      <a:solidFill>
                        <a:schemeClr val="accent6"/>
                      </a:solidFill>
                      <a:latin typeface="Arial" charset="0"/>
                    </a:rPr>
                    <a:t>Istituto europeo di innovazione e tecnologia</a:t>
                  </a:r>
                </a:p>
              </p:txBody>
            </p:sp>
          </p:grpSp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biLevel thresh="5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  <a14:imgEffect>
                          <a14:brightnessContrast bright="40000" contrast="-4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6282340" y="2963796"/>
                <a:ext cx="441023" cy="441023"/>
              </a:xfrm>
              <a:prstGeom prst="rect">
                <a:avLst/>
              </a:prstGeom>
            </p:spPr>
          </p:pic>
        </p:grpSp>
        <p:grpSp>
          <p:nvGrpSpPr>
            <p:cNvPr id="21" name="Group 20"/>
            <p:cNvGrpSpPr/>
            <p:nvPr/>
          </p:nvGrpSpPr>
          <p:grpSpPr>
            <a:xfrm>
              <a:off x="3428748" y="2852645"/>
              <a:ext cx="2592288" cy="2154181"/>
              <a:chOff x="3482008" y="2822699"/>
              <a:chExt cx="2592288" cy="2154181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3482008" y="2822699"/>
                <a:ext cx="2592288" cy="2154181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 sz="1800" b="0" dirty="0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4099323" y="2852936"/>
                <a:ext cx="1974973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400" dirty="0">
                    <a:solidFill>
                      <a:schemeClr val="bg2"/>
                    </a:solidFill>
                    <a:latin typeface="Arial" charset="0"/>
                  </a:rPr>
                  <a:t>Pilastro 2</a:t>
                </a:r>
              </a:p>
              <a:p>
                <a:r>
                  <a:rPr lang="it-IT" sz="1200" b="0" dirty="0">
                    <a:solidFill>
                      <a:schemeClr val="bg2"/>
                    </a:solidFill>
                    <a:latin typeface="Arial" charset="0"/>
                  </a:rPr>
                  <a:t>Sfide globali e competitività industriale</a:t>
                </a: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3604419" y="3530567"/>
                <a:ext cx="2354757" cy="1123636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square" rtlCol="0">
                <a:spAutoFit/>
              </a:bodyPr>
              <a:lstStyle/>
              <a:p>
                <a:pPr marL="358775" indent="-171450">
                  <a:buClr>
                    <a:schemeClr val="accent6"/>
                  </a:buClr>
                  <a:buFont typeface="Arial" panose="020B0604020202020204" pitchFamily="34" charset="0"/>
                  <a:buChar char="•"/>
                </a:pPr>
                <a:r>
                  <a:rPr lang="it-IT" sz="1050" b="0" dirty="0">
                    <a:solidFill>
                      <a:schemeClr val="accent6"/>
                    </a:solidFill>
                    <a:latin typeface="Arial" charset="0"/>
                  </a:rPr>
                  <a:t>Sanità</a:t>
                </a:r>
              </a:p>
              <a:p>
                <a:pPr marL="358775" indent="-171450">
                  <a:buClr>
                    <a:schemeClr val="accent6"/>
                  </a:buClr>
                  <a:buFont typeface="Arial" panose="020B0604020202020204" pitchFamily="34" charset="0"/>
                  <a:buChar char="•"/>
                </a:pPr>
                <a:r>
                  <a:rPr lang="it-IT" sz="1050" b="0" dirty="0">
                    <a:solidFill>
                      <a:schemeClr val="accent6"/>
                    </a:solidFill>
                    <a:latin typeface="Arial" charset="0"/>
                  </a:rPr>
                  <a:t>Società inclusiva</a:t>
                </a:r>
              </a:p>
              <a:p>
                <a:pPr marL="358775" indent="-171450">
                  <a:buClr>
                    <a:schemeClr val="accent6"/>
                  </a:buClr>
                  <a:buFont typeface="Arial" panose="020B0604020202020204" pitchFamily="34" charset="0"/>
                  <a:buChar char="•"/>
                </a:pPr>
                <a:r>
                  <a:rPr lang="it-IT" sz="1050" b="0" dirty="0">
                    <a:solidFill>
                      <a:schemeClr val="accent6"/>
                    </a:solidFill>
                    <a:latin typeface="Arial" charset="0"/>
                  </a:rPr>
                  <a:t>Società e sicura</a:t>
                </a:r>
              </a:p>
              <a:p>
                <a:pPr marL="358775" indent="-171450">
                  <a:buClr>
                    <a:schemeClr val="accent6"/>
                  </a:buClr>
                  <a:buFont typeface="Arial" panose="020B0604020202020204" pitchFamily="34" charset="0"/>
                  <a:buChar char="•"/>
                </a:pPr>
                <a:r>
                  <a:rPr lang="it-IT" sz="1050" b="0" dirty="0">
                    <a:solidFill>
                      <a:schemeClr val="accent6"/>
                    </a:solidFill>
                    <a:latin typeface="Arial" charset="0"/>
                  </a:rPr>
                  <a:t>Digitale, industria e spazio</a:t>
                </a:r>
              </a:p>
              <a:p>
                <a:pPr marL="358775" indent="-171450">
                  <a:buClr>
                    <a:schemeClr val="accent6"/>
                  </a:buClr>
                  <a:buFont typeface="Arial" panose="020B0604020202020204" pitchFamily="34" charset="0"/>
                  <a:buChar char="•"/>
                </a:pPr>
                <a:r>
                  <a:rPr lang="it-IT" sz="1050" b="0" dirty="0">
                    <a:solidFill>
                      <a:schemeClr val="accent6"/>
                    </a:solidFill>
                    <a:latin typeface="Arial" charset="0"/>
                  </a:rPr>
                  <a:t>Clima, energia e mobilità</a:t>
                </a:r>
              </a:p>
              <a:p>
                <a:pPr marL="358775" indent="-171450">
                  <a:buClr>
                    <a:schemeClr val="accent6"/>
                  </a:buClr>
                  <a:buFont typeface="Arial" panose="020B0604020202020204" pitchFamily="34" charset="0"/>
                  <a:buChar char="•"/>
                </a:pPr>
                <a:r>
                  <a:rPr lang="it-IT" sz="1050" b="0" dirty="0">
                    <a:solidFill>
                      <a:schemeClr val="accent6"/>
                    </a:solidFill>
                    <a:latin typeface="Arial" charset="0"/>
                  </a:rPr>
                  <a:t>Prodotti alimentari e risorse naturali</a:t>
                </a: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3613000" y="4650881"/>
                <a:ext cx="2346176" cy="240274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1100" b="0" dirty="0">
                    <a:solidFill>
                      <a:schemeClr val="accent6"/>
                    </a:solidFill>
                    <a:latin typeface="Arial" charset="0"/>
                  </a:rPr>
                  <a:t>Centro comune di ricerca (JRC)</a:t>
                </a: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 rot="16200000">
                <a:off x="3194460" y="3997659"/>
                <a:ext cx="1098691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1100" dirty="0">
                    <a:solidFill>
                      <a:schemeClr val="accent6"/>
                    </a:solidFill>
                    <a:latin typeface="Arial" charset="0"/>
                  </a:rPr>
                  <a:t>  Poli tematici</a:t>
                </a:r>
              </a:p>
            </p:txBody>
          </p:sp>
          <p:pic>
            <p:nvPicPr>
              <p:cNvPr id="27" name="Picture 4" descr="C:\Users\ravetju\AppData\Local\Temp\1\earth.png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99303" y="2963796"/>
                <a:ext cx="442902" cy="4429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38009349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79512" y="188641"/>
            <a:ext cx="8964488" cy="1152128"/>
          </a:xfrm>
          <a:prstGeom prst="rect">
            <a:avLst/>
          </a:prstGeom>
        </p:spPr>
        <p:txBody>
          <a:bodyPr/>
          <a:lstStyle/>
          <a:p>
            <a:pPr marL="0" indent="0">
              <a:buClr>
                <a:schemeClr val="tx2"/>
              </a:buClr>
            </a:pPr>
            <a:r>
              <a:rPr lang="it-IT" dirty="0">
                <a:solidFill>
                  <a:schemeClr val="accent6"/>
                </a:solidFill>
                <a:latin typeface="Arial" panose="020B0604020202020204" pitchFamily="34" charset="0"/>
              </a:rPr>
              <a:t>Lezioni apprese</a:t>
            </a:r>
            <a:r>
              <a:rPr lang="en-US" dirty="0">
                <a:solidFill>
                  <a:schemeClr val="accent6"/>
                </a:solidFill>
                <a:latin typeface="Arial" panose="020B0604020202020204" pitchFamily="34" charset="0"/>
              </a:rPr>
              <a:t>		</a:t>
            </a:r>
            <a:r>
              <a:rPr lang="it-IT" dirty="0">
                <a:solidFill>
                  <a:schemeClr val="accent6"/>
                </a:solidFill>
                <a:latin typeface="Arial" panose="020B0604020202020204" pitchFamily="34" charset="0"/>
              </a:rPr>
              <a:t>     Novità fondamentali</a:t>
            </a:r>
            <a:br>
              <a:rPr dirty="0"/>
            </a:br>
            <a:r>
              <a:rPr lang="it-IT" sz="2000" dirty="0">
                <a:solidFill>
                  <a:schemeClr val="accent6"/>
                </a:solidFill>
                <a:latin typeface="Arial" panose="020B0604020202020204" pitchFamily="34" charset="0"/>
              </a:rPr>
              <a:t>dalla valutazione intermedia                         di </a:t>
            </a:r>
            <a:r>
              <a:rPr lang="it-IT" sz="2000" i="1" dirty="0" err="1">
                <a:solidFill>
                  <a:schemeClr val="accent6"/>
                </a:solidFill>
                <a:latin typeface="Arial" panose="020B0604020202020204" pitchFamily="34" charset="0"/>
              </a:rPr>
              <a:t>Horizon</a:t>
            </a:r>
            <a:r>
              <a:rPr lang="it-IT" sz="2000" i="1" dirty="0">
                <a:solidFill>
                  <a:schemeClr val="accent6"/>
                </a:solidFill>
                <a:latin typeface="Arial" panose="020B0604020202020204" pitchFamily="34" charset="0"/>
              </a:rPr>
              <a:t> Europe</a:t>
            </a:r>
            <a:br>
              <a:rPr lang="it-IT" sz="2000" dirty="0">
                <a:solidFill>
                  <a:schemeClr val="accent6"/>
                </a:solidFill>
                <a:latin typeface="Arial" panose="020B0604020202020204" pitchFamily="34" charset="0"/>
              </a:rPr>
            </a:br>
            <a:r>
              <a:rPr lang="it-IT" sz="2000" dirty="0">
                <a:solidFill>
                  <a:schemeClr val="accent6"/>
                </a:solidFill>
                <a:latin typeface="Arial" panose="020B0604020202020204" pitchFamily="34" charset="0"/>
              </a:rPr>
              <a:t>di </a:t>
            </a:r>
            <a:r>
              <a:rPr lang="it-IT" sz="2000" i="1" dirty="0" err="1">
                <a:solidFill>
                  <a:schemeClr val="accent6"/>
                </a:solidFill>
                <a:latin typeface="Arial" panose="020B0604020202020204" pitchFamily="34" charset="0"/>
              </a:rPr>
              <a:t>Horizon</a:t>
            </a:r>
            <a:r>
              <a:rPr lang="it-IT" sz="2000" i="1" dirty="0">
                <a:solidFill>
                  <a:schemeClr val="accent6"/>
                </a:solidFill>
                <a:latin typeface="Arial" panose="020B0604020202020204" pitchFamily="34" charset="0"/>
              </a:rPr>
              <a:t> Europe</a:t>
            </a:r>
            <a:endParaRPr lang="it-IT" i="1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484819" y="3328528"/>
            <a:ext cx="2975613" cy="2412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 dirty="0">
              <a:solidFill>
                <a:srgbClr val="FFFF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473530" y="1422497"/>
            <a:ext cx="2986902" cy="1646464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 dirty="0">
              <a:solidFill>
                <a:srgbClr val="FFFFFF"/>
              </a:solidFill>
            </a:endParaRPr>
          </a:p>
        </p:txBody>
      </p:sp>
      <p:cxnSp>
        <p:nvCxnSpPr>
          <p:cNvPr id="18" name="Curved Connector 17"/>
          <p:cNvCxnSpPr/>
          <p:nvPr/>
        </p:nvCxnSpPr>
        <p:spPr bwMode="auto">
          <a:xfrm>
            <a:off x="1547664" y="4155019"/>
            <a:ext cx="1037025" cy="684360"/>
          </a:xfrm>
          <a:prstGeom prst="curvedConnector3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0" name="Rectangle 19"/>
          <p:cNvSpPr/>
          <p:nvPr/>
        </p:nvSpPr>
        <p:spPr>
          <a:xfrm>
            <a:off x="5636557" y="3447059"/>
            <a:ext cx="2664296" cy="648000"/>
          </a:xfrm>
          <a:prstGeom prst="rect">
            <a:avLst/>
          </a:prstGeom>
          <a:solidFill>
            <a:schemeClr val="bg1"/>
          </a:solidFill>
          <a:ln w="3175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it-IT" sz="1600" dirty="0">
                <a:solidFill>
                  <a:srgbClr val="404A52"/>
                </a:solidFill>
              </a:rPr>
              <a:t>Possibilità di associazione estese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1196105" y="2393153"/>
            <a:ext cx="3447904" cy="935375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it-IT" sz="1600" dirty="0">
                <a:solidFill>
                  <a:schemeClr val="accent2">
                    <a:lumMod val="50000"/>
                  </a:schemeClr>
                </a:solidFill>
              </a:rPr>
              <a:t>Esercitare un impatto maggiore attraverso l’orientamento alla missione e il coinvolgimento dei cittadini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1196104" y="1590659"/>
            <a:ext cx="3447905" cy="630057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it-IT" sz="1600" dirty="0">
                <a:solidFill>
                  <a:schemeClr val="accent2">
                    <a:lumMod val="50000"/>
                  </a:schemeClr>
                </a:solidFill>
              </a:rPr>
              <a:t>Sostenere le innovazioni pioneristiche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1196105" y="3491323"/>
            <a:ext cx="3303888" cy="630057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it-IT" sz="1600" dirty="0">
                <a:solidFill>
                  <a:schemeClr val="accent2">
                    <a:lumMod val="50000"/>
                  </a:schemeClr>
                </a:solidFill>
              </a:rPr>
              <a:t>Rafforzare la cooperazione internazionale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1196105" y="4221088"/>
            <a:ext cx="3159872" cy="630057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it-IT" sz="1600" dirty="0">
                <a:solidFill>
                  <a:schemeClr val="accent2">
                    <a:lumMod val="50000"/>
                  </a:schemeClr>
                </a:solidFill>
              </a:rPr>
              <a:t>Rafforzare l’apertura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1196104" y="5013176"/>
            <a:ext cx="3303889" cy="630057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it-IT" sz="1600" dirty="0">
                <a:solidFill>
                  <a:schemeClr val="accent2">
                    <a:lumMod val="50000"/>
                  </a:schemeClr>
                </a:solidFill>
              </a:rPr>
              <a:t>Razionalizzare il panorama dei finanziamenti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636557" y="1521679"/>
            <a:ext cx="2664296" cy="648000"/>
          </a:xfrm>
          <a:prstGeom prst="rect">
            <a:avLst/>
          </a:prstGeom>
          <a:solidFill>
            <a:schemeClr val="bg1"/>
          </a:solidFill>
          <a:ln w="3175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it-IT" sz="1600" dirty="0">
                <a:solidFill>
                  <a:srgbClr val="404A52"/>
                </a:solidFill>
              </a:rPr>
              <a:t>Consiglio europeo per l’innovazione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646854" y="2301747"/>
            <a:ext cx="2653999" cy="648000"/>
          </a:xfrm>
          <a:prstGeom prst="rect">
            <a:avLst/>
          </a:prstGeom>
          <a:solidFill>
            <a:schemeClr val="bg1"/>
          </a:solidFill>
          <a:ln w="3175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it-IT" sz="1600" dirty="0">
                <a:solidFill>
                  <a:srgbClr val="404A52"/>
                </a:solidFill>
              </a:rPr>
              <a:t>Missioni R&amp;I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636557" y="4981758"/>
            <a:ext cx="2664296" cy="648000"/>
          </a:xfrm>
          <a:prstGeom prst="rect">
            <a:avLst/>
          </a:prstGeom>
          <a:solidFill>
            <a:schemeClr val="bg1"/>
          </a:solidFill>
          <a:ln w="3175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it-IT" sz="1600" dirty="0">
                <a:solidFill>
                  <a:srgbClr val="404A52"/>
                </a:solidFill>
              </a:rPr>
              <a:t>Nuovo approccio ai partenariati</a:t>
            </a:r>
          </a:p>
        </p:txBody>
      </p:sp>
      <p:sp>
        <p:nvSpPr>
          <p:cNvPr id="32" name="Rectangle 31"/>
          <p:cNvSpPr/>
          <p:nvPr/>
        </p:nvSpPr>
        <p:spPr>
          <a:xfrm>
            <a:off x="5636557" y="4212170"/>
            <a:ext cx="2664296" cy="648000"/>
          </a:xfrm>
          <a:prstGeom prst="rect">
            <a:avLst/>
          </a:prstGeom>
          <a:solidFill>
            <a:schemeClr val="bg1"/>
          </a:solidFill>
          <a:ln w="3175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it-IT" sz="1600" dirty="0">
                <a:solidFill>
                  <a:srgbClr val="404A52"/>
                </a:solidFill>
              </a:rPr>
              <a:t>Politica della scienza aperta</a:t>
            </a:r>
          </a:p>
        </p:txBody>
      </p:sp>
      <p:sp>
        <p:nvSpPr>
          <p:cNvPr id="43" name="Right Arrow 42"/>
          <p:cNvSpPr/>
          <p:nvPr/>
        </p:nvSpPr>
        <p:spPr>
          <a:xfrm>
            <a:off x="4716016" y="3658700"/>
            <a:ext cx="432047" cy="224718"/>
          </a:xfrm>
          <a:prstGeom prst="rightArrow">
            <a:avLst/>
          </a:prstGeom>
          <a:solidFill>
            <a:schemeClr val="accent1"/>
          </a:solidFill>
          <a:ln w="317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 dirty="0">
              <a:solidFill>
                <a:srgbClr val="FFFFFF"/>
              </a:solidFill>
            </a:endParaRPr>
          </a:p>
        </p:txBody>
      </p:sp>
      <p:sp>
        <p:nvSpPr>
          <p:cNvPr id="47" name="Right Arrow 46"/>
          <p:cNvSpPr/>
          <p:nvPr/>
        </p:nvSpPr>
        <p:spPr>
          <a:xfrm>
            <a:off x="4716016" y="4423811"/>
            <a:ext cx="432047" cy="224718"/>
          </a:xfrm>
          <a:prstGeom prst="rightArrow">
            <a:avLst/>
          </a:prstGeom>
          <a:solidFill>
            <a:schemeClr val="accent1"/>
          </a:solidFill>
          <a:ln w="317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 dirty="0">
              <a:solidFill>
                <a:srgbClr val="FFFFFF"/>
              </a:solidFill>
            </a:endParaRPr>
          </a:p>
        </p:txBody>
      </p:sp>
      <p:sp>
        <p:nvSpPr>
          <p:cNvPr id="48" name="Right Arrow 47"/>
          <p:cNvSpPr/>
          <p:nvPr/>
        </p:nvSpPr>
        <p:spPr>
          <a:xfrm>
            <a:off x="4716016" y="5193399"/>
            <a:ext cx="432047" cy="224718"/>
          </a:xfrm>
          <a:prstGeom prst="rightArrow">
            <a:avLst/>
          </a:prstGeom>
          <a:solidFill>
            <a:schemeClr val="accent1"/>
          </a:solidFill>
          <a:ln w="317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 dirty="0">
              <a:solidFill>
                <a:srgbClr val="FFFFFF"/>
              </a:solidFill>
            </a:endParaRPr>
          </a:p>
        </p:txBody>
      </p:sp>
      <p:sp>
        <p:nvSpPr>
          <p:cNvPr id="54" name="Right Arrow 53"/>
          <p:cNvSpPr/>
          <p:nvPr/>
        </p:nvSpPr>
        <p:spPr>
          <a:xfrm>
            <a:off x="4716016" y="2513388"/>
            <a:ext cx="432047" cy="224718"/>
          </a:xfrm>
          <a:prstGeom prst="rightArrow">
            <a:avLst/>
          </a:prstGeom>
          <a:solidFill>
            <a:schemeClr val="tx2"/>
          </a:solidFill>
          <a:ln w="3175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 dirty="0">
              <a:solidFill>
                <a:srgbClr val="FFFFFF"/>
              </a:solidFill>
            </a:endParaRPr>
          </a:p>
        </p:txBody>
      </p:sp>
      <p:sp>
        <p:nvSpPr>
          <p:cNvPr id="55" name="Right Arrow 54"/>
          <p:cNvSpPr/>
          <p:nvPr/>
        </p:nvSpPr>
        <p:spPr>
          <a:xfrm>
            <a:off x="4716016" y="1733320"/>
            <a:ext cx="432047" cy="224718"/>
          </a:xfrm>
          <a:prstGeom prst="rightArrow">
            <a:avLst/>
          </a:prstGeom>
          <a:solidFill>
            <a:schemeClr val="tx2"/>
          </a:solidFill>
          <a:ln w="3175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 dirty="0">
              <a:solidFill>
                <a:srgbClr val="FFFFFF"/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 rot="5400000">
            <a:off x="7890817" y="1984921"/>
            <a:ext cx="1465283" cy="491317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GB" sz="1600" dirty="0">
              <a:solidFill>
                <a:srgbClr val="0E4194"/>
              </a:solidFill>
            </a:endParaRPr>
          </a:p>
        </p:txBody>
      </p:sp>
      <p:pic>
        <p:nvPicPr>
          <p:cNvPr id="31" name="Picture 37" descr="C:\Users\ravetju\AppData\Local\Temp\flash-2.png"/>
          <p:cNvPicPr/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335" y="1725165"/>
            <a:ext cx="414927" cy="41492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Picture 31" descr="target-1"/>
          <p:cNvPicPr>
            <a:picLocks noChangeAspect="1" noChangeArrowheads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64" y="2489925"/>
            <a:ext cx="487618" cy="487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9" descr="hand-shake-1"/>
          <p:cNvPicPr>
            <a:picLocks noChangeAspect="1" noChangeArrowheads="1"/>
          </p:cNvPicPr>
          <p:nvPr/>
        </p:nvPicPr>
        <p:blipFill>
          <a:blip r:embed="rId7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67" y="3537272"/>
            <a:ext cx="567600" cy="56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8" descr="C:\Users\ravetju\AppData\Local\Temp\padlock-unlock-1.png"/>
          <p:cNvPicPr/>
          <p:nvPr/>
        </p:nvPicPr>
        <p:blipFill>
          <a:blip r:embed="rId9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64" y="4302801"/>
            <a:ext cx="428660" cy="42866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Picture 52" descr="C:\Users\ravetju\AppData\Local\Temp\tick-inside-circle-1.png"/>
          <p:cNvPicPr/>
          <p:nvPr/>
        </p:nvPicPr>
        <p:blipFill>
          <a:blip r:embed="rId11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64" y="5092108"/>
            <a:ext cx="472192" cy="4721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341354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323622" y="556679"/>
            <a:ext cx="8147248" cy="720081"/>
          </a:xfrm>
          <a:prstGeom prst="rect">
            <a:avLst/>
          </a:prstGeom>
        </p:spPr>
        <p:txBody>
          <a:bodyPr/>
          <a:lstStyle/>
          <a:p>
            <a:pPr marL="0" indent="0">
              <a:buClr>
                <a:schemeClr val="accent3"/>
              </a:buClr>
            </a:pPr>
            <a:r>
              <a:rPr lang="it-IT" dirty="0">
                <a:solidFill>
                  <a:schemeClr val="accent6"/>
                </a:solidFill>
              </a:rPr>
              <a:t>Consiglio europeo per l'innovazione </a:t>
            </a:r>
          </a:p>
        </p:txBody>
      </p:sp>
      <p:sp>
        <p:nvSpPr>
          <p:cNvPr id="32" name="Rectangle 31"/>
          <p:cNvSpPr/>
          <p:nvPr/>
        </p:nvSpPr>
        <p:spPr>
          <a:xfrm>
            <a:off x="611187" y="1345526"/>
            <a:ext cx="8195886" cy="2515522"/>
          </a:xfrm>
          <a:prstGeom prst="rect">
            <a:avLst/>
          </a:prstGeom>
          <a:solidFill>
            <a:schemeClr val="bg1"/>
          </a:solidFill>
          <a:ln w="317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0" tIns="144000" rIns="180000" rtlCol="0" anchor="t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800" b="0" dirty="0">
                <a:solidFill>
                  <a:srgbClr val="878685">
                    <a:lumMod val="50000"/>
                  </a:srgbClr>
                </a:solidFill>
              </a:rPr>
              <a:t>Sostegno alle innovazioni pioneristiche e dirompenti e al potenziale di espansione dei progetti che sono troppo rischiosi per gli investitori privati.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2000" b="0" dirty="0">
              <a:solidFill>
                <a:srgbClr val="878685">
                  <a:lumMod val="50000"/>
                </a:srgbClr>
              </a:solidFill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2000" b="0" dirty="0">
              <a:solidFill>
                <a:srgbClr val="878685">
                  <a:lumMod val="50000"/>
                </a:srgbClr>
              </a:solidFill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2000" b="0" dirty="0">
              <a:solidFill>
                <a:srgbClr val="878685">
                  <a:lumMod val="50000"/>
                </a:srgbClr>
              </a:solidFill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2000" b="0" dirty="0">
              <a:solidFill>
                <a:srgbClr val="878685">
                  <a:lumMod val="50000"/>
                </a:srgbClr>
              </a:solidFill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2000" b="0" dirty="0">
              <a:solidFill>
                <a:srgbClr val="878685">
                  <a:lumMod val="50000"/>
                </a:srgbClr>
              </a:solidFill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2000" b="0" dirty="0">
              <a:solidFill>
                <a:srgbClr val="878685">
                  <a:lumMod val="50000"/>
                </a:srgbClr>
              </a:solidFill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2000" b="0" dirty="0">
              <a:solidFill>
                <a:srgbClr val="878685">
                  <a:lumMod val="50000"/>
                </a:srgbClr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25554" y="4464943"/>
            <a:ext cx="3743378" cy="126583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it-IT" sz="1800" i="1" dirty="0">
                <a:solidFill>
                  <a:srgbClr val="F8A907"/>
                </a:solidFill>
              </a:rPr>
              <a:t>Pathfinder</a:t>
            </a:r>
            <a:r>
              <a:rPr lang="it-IT" sz="1800" dirty="0">
                <a:solidFill>
                  <a:srgbClr val="F8A907"/>
                </a:solidFill>
              </a:rPr>
              <a:t>:</a:t>
            </a:r>
            <a:r>
              <a:rPr lang="it-IT" sz="1800" dirty="0">
                <a:solidFill>
                  <a:srgbClr val="FFFFFF"/>
                </a:solidFill>
              </a:rPr>
              <a:t> sovvenzioni</a:t>
            </a:r>
          </a:p>
          <a:p>
            <a:pPr algn="ctr">
              <a:defRPr/>
            </a:pPr>
            <a:r>
              <a:rPr lang="it-IT" sz="1800" b="0" dirty="0">
                <a:solidFill>
                  <a:srgbClr val="FFFFFF"/>
                </a:solidFill>
              </a:rPr>
              <a:t>(dalla tecnologia in fase iniziale  alla fase pre-commerciale)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515" y="278735"/>
            <a:ext cx="719137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2" name="Group 10">
            <a:extLst>
              <a:ext uri="{FF2B5EF4-FFF2-40B4-BE49-F238E27FC236}">
                <a16:creationId xmlns:a16="http://schemas.microsoft.com/office/drawing/2014/main" id="{3FD1320A-9D41-46DE-9B1D-DF7276B5E22A}"/>
              </a:ext>
            </a:extLst>
          </p:cNvPr>
          <p:cNvGrpSpPr/>
          <p:nvPr/>
        </p:nvGrpSpPr>
        <p:grpSpPr>
          <a:xfrm>
            <a:off x="755576" y="2224840"/>
            <a:ext cx="8208912" cy="1400208"/>
            <a:chOff x="885452" y="1224912"/>
            <a:chExt cx="7869408" cy="1123968"/>
          </a:xfrm>
        </p:grpSpPr>
        <p:sp>
          <p:nvSpPr>
            <p:cNvPr id="23" name="Pentagon 11">
              <a:extLst>
                <a:ext uri="{FF2B5EF4-FFF2-40B4-BE49-F238E27FC236}">
                  <a16:creationId xmlns:a16="http://schemas.microsoft.com/office/drawing/2014/main" id="{23128E1A-CB89-47F8-938A-56BB556A2F49}"/>
                </a:ext>
              </a:extLst>
            </p:cNvPr>
            <p:cNvSpPr/>
            <p:nvPr/>
          </p:nvSpPr>
          <p:spPr bwMode="auto">
            <a:xfrm>
              <a:off x="885452" y="1340768"/>
              <a:ext cx="2608057" cy="1008112"/>
            </a:xfrm>
            <a:prstGeom prst="homePlat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vert="horz" wrap="square" lIns="180000" tIns="45720" rIns="91440" bIns="4572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rgbClr val="0F5494"/>
                  </a:solidFill>
                  <a:latin typeface="Verdan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rgbClr val="0F5494"/>
                  </a:solidFill>
                  <a:latin typeface="Verdan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rgbClr val="0F5494"/>
                  </a:solidFill>
                  <a:latin typeface="Verdan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rgbClr val="0F5494"/>
                  </a:solidFill>
                  <a:latin typeface="Verdan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rgbClr val="0F5494"/>
                  </a:solidFill>
                  <a:latin typeface="Verdan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rgbClr val="0F5494"/>
                  </a:solidFill>
                  <a:latin typeface="Verdan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rgbClr val="0F5494"/>
                  </a:solidFill>
                  <a:latin typeface="Verdan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rgbClr val="0F5494"/>
                  </a:solidFill>
                  <a:latin typeface="Verdan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rgbClr val="0F5494"/>
                  </a:solidFill>
                  <a:latin typeface="Verdana" pitchFamily="34" charset="0"/>
                  <a:ea typeface="+mn-ea"/>
                  <a:cs typeface="+mn-cs"/>
                </a:defRPr>
              </a:lvl9pPr>
            </a:lstStyle>
            <a:p>
              <a:pPr marL="3175"/>
              <a:r>
                <a:rPr lang="it-IT" sz="2000" dirty="0">
                  <a:solidFill>
                    <a:schemeClr val="bg1"/>
                  </a:solidFill>
                  <a:latin typeface="Arial"/>
                </a:rPr>
                <a:t>Consiglio europeo per l'innovazione</a:t>
              </a:r>
            </a:p>
          </p:txBody>
        </p:sp>
        <p:sp>
          <p:nvSpPr>
            <p:cNvPr id="24" name="Title 1">
              <a:extLst>
                <a:ext uri="{FF2B5EF4-FFF2-40B4-BE49-F238E27FC236}">
                  <a16:creationId xmlns:a16="http://schemas.microsoft.com/office/drawing/2014/main" id="{4A47B496-AF00-497D-B878-14268D7E7371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3508200" y="1224912"/>
              <a:ext cx="5246660" cy="6539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marL="358775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F5494"/>
                  </a:solidFill>
                  <a:latin typeface="+mj-lt"/>
                  <a:ea typeface="+mj-ea"/>
                  <a:cs typeface="+mj-cs"/>
                </a:defRPr>
              </a:lvl1pPr>
              <a:lvl2pPr marL="358775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F5494"/>
                  </a:solidFill>
                  <a:latin typeface="Verdana" pitchFamily="34" charset="0"/>
                </a:defRPr>
              </a:lvl2pPr>
              <a:lvl3pPr marL="358775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F5494"/>
                  </a:solidFill>
                  <a:latin typeface="Verdana" pitchFamily="34" charset="0"/>
                </a:defRPr>
              </a:lvl3pPr>
              <a:lvl4pPr marL="358775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F5494"/>
                  </a:solidFill>
                  <a:latin typeface="Verdana" pitchFamily="34" charset="0"/>
                </a:defRPr>
              </a:lvl4pPr>
              <a:lvl5pPr marL="358775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F5494"/>
                  </a:solidFill>
                  <a:latin typeface="Verdana" pitchFamily="34" charset="0"/>
                </a:defRPr>
              </a:lvl5pPr>
              <a:lvl6pPr marL="815975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F5494"/>
                  </a:solidFill>
                  <a:latin typeface="Verdana" pitchFamily="34" charset="0"/>
                </a:defRPr>
              </a:lvl6pPr>
              <a:lvl7pPr marL="1273175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F5494"/>
                  </a:solidFill>
                  <a:latin typeface="Verdana" pitchFamily="34" charset="0"/>
                </a:defRPr>
              </a:lvl7pPr>
              <a:lvl8pPr marL="1730375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F5494"/>
                  </a:solidFill>
                  <a:latin typeface="Verdana" pitchFamily="34" charset="0"/>
                </a:defRPr>
              </a:lvl8pPr>
              <a:lvl9pPr marL="2187575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F5494"/>
                  </a:solidFill>
                  <a:latin typeface="Verdana" pitchFamily="34" charset="0"/>
                </a:defRPr>
              </a:lvl9pPr>
            </a:lstStyle>
            <a:p>
              <a:pPr marL="0" defTabSz="457200">
                <a:spcAft>
                  <a:spcPts val="0"/>
                </a:spcAft>
              </a:pPr>
              <a:r>
                <a:rPr lang="it-IT" sz="1700" spc="-30" dirty="0">
                  <a:solidFill>
                    <a:srgbClr val="878685">
                      <a:lumMod val="50000"/>
                    </a:srgbClr>
                  </a:solidFill>
                </a:rPr>
                <a:t>Sostegno agli innovatori creatori dei mercati del futuro, effetto leva sulla finanza privata, espansione delle loro imprese</a:t>
              </a:r>
              <a:r>
                <a:rPr lang="it-IT" sz="1600" b="0" spc="-30" dirty="0">
                  <a:solidFill>
                    <a:srgbClr val="878685">
                      <a:lumMod val="50000"/>
                    </a:srgbClr>
                  </a:solidFill>
                </a:rPr>
                <a:t> </a:t>
              </a:r>
            </a:p>
          </p:txBody>
        </p:sp>
      </p:grpSp>
      <p:sp>
        <p:nvSpPr>
          <p:cNvPr id="5" name="ZoneTexte 4">
            <a:extLst>
              <a:ext uri="{FF2B5EF4-FFF2-40B4-BE49-F238E27FC236}">
                <a16:creationId xmlns:a16="http://schemas.microsoft.com/office/drawing/2014/main" id="{19DCE1A2-988A-49DF-9875-4BF2EDFFBEC0}"/>
              </a:ext>
            </a:extLst>
          </p:cNvPr>
          <p:cNvSpPr txBox="1"/>
          <p:nvPr/>
        </p:nvSpPr>
        <p:spPr>
          <a:xfrm>
            <a:off x="323528" y="3973706"/>
            <a:ext cx="8820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b="0" dirty="0">
                <a:solidFill>
                  <a:srgbClr val="878685">
                    <a:lumMod val="50000"/>
                  </a:srgbClr>
                </a:solidFill>
                <a:latin typeface="Arial"/>
              </a:rPr>
              <a:t>Due strumenti complementari colmano il divario tra l’idea e il progetto investibile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A47B496-AF00-497D-B878-14268D7E7371}"/>
              </a:ext>
            </a:extLst>
          </p:cNvPr>
          <p:cNvSpPr txBox="1">
            <a:spLocks/>
          </p:cNvSpPr>
          <p:nvPr/>
        </p:nvSpPr>
        <p:spPr bwMode="auto">
          <a:xfrm>
            <a:off x="3491475" y="3160944"/>
            <a:ext cx="5309830" cy="628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0" defTabSz="457200">
              <a:spcAft>
                <a:spcPts val="0"/>
              </a:spcAft>
            </a:pPr>
            <a:endParaRPr lang="it-IT" sz="1700" dirty="0">
              <a:solidFill>
                <a:srgbClr val="878685">
                  <a:lumMod val="50000"/>
                </a:srgbClr>
              </a:solidFill>
            </a:endParaRPr>
          </a:p>
          <a:p>
            <a:pPr marL="0" defTabSz="457200">
              <a:spcAft>
                <a:spcPts val="0"/>
              </a:spcAft>
            </a:pPr>
            <a:r>
              <a:rPr lang="it-IT" sz="1700" dirty="0">
                <a:solidFill>
                  <a:srgbClr val="878685">
                    <a:lumMod val="50000"/>
                  </a:srgbClr>
                </a:solidFill>
              </a:rPr>
              <a:t>Progetti incentrati sull’innovazione, inclini all’assunzione dei rischi e snelli, gestione e seguito proattivi</a:t>
            </a:r>
            <a:br>
              <a:rPr dirty="0"/>
            </a:br>
            <a:endParaRPr lang="it-IT" sz="1700" dirty="0">
              <a:solidFill>
                <a:srgbClr val="878685">
                  <a:lumMod val="50000"/>
                </a:srgbClr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Rectangle 36"/>
          <p:cNvSpPr/>
          <p:nvPr/>
        </p:nvSpPr>
        <p:spPr>
          <a:xfrm>
            <a:off x="4874648" y="4467422"/>
            <a:ext cx="3926657" cy="126583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sz="1800" i="1" dirty="0">
                <a:solidFill>
                  <a:srgbClr val="F8A907"/>
                </a:solidFill>
              </a:rPr>
              <a:t>Accelerator</a:t>
            </a:r>
            <a:r>
              <a:rPr lang="en-GB" sz="1800" dirty="0">
                <a:solidFill>
                  <a:srgbClr val="F8A907"/>
                </a:solidFill>
              </a:rPr>
              <a:t>:</a:t>
            </a:r>
            <a:r>
              <a:rPr lang="en-GB" sz="1800" dirty="0">
                <a:solidFill>
                  <a:srgbClr val="FFFFFF"/>
                </a:solidFill>
              </a:rPr>
              <a:t> </a:t>
            </a:r>
            <a:br>
              <a:rPr lang="en-GB" sz="1800" dirty="0">
                <a:solidFill>
                  <a:srgbClr val="FFFFFF"/>
                </a:solidFill>
              </a:rPr>
            </a:br>
            <a:r>
              <a:rPr lang="en-GB" sz="1800" dirty="0">
                <a:solidFill>
                  <a:srgbClr val="FFFFFF"/>
                </a:solidFill>
              </a:rPr>
              <a:t>sovvenzioni e finanziamenti misti</a:t>
            </a:r>
          </a:p>
          <a:p>
            <a:pPr algn="ctr">
              <a:defRPr/>
            </a:pPr>
            <a:r>
              <a:rPr lang="en-GB" sz="1800" b="0" dirty="0">
                <a:solidFill>
                  <a:srgbClr val="FFFFFF"/>
                </a:solidFill>
              </a:rPr>
              <a:t>(dalla fase pre-commerciale </a:t>
            </a:r>
            <a:br>
              <a:rPr lang="en-GB" sz="1800" b="0" dirty="0">
                <a:solidFill>
                  <a:srgbClr val="FFFFFF"/>
                </a:solidFill>
              </a:rPr>
            </a:br>
            <a:r>
              <a:rPr lang="en-GB" sz="1800" b="0" dirty="0">
                <a:solidFill>
                  <a:srgbClr val="FFFFFF"/>
                </a:solidFill>
              </a:rPr>
              <a:t>alla fase di mercato ed espansione)</a:t>
            </a:r>
          </a:p>
        </p:txBody>
      </p:sp>
    </p:spTree>
    <p:extLst>
      <p:ext uri="{BB962C8B-B14F-4D97-AF65-F5344CB8AC3E}">
        <p14:creationId xmlns:p14="http://schemas.microsoft.com/office/powerpoint/2010/main" val="21606687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321296" y="566967"/>
            <a:ext cx="8147248" cy="720081"/>
          </a:xfrm>
          <a:prstGeom prst="rect">
            <a:avLst/>
          </a:prstGeom>
        </p:spPr>
        <p:txBody>
          <a:bodyPr/>
          <a:lstStyle/>
          <a:p>
            <a:pPr marL="0" indent="0">
              <a:buClr>
                <a:schemeClr val="accent3"/>
              </a:buClr>
            </a:pPr>
            <a:r>
              <a:rPr lang="it-IT" dirty="0">
                <a:solidFill>
                  <a:schemeClr val="accent6"/>
                </a:solidFill>
              </a:rPr>
              <a:t>Missioni di R&amp;I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11188" y="1441169"/>
            <a:ext cx="8209284" cy="1483776"/>
          </a:xfrm>
          <a:prstGeom prst="rect">
            <a:avLst/>
          </a:prstGeom>
          <a:solidFill>
            <a:schemeClr val="bg1"/>
          </a:solidFill>
          <a:ln w="317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16000" tIns="108000" rtlCol="0" anchor="t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it-IT" dirty="0"/>
              <a:t> </a:t>
            </a:r>
            <a:endParaRPr lang="it-IT" sz="1800" b="0" dirty="0">
              <a:solidFill>
                <a:schemeClr val="accent2">
                  <a:lumMod val="50000"/>
                </a:schemeClr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857424" y="1628800"/>
            <a:ext cx="7968161" cy="1101029"/>
            <a:chOff x="937214" y="1340768"/>
            <a:chExt cx="7883078" cy="1028384"/>
          </a:xfrm>
        </p:grpSpPr>
        <p:sp>
          <p:nvSpPr>
            <p:cNvPr id="12" name="Pentagon 11"/>
            <p:cNvSpPr/>
            <p:nvPr/>
          </p:nvSpPr>
          <p:spPr bwMode="auto">
            <a:xfrm>
              <a:off x="937214" y="1340768"/>
              <a:ext cx="2608058" cy="1008112"/>
            </a:xfrm>
            <a:prstGeom prst="homePlat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vert="horz" wrap="square" lIns="180000" tIns="45720" rIns="91440" bIns="4572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rgbClr val="0F5494"/>
                  </a:solidFill>
                  <a:latin typeface="Verdan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rgbClr val="0F5494"/>
                  </a:solidFill>
                  <a:latin typeface="Verdan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rgbClr val="0F5494"/>
                  </a:solidFill>
                  <a:latin typeface="Verdan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rgbClr val="0F5494"/>
                  </a:solidFill>
                  <a:latin typeface="Verdan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rgbClr val="0F5494"/>
                  </a:solidFill>
                  <a:latin typeface="Verdan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rgbClr val="0F5494"/>
                  </a:solidFill>
                  <a:latin typeface="Verdan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rgbClr val="0F5494"/>
                  </a:solidFill>
                  <a:latin typeface="Verdan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rgbClr val="0F5494"/>
                  </a:solidFill>
                  <a:latin typeface="Verdan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rgbClr val="0F5494"/>
                  </a:solidFill>
                  <a:latin typeface="Verdana" pitchFamily="34" charset="0"/>
                  <a:ea typeface="+mn-ea"/>
                  <a:cs typeface="+mn-cs"/>
                </a:defRPr>
              </a:lvl9pPr>
            </a:lstStyle>
            <a:p>
              <a:pPr marL="3175"/>
              <a:r>
                <a:rPr lang="it-IT" sz="2000" dirty="0">
                  <a:solidFill>
                    <a:schemeClr val="bg1"/>
                  </a:solidFill>
                  <a:latin typeface="+mn-lt"/>
                </a:rPr>
                <a:t>Missioni di R&amp;I</a:t>
              </a:r>
            </a:p>
          </p:txBody>
        </p:sp>
        <p:sp>
          <p:nvSpPr>
            <p:cNvPr id="13" name="Title 1"/>
            <p:cNvSpPr txBox="1">
              <a:spLocks/>
            </p:cNvSpPr>
            <p:nvPr/>
          </p:nvSpPr>
          <p:spPr bwMode="auto">
            <a:xfrm>
              <a:off x="3545272" y="1361040"/>
              <a:ext cx="5275020" cy="1008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marL="358775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F5494"/>
                  </a:solidFill>
                  <a:latin typeface="+mj-lt"/>
                  <a:ea typeface="+mj-ea"/>
                  <a:cs typeface="+mj-cs"/>
                </a:defRPr>
              </a:lvl1pPr>
              <a:lvl2pPr marL="358775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F5494"/>
                  </a:solidFill>
                  <a:latin typeface="Verdana" pitchFamily="34" charset="0"/>
                </a:defRPr>
              </a:lvl2pPr>
              <a:lvl3pPr marL="358775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F5494"/>
                  </a:solidFill>
                  <a:latin typeface="Verdana" pitchFamily="34" charset="0"/>
                </a:defRPr>
              </a:lvl3pPr>
              <a:lvl4pPr marL="358775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F5494"/>
                  </a:solidFill>
                  <a:latin typeface="Verdana" pitchFamily="34" charset="0"/>
                </a:defRPr>
              </a:lvl4pPr>
              <a:lvl5pPr marL="358775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F5494"/>
                  </a:solidFill>
                  <a:latin typeface="Verdana" pitchFamily="34" charset="0"/>
                </a:defRPr>
              </a:lvl5pPr>
              <a:lvl6pPr marL="815975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F5494"/>
                  </a:solidFill>
                  <a:latin typeface="Verdana" pitchFamily="34" charset="0"/>
                </a:defRPr>
              </a:lvl6pPr>
              <a:lvl7pPr marL="1273175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F5494"/>
                  </a:solidFill>
                  <a:latin typeface="Verdana" pitchFamily="34" charset="0"/>
                </a:defRPr>
              </a:lvl7pPr>
              <a:lvl8pPr marL="1730375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F5494"/>
                  </a:solidFill>
                  <a:latin typeface="Verdana" pitchFamily="34" charset="0"/>
                </a:defRPr>
              </a:lvl8pPr>
              <a:lvl9pPr marL="2187575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F5494"/>
                  </a:solidFill>
                  <a:latin typeface="Verdana" pitchFamily="34" charset="0"/>
                </a:defRPr>
              </a:lvl9pPr>
            </a:lstStyle>
            <a:p>
              <a:pPr marL="0" defTabSz="457200">
                <a:spcAft>
                  <a:spcPts val="0"/>
                </a:spcAft>
              </a:pPr>
              <a:r>
                <a:rPr lang="it-IT" sz="1700" dirty="0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</a:rPr>
                <a:t>Migliore correlazione tra la ricerca e l’innovazione dell’UE e la società e le esigenze dei cittadini; grande visibilità e impatto</a:t>
              </a:r>
              <a:endParaRPr lang="it-IT" sz="17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04" y="319956"/>
            <a:ext cx="720000" cy="72000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69455E74-2D0E-461A-A7F6-05519A7E8767}"/>
              </a:ext>
            </a:extLst>
          </p:cNvPr>
          <p:cNvSpPr txBox="1"/>
          <p:nvPr/>
        </p:nvSpPr>
        <p:spPr>
          <a:xfrm>
            <a:off x="533400" y="4250804"/>
            <a:ext cx="8287072" cy="2423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endParaRPr lang="it-IT" sz="1800" b="0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it-IT" sz="1800" b="0" spc="-6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La proposta di </a:t>
            </a:r>
            <a:r>
              <a:rPr lang="it-IT" sz="1800" b="0" i="1" spc="-60" dirty="0" err="1">
                <a:solidFill>
                  <a:schemeClr val="accent2">
                    <a:lumMod val="50000"/>
                  </a:schemeClr>
                </a:solidFill>
                <a:latin typeface="+mn-lt"/>
              </a:rPr>
              <a:t>Horizon</a:t>
            </a:r>
            <a:r>
              <a:rPr lang="it-IT" sz="1800" b="0" i="1" spc="-6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 Europe</a:t>
            </a:r>
            <a:r>
              <a:rPr lang="it-IT" sz="1800" b="0" spc="-6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 definisce le caratteristiche della missione e gli elementi di </a:t>
            </a:r>
            <a:r>
              <a:rPr lang="it-IT" sz="1800" b="0" i="1" spc="-6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governance</a:t>
            </a:r>
          </a:p>
          <a:p>
            <a:pPr marL="285750" indent="-285750">
              <a:spcBef>
                <a:spcPts val="300"/>
              </a:spcBef>
              <a:spcAft>
                <a:spcPts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it-IT" sz="1800" b="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Le missioni specifiche saranno </a:t>
            </a:r>
            <a:r>
              <a:rPr lang="it-IT" sz="1800" dirty="0">
                <a:solidFill>
                  <a:schemeClr val="accent6"/>
                </a:solidFill>
                <a:latin typeface="+mn-lt"/>
              </a:rPr>
              <a:t>definite di concerto con gli Stati membri, i portatori di interessi e i cittadini </a:t>
            </a:r>
            <a:r>
              <a:rPr lang="it-IT" sz="1800" b="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e programmate nell’ambito del pilastro «Sfide globali e competitività industriale» (attingendo ai contributi di altri pilastri) </a:t>
            </a:r>
            <a:br>
              <a:rPr dirty="0"/>
            </a:br>
            <a:endParaRPr lang="it-IT" sz="1800" b="0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11E8D1D9-1406-4366-9D96-5C2F47DE8947}"/>
              </a:ext>
            </a:extLst>
          </p:cNvPr>
          <p:cNvSpPr txBox="1">
            <a:spLocks/>
          </p:cNvSpPr>
          <p:nvPr/>
        </p:nvSpPr>
        <p:spPr bwMode="auto">
          <a:xfrm>
            <a:off x="629001" y="3068960"/>
            <a:ext cx="8209284" cy="1322671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</p:spPr>
        <p:txBody>
          <a:bodyPr vert="horz" wrap="square" lIns="180000" tIns="72000" rIns="14400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Font typeface="Arial" pitchFamily="34" charset="0"/>
              <a:buChar char="•"/>
              <a:defRPr sz="2400" i="1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Char char="•"/>
              <a:defRPr sz="2000" b="1">
                <a:solidFill>
                  <a:srgbClr val="0F5494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defTabSz="457200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0" i="0" dirty="0">
                <a:solidFill>
                  <a:schemeClr val="bg1"/>
                </a:solidFill>
              </a:rPr>
              <a:t>Una missione è un portafoglio di azioni volte a conseguire entro un periodo prestabilito </a:t>
            </a:r>
            <a:r>
              <a:rPr lang="it-IT" sz="1800" i="0" dirty="0">
                <a:solidFill>
                  <a:schemeClr val="tx1"/>
                </a:solidFill>
              </a:rPr>
              <a:t>un obiettivo audace e stimolante, nonché misurabile</a:t>
            </a:r>
            <a:r>
              <a:rPr lang="it-IT" sz="1800" b="0" i="0" dirty="0">
                <a:solidFill>
                  <a:schemeClr val="bg1"/>
                </a:solidFill>
              </a:rPr>
              <a:t>, il cui impatto rilevante per la scienza e la tecnologia, la società e i cittadini non si potrebbe ottenere mediante singole azioni</a:t>
            </a:r>
            <a:endParaRPr lang="it-IT" sz="1800" b="0" i="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0577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115616" y="548679"/>
            <a:ext cx="8280920" cy="720081"/>
          </a:xfrm>
          <a:prstGeom prst="rect">
            <a:avLst/>
          </a:prstGeom>
        </p:spPr>
        <p:txBody>
          <a:bodyPr/>
          <a:lstStyle>
            <a:lvl1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3175"/>
            <a:r>
              <a:rPr lang="en-US" dirty="0"/>
              <a:t>	</a:t>
            </a:r>
            <a:r>
              <a:rPr lang="it-IT" dirty="0"/>
              <a:t>  </a:t>
            </a:r>
            <a:r>
              <a:rPr lang="it-IT" kern="0" dirty="0">
                <a:solidFill>
                  <a:schemeClr val="accent6"/>
                </a:solidFill>
              </a:rPr>
              <a:t>Nuovo approccio ai partenariati europei 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03359" y="3205264"/>
            <a:ext cx="8136904" cy="3096346"/>
            <a:chOff x="611560" y="3284982"/>
            <a:chExt cx="8136904" cy="2808314"/>
          </a:xfrm>
        </p:grpSpPr>
        <p:sp>
          <p:nvSpPr>
            <p:cNvPr id="5" name="Rectangle 4"/>
            <p:cNvSpPr/>
            <p:nvPr/>
          </p:nvSpPr>
          <p:spPr>
            <a:xfrm>
              <a:off x="611560" y="3284984"/>
              <a:ext cx="8136904" cy="2664296"/>
            </a:xfrm>
            <a:prstGeom prst="rect">
              <a:avLst/>
            </a:prstGeom>
            <a:noFill/>
          </p:spPr>
        </p:sp>
        <p:sp>
          <p:nvSpPr>
            <p:cNvPr id="6" name="Freeform 5"/>
            <p:cNvSpPr/>
            <p:nvPr/>
          </p:nvSpPr>
          <p:spPr>
            <a:xfrm rot="16200000">
              <a:off x="596682" y="3306107"/>
              <a:ext cx="2736012" cy="2693761"/>
            </a:xfrm>
            <a:custGeom>
              <a:avLst/>
              <a:gdLst>
                <a:gd name="connsiteX0" fmla="*/ 0 w 2693760"/>
                <a:gd name="connsiteY0" fmla="*/ 133200 h 2664002"/>
                <a:gd name="connsiteX1" fmla="*/ 133200 w 2693760"/>
                <a:gd name="connsiteY1" fmla="*/ 0 h 2664002"/>
                <a:gd name="connsiteX2" fmla="*/ 2560560 w 2693760"/>
                <a:gd name="connsiteY2" fmla="*/ 0 h 2664002"/>
                <a:gd name="connsiteX3" fmla="*/ 2693760 w 2693760"/>
                <a:gd name="connsiteY3" fmla="*/ 133200 h 2664002"/>
                <a:gd name="connsiteX4" fmla="*/ 2693760 w 2693760"/>
                <a:gd name="connsiteY4" fmla="*/ 2530802 h 2664002"/>
                <a:gd name="connsiteX5" fmla="*/ 2560560 w 2693760"/>
                <a:gd name="connsiteY5" fmla="*/ 2664002 h 2664002"/>
                <a:gd name="connsiteX6" fmla="*/ 133200 w 2693760"/>
                <a:gd name="connsiteY6" fmla="*/ 2664002 h 2664002"/>
                <a:gd name="connsiteX7" fmla="*/ 0 w 2693760"/>
                <a:gd name="connsiteY7" fmla="*/ 2530802 h 2664002"/>
                <a:gd name="connsiteX8" fmla="*/ 0 w 2693760"/>
                <a:gd name="connsiteY8" fmla="*/ 133200 h 2664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93760" h="2664002">
                  <a:moveTo>
                    <a:pt x="2559072" y="0"/>
                  </a:moveTo>
                  <a:cubicBezTo>
                    <a:pt x="2633457" y="0"/>
                    <a:pt x="2693759" y="58978"/>
                    <a:pt x="2693759" y="131729"/>
                  </a:cubicBezTo>
                  <a:lnTo>
                    <a:pt x="2693759" y="2532273"/>
                  </a:lnTo>
                  <a:cubicBezTo>
                    <a:pt x="2693759" y="2605024"/>
                    <a:pt x="2633457" y="2664002"/>
                    <a:pt x="2559072" y="2664002"/>
                  </a:cubicBezTo>
                  <a:lnTo>
                    <a:pt x="134688" y="2664002"/>
                  </a:lnTo>
                  <a:cubicBezTo>
                    <a:pt x="60303" y="2664002"/>
                    <a:pt x="1" y="2605024"/>
                    <a:pt x="1" y="2532273"/>
                  </a:cubicBezTo>
                  <a:lnTo>
                    <a:pt x="1" y="131729"/>
                  </a:lnTo>
                  <a:cubicBezTo>
                    <a:pt x="1" y="58978"/>
                    <a:pt x="60303" y="0"/>
                    <a:pt x="134688" y="0"/>
                  </a:cubicBezTo>
                  <a:lnTo>
                    <a:pt x="2559072" y="0"/>
                  </a:lnTo>
                  <a:close/>
                </a:path>
              </a:pathLst>
            </a:custGeom>
            <a:solidFill>
              <a:schemeClr val="accent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79518" tIns="108000" rIns="144002" bIns="2155008" numCol="1" spcCol="1270" anchor="t" anchorCtr="0">
              <a:noAutofit/>
            </a:bodyPr>
            <a:lstStyle/>
            <a:p>
              <a:pPr lvl="0" algn="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2000" b="1" kern="1200" dirty="0">
                <a:solidFill>
                  <a:schemeClr val="tx1"/>
                </a:solidFill>
              </a:endParaRPr>
            </a:p>
          </p:txBody>
        </p:sp>
        <p:sp>
          <p:nvSpPr>
            <p:cNvPr id="11" name="Freeform 10"/>
            <p:cNvSpPr/>
            <p:nvPr/>
          </p:nvSpPr>
          <p:spPr>
            <a:xfrm>
              <a:off x="899592" y="3356993"/>
              <a:ext cx="2263820" cy="2664002"/>
            </a:xfrm>
            <a:custGeom>
              <a:avLst/>
              <a:gdLst>
                <a:gd name="connsiteX0" fmla="*/ 0 w 2006851"/>
                <a:gd name="connsiteY0" fmla="*/ 0 h 2664002"/>
                <a:gd name="connsiteX1" fmla="*/ 2006851 w 2006851"/>
                <a:gd name="connsiteY1" fmla="*/ 0 h 2664002"/>
                <a:gd name="connsiteX2" fmla="*/ 2006851 w 2006851"/>
                <a:gd name="connsiteY2" fmla="*/ 2664002 h 2664002"/>
                <a:gd name="connsiteX3" fmla="*/ 0 w 2006851"/>
                <a:gd name="connsiteY3" fmla="*/ 2664002 h 2664002"/>
                <a:gd name="connsiteX4" fmla="*/ 0 w 2006851"/>
                <a:gd name="connsiteY4" fmla="*/ 0 h 2664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6851" h="2664002">
                  <a:moveTo>
                    <a:pt x="0" y="0"/>
                  </a:moveTo>
                  <a:lnTo>
                    <a:pt x="2006851" y="0"/>
                  </a:lnTo>
                  <a:lnTo>
                    <a:pt x="2006851" y="2664002"/>
                  </a:lnTo>
                  <a:lnTo>
                    <a:pt x="0" y="2664002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108000" rIns="0" bIns="0" numCol="1" spcCol="1270" anchor="t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1800" b="1" kern="1200" dirty="0">
                  <a:solidFill>
                    <a:schemeClr val="tx1"/>
                  </a:solidFill>
                </a:rPr>
                <a:t>Co-programmato</a:t>
              </a:r>
            </a:p>
            <a:p>
              <a:pPr lvl="0" defTabSz="800100">
                <a:lnSpc>
                  <a:spcPct val="90000"/>
                </a:lnSpc>
                <a:spcAft>
                  <a:spcPct val="35000"/>
                </a:spcAft>
              </a:pPr>
              <a:r>
                <a:rPr lang="it-IT" sz="1800" b="0" i="0" kern="1200" dirty="0">
                  <a:solidFill>
                    <a:schemeClr val="bg1"/>
                  </a:solidFill>
                  <a:sym typeface="Wingdings" panose="05000000000000000000" pitchFamily="2" charset="2"/>
                </a:rPr>
                <a:t>Sulla base di protocolli d’intesa o accordi contrattuali; attuato in modo indipendente dai partner e da </a:t>
              </a:r>
              <a:r>
                <a:rPr lang="it-IT" sz="1800" b="0" i="1" dirty="0" err="1">
                  <a:solidFill>
                    <a:schemeClr val="bg1"/>
                  </a:solidFill>
                  <a:sym typeface="Wingdings" panose="05000000000000000000" pitchFamily="2" charset="2"/>
                </a:rPr>
                <a:t>Horizon</a:t>
              </a:r>
              <a:r>
                <a:rPr lang="it-IT" sz="1800" b="0" i="1" dirty="0">
                  <a:solidFill>
                    <a:schemeClr val="bg1"/>
                  </a:solidFill>
                  <a:sym typeface="Wingdings" panose="05000000000000000000" pitchFamily="2" charset="2"/>
                </a:rPr>
                <a:t> Europe</a:t>
              </a:r>
              <a:endParaRPr lang="it-IT" sz="1800" b="0" i="1" kern="1200" dirty="0">
                <a:solidFill>
                  <a:schemeClr val="bg1"/>
                </a:solidFill>
              </a:endParaRPr>
            </a:p>
          </p:txBody>
        </p:sp>
        <p:sp>
          <p:nvSpPr>
            <p:cNvPr id="12" name="Freeform 11"/>
            <p:cNvSpPr/>
            <p:nvPr/>
          </p:nvSpPr>
          <p:spPr>
            <a:xfrm rot="16200000">
              <a:off x="3380200" y="3306108"/>
              <a:ext cx="2736010" cy="2693761"/>
            </a:xfrm>
            <a:custGeom>
              <a:avLst/>
              <a:gdLst>
                <a:gd name="connsiteX0" fmla="*/ 0 w 2693760"/>
                <a:gd name="connsiteY0" fmla="*/ 133215 h 2664295"/>
                <a:gd name="connsiteX1" fmla="*/ 133215 w 2693760"/>
                <a:gd name="connsiteY1" fmla="*/ 0 h 2664295"/>
                <a:gd name="connsiteX2" fmla="*/ 2560545 w 2693760"/>
                <a:gd name="connsiteY2" fmla="*/ 0 h 2664295"/>
                <a:gd name="connsiteX3" fmla="*/ 2693760 w 2693760"/>
                <a:gd name="connsiteY3" fmla="*/ 133215 h 2664295"/>
                <a:gd name="connsiteX4" fmla="*/ 2693760 w 2693760"/>
                <a:gd name="connsiteY4" fmla="*/ 2531080 h 2664295"/>
                <a:gd name="connsiteX5" fmla="*/ 2560545 w 2693760"/>
                <a:gd name="connsiteY5" fmla="*/ 2664295 h 2664295"/>
                <a:gd name="connsiteX6" fmla="*/ 133215 w 2693760"/>
                <a:gd name="connsiteY6" fmla="*/ 2664295 h 2664295"/>
                <a:gd name="connsiteX7" fmla="*/ 0 w 2693760"/>
                <a:gd name="connsiteY7" fmla="*/ 2531080 h 2664295"/>
                <a:gd name="connsiteX8" fmla="*/ 0 w 2693760"/>
                <a:gd name="connsiteY8" fmla="*/ 133215 h 2664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93760" h="2664295">
                  <a:moveTo>
                    <a:pt x="2559071" y="0"/>
                  </a:moveTo>
                  <a:cubicBezTo>
                    <a:pt x="2633458" y="0"/>
                    <a:pt x="2693759" y="58990"/>
                    <a:pt x="2693759" y="131758"/>
                  </a:cubicBezTo>
                  <a:lnTo>
                    <a:pt x="2693759" y="2532537"/>
                  </a:lnTo>
                  <a:cubicBezTo>
                    <a:pt x="2693759" y="2605305"/>
                    <a:pt x="2633458" y="2664295"/>
                    <a:pt x="2559071" y="2664295"/>
                  </a:cubicBezTo>
                  <a:lnTo>
                    <a:pt x="134689" y="2664295"/>
                  </a:lnTo>
                  <a:cubicBezTo>
                    <a:pt x="60302" y="2664295"/>
                    <a:pt x="1" y="2605305"/>
                    <a:pt x="1" y="2532537"/>
                  </a:cubicBezTo>
                  <a:lnTo>
                    <a:pt x="1" y="131758"/>
                  </a:lnTo>
                  <a:cubicBezTo>
                    <a:pt x="1" y="58990"/>
                    <a:pt x="60302" y="0"/>
                    <a:pt x="134689" y="0"/>
                  </a:cubicBezTo>
                  <a:lnTo>
                    <a:pt x="2559071" y="0"/>
                  </a:lnTo>
                  <a:close/>
                </a:path>
              </a:pathLst>
            </a:custGeom>
            <a:solidFill>
              <a:schemeClr val="accent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79573" tIns="108000" rIns="144000" bIns="2155008" numCol="1" spcCol="1270" anchor="t" anchorCtr="0">
              <a:noAutofit/>
            </a:bodyPr>
            <a:lstStyle/>
            <a:p>
              <a:pPr lvl="0" algn="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2000" b="1" kern="1200" dirty="0">
                <a:solidFill>
                  <a:schemeClr val="tx1"/>
                </a:solidFill>
              </a:endParaRPr>
            </a:p>
          </p:txBody>
        </p:sp>
        <p:sp>
          <p:nvSpPr>
            <p:cNvPr id="13" name="Pie 12"/>
            <p:cNvSpPr/>
            <p:nvPr/>
          </p:nvSpPr>
          <p:spPr>
            <a:xfrm>
              <a:off x="3219018" y="5463007"/>
              <a:ext cx="391548" cy="404064"/>
            </a:xfrm>
            <a:prstGeom prst="pie">
              <a:avLst/>
            </a:pr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3672711" y="3356993"/>
              <a:ext cx="2336361" cy="2736303"/>
            </a:xfrm>
            <a:custGeom>
              <a:avLst/>
              <a:gdLst>
                <a:gd name="connsiteX0" fmla="*/ 0 w 2006851"/>
                <a:gd name="connsiteY0" fmla="*/ 0 h 2664295"/>
                <a:gd name="connsiteX1" fmla="*/ 2006851 w 2006851"/>
                <a:gd name="connsiteY1" fmla="*/ 0 h 2664295"/>
                <a:gd name="connsiteX2" fmla="*/ 2006851 w 2006851"/>
                <a:gd name="connsiteY2" fmla="*/ 2664295 h 2664295"/>
                <a:gd name="connsiteX3" fmla="*/ 0 w 2006851"/>
                <a:gd name="connsiteY3" fmla="*/ 2664295 h 2664295"/>
                <a:gd name="connsiteX4" fmla="*/ 0 w 2006851"/>
                <a:gd name="connsiteY4" fmla="*/ 0 h 2664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6851" h="2664295">
                  <a:moveTo>
                    <a:pt x="0" y="0"/>
                  </a:moveTo>
                  <a:lnTo>
                    <a:pt x="2006851" y="0"/>
                  </a:lnTo>
                  <a:lnTo>
                    <a:pt x="2006851" y="2664295"/>
                  </a:lnTo>
                  <a:lnTo>
                    <a:pt x="0" y="2664295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108000" rIns="0" bIns="0" numCol="1" spcCol="1270" anchor="t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1800" b="1" kern="1200" dirty="0">
                  <a:solidFill>
                    <a:schemeClr val="tx1"/>
                  </a:solidFill>
                </a:rPr>
                <a:t>Co-finanziato</a:t>
              </a:r>
            </a:p>
            <a:p>
              <a:pPr lvl="0" defTabSz="800100">
                <a:lnSpc>
                  <a:spcPct val="90000"/>
                </a:lnSpc>
                <a:spcAft>
                  <a:spcPct val="35000"/>
                </a:spcAft>
              </a:pPr>
              <a:r>
                <a:rPr lang="it-IT" sz="1800" b="0" i="0" kern="1200" dirty="0">
                  <a:solidFill>
                    <a:schemeClr val="bg1"/>
                  </a:solidFill>
                  <a:sym typeface="Wingdings" panose="05000000000000000000" pitchFamily="2" charset="2"/>
                </a:rPr>
                <a:t>Sulla base di un programma congiunto concordato tra i partner; impegno dei partner ad apportare contributi finanziari </a:t>
              </a:r>
              <a:r>
                <a:rPr lang="it-IT" sz="1800" b="0" dirty="0">
                  <a:solidFill>
                    <a:schemeClr val="bg1"/>
                  </a:solidFill>
                  <a:sym typeface="Wingdings" panose="05000000000000000000" pitchFamily="2" charset="2"/>
                </a:rPr>
                <a:t>e in natura e contributo finanziario di </a:t>
              </a:r>
              <a:r>
                <a:rPr lang="it-IT" sz="1800" b="0" i="1" dirty="0" err="1">
                  <a:solidFill>
                    <a:schemeClr val="bg1"/>
                  </a:solidFill>
                  <a:sym typeface="Wingdings" panose="05000000000000000000" pitchFamily="2" charset="2"/>
                </a:rPr>
                <a:t>Horizon</a:t>
              </a:r>
              <a:r>
                <a:rPr lang="it-IT" sz="1800" b="0" i="1" dirty="0">
                  <a:solidFill>
                    <a:schemeClr val="bg1"/>
                  </a:solidFill>
                  <a:sym typeface="Wingdings" panose="05000000000000000000" pitchFamily="2" charset="2"/>
                </a:rPr>
                <a:t> Europe</a:t>
              </a:r>
              <a:endParaRPr lang="it-IT" sz="1800" b="0" i="1" kern="1200" dirty="0">
                <a:solidFill>
                  <a:schemeClr val="bg1"/>
                </a:solidFill>
              </a:endParaRPr>
            </a:p>
          </p:txBody>
        </p:sp>
        <p:sp>
          <p:nvSpPr>
            <p:cNvPr id="15" name="Freeform 14"/>
            <p:cNvSpPr/>
            <p:nvPr/>
          </p:nvSpPr>
          <p:spPr>
            <a:xfrm rot="16200000">
              <a:off x="6101769" y="3374300"/>
              <a:ext cx="2736011" cy="2557376"/>
            </a:xfrm>
            <a:custGeom>
              <a:avLst/>
              <a:gdLst>
                <a:gd name="connsiteX0" fmla="*/ 0 w 2557375"/>
                <a:gd name="connsiteY0" fmla="*/ 127869 h 2664295"/>
                <a:gd name="connsiteX1" fmla="*/ 127869 w 2557375"/>
                <a:gd name="connsiteY1" fmla="*/ 0 h 2664295"/>
                <a:gd name="connsiteX2" fmla="*/ 2429506 w 2557375"/>
                <a:gd name="connsiteY2" fmla="*/ 0 h 2664295"/>
                <a:gd name="connsiteX3" fmla="*/ 2557375 w 2557375"/>
                <a:gd name="connsiteY3" fmla="*/ 127869 h 2664295"/>
                <a:gd name="connsiteX4" fmla="*/ 2557375 w 2557375"/>
                <a:gd name="connsiteY4" fmla="*/ 2536426 h 2664295"/>
                <a:gd name="connsiteX5" fmla="*/ 2429506 w 2557375"/>
                <a:gd name="connsiteY5" fmla="*/ 2664295 h 2664295"/>
                <a:gd name="connsiteX6" fmla="*/ 127869 w 2557375"/>
                <a:gd name="connsiteY6" fmla="*/ 2664295 h 2664295"/>
                <a:gd name="connsiteX7" fmla="*/ 0 w 2557375"/>
                <a:gd name="connsiteY7" fmla="*/ 2536426 h 2664295"/>
                <a:gd name="connsiteX8" fmla="*/ 0 w 2557375"/>
                <a:gd name="connsiteY8" fmla="*/ 127869 h 2664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57375" h="2664295">
                  <a:moveTo>
                    <a:pt x="2434637" y="1"/>
                  </a:moveTo>
                  <a:cubicBezTo>
                    <a:pt x="2502423" y="1"/>
                    <a:pt x="2557375" y="59643"/>
                    <a:pt x="2557375" y="133215"/>
                  </a:cubicBezTo>
                  <a:lnTo>
                    <a:pt x="2557375" y="2531080"/>
                  </a:lnTo>
                  <a:cubicBezTo>
                    <a:pt x="2557375" y="2604652"/>
                    <a:pt x="2502423" y="2664294"/>
                    <a:pt x="2434637" y="2664294"/>
                  </a:cubicBezTo>
                  <a:lnTo>
                    <a:pt x="122738" y="2664294"/>
                  </a:lnTo>
                  <a:cubicBezTo>
                    <a:pt x="54952" y="2664294"/>
                    <a:pt x="0" y="2604652"/>
                    <a:pt x="0" y="2531080"/>
                  </a:cubicBezTo>
                  <a:lnTo>
                    <a:pt x="0" y="133215"/>
                  </a:lnTo>
                  <a:cubicBezTo>
                    <a:pt x="0" y="59643"/>
                    <a:pt x="54952" y="1"/>
                    <a:pt x="122738" y="1"/>
                  </a:cubicBezTo>
                  <a:lnTo>
                    <a:pt x="2434637" y="1"/>
                  </a:lnTo>
                  <a:close/>
                </a:path>
              </a:pathLst>
            </a:custGeom>
            <a:solidFill>
              <a:schemeClr val="accent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79573" tIns="108001" rIns="144000" bIns="2045899" numCol="1" spcCol="1270" anchor="t" anchorCtr="0">
              <a:noAutofit/>
            </a:bodyPr>
            <a:lstStyle/>
            <a:p>
              <a:pPr lvl="0" algn="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2000" b="1" kern="1200" noProof="0" dirty="0">
                <a:solidFill>
                  <a:schemeClr val="tx1"/>
                </a:solidFill>
              </a:endParaRPr>
            </a:p>
          </p:txBody>
        </p:sp>
        <p:sp>
          <p:nvSpPr>
            <p:cNvPr id="16" name="Pie 15"/>
            <p:cNvSpPr/>
            <p:nvPr/>
          </p:nvSpPr>
          <p:spPr>
            <a:xfrm>
              <a:off x="6007060" y="5463007"/>
              <a:ext cx="391548" cy="404064"/>
            </a:xfrm>
            <a:prstGeom prst="pie">
              <a:avLst/>
            </a:pr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Freeform 16"/>
            <p:cNvSpPr/>
            <p:nvPr/>
          </p:nvSpPr>
          <p:spPr>
            <a:xfrm>
              <a:off x="6460754" y="3356993"/>
              <a:ext cx="2219087" cy="2664295"/>
            </a:xfrm>
            <a:custGeom>
              <a:avLst/>
              <a:gdLst>
                <a:gd name="connsiteX0" fmla="*/ 0 w 1905244"/>
                <a:gd name="connsiteY0" fmla="*/ 0 h 2664295"/>
                <a:gd name="connsiteX1" fmla="*/ 1905244 w 1905244"/>
                <a:gd name="connsiteY1" fmla="*/ 0 h 2664295"/>
                <a:gd name="connsiteX2" fmla="*/ 1905244 w 1905244"/>
                <a:gd name="connsiteY2" fmla="*/ 2664295 h 2664295"/>
                <a:gd name="connsiteX3" fmla="*/ 0 w 1905244"/>
                <a:gd name="connsiteY3" fmla="*/ 2664295 h 2664295"/>
                <a:gd name="connsiteX4" fmla="*/ 0 w 1905244"/>
                <a:gd name="connsiteY4" fmla="*/ 0 h 2664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244" h="2664295">
                  <a:moveTo>
                    <a:pt x="0" y="0"/>
                  </a:moveTo>
                  <a:lnTo>
                    <a:pt x="1905244" y="0"/>
                  </a:lnTo>
                  <a:lnTo>
                    <a:pt x="1905244" y="2664295"/>
                  </a:lnTo>
                  <a:lnTo>
                    <a:pt x="0" y="2664295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58293" rIns="0" bIns="0" numCol="1" spcCol="1270" anchor="t" anchorCtr="0">
              <a:noAutofit/>
            </a:bodyPr>
            <a:lstStyle/>
            <a:p>
              <a:pPr lvl="0" algn="l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1800" dirty="0">
                  <a:solidFill>
                    <a:schemeClr val="tx1"/>
                  </a:solidFill>
                </a:rPr>
                <a:t>Istituzionalizzato</a:t>
              </a:r>
              <a:endParaRPr lang="it-IT" sz="1800" b="1" kern="1200" noProof="0" dirty="0">
                <a:solidFill>
                  <a:schemeClr val="tx1"/>
                </a:solidFill>
              </a:endParaRPr>
            </a:p>
            <a:p>
              <a:pPr lvl="0" defTabSz="755650">
                <a:lnSpc>
                  <a:spcPct val="90000"/>
                </a:lnSpc>
                <a:spcAft>
                  <a:spcPct val="35000"/>
                </a:spcAft>
              </a:pPr>
              <a:r>
                <a:rPr lang="it-IT" sz="1800" b="0" i="0" kern="1200" spc="-50" dirty="0">
                  <a:solidFill>
                    <a:schemeClr val="bg1"/>
                  </a:solidFill>
                  <a:sym typeface="Wingdings" panose="05000000000000000000" pitchFamily="2" charset="2"/>
                </a:rPr>
                <a:t>Sulla base di una prospettiva a lungo termine e </a:t>
              </a:r>
              <a:r>
                <a:rPr lang="it-IT" sz="1800" b="0" spc="-50" dirty="0">
                  <a:solidFill>
                    <a:schemeClr val="bg1"/>
                  </a:solidFill>
                  <a:sym typeface="Wingdings" panose="05000000000000000000" pitchFamily="2" charset="2"/>
                </a:rPr>
                <a:t>di un elevato livello di integrazione</a:t>
              </a:r>
              <a:r>
                <a:rPr lang="it-IT" sz="1800" b="0" i="0" kern="1200" spc="-50" dirty="0">
                  <a:solidFill>
                    <a:schemeClr val="bg1"/>
                  </a:solidFill>
                  <a:sym typeface="Wingdings" panose="05000000000000000000" pitchFamily="2" charset="2"/>
                </a:rPr>
                <a:t>; partenariati a norma degli artt. 185 / 187 del TFUE e del regolamento dell’EIT con il sostegno di </a:t>
              </a:r>
              <a:r>
                <a:rPr lang="it-IT" sz="1800" b="0" i="1" spc="-50" dirty="0" err="1">
                  <a:solidFill>
                    <a:schemeClr val="bg1"/>
                  </a:solidFill>
                  <a:sym typeface="Wingdings" panose="05000000000000000000" pitchFamily="2" charset="2"/>
                </a:rPr>
                <a:t>Horizon</a:t>
              </a:r>
              <a:r>
                <a:rPr lang="it-IT" sz="1800" b="0" i="1" spc="-50" dirty="0">
                  <a:solidFill>
                    <a:schemeClr val="bg1"/>
                  </a:solidFill>
                  <a:sym typeface="Wingdings" panose="05000000000000000000" pitchFamily="2" charset="2"/>
                </a:rPr>
                <a:t> Europe</a:t>
              </a:r>
              <a:endParaRPr lang="it-IT" sz="1800" b="0" i="1" kern="1200" spc="-50" dirty="0">
                <a:solidFill>
                  <a:schemeClr val="bg1"/>
                </a:solidFill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359" y="269792"/>
            <a:ext cx="719137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0F91231-EF57-4556-BFB8-981CC8689652}"/>
              </a:ext>
            </a:extLst>
          </p:cNvPr>
          <p:cNvSpPr/>
          <p:nvPr/>
        </p:nvSpPr>
        <p:spPr>
          <a:xfrm>
            <a:off x="611188" y="1268760"/>
            <a:ext cx="8137276" cy="1877595"/>
          </a:xfrm>
          <a:prstGeom prst="rect">
            <a:avLst/>
          </a:prstGeom>
          <a:solidFill>
            <a:schemeClr val="bg1"/>
          </a:solidFill>
          <a:ln w="317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000" tIns="144000" rIns="144000" rtlCol="0" anchor="t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it-IT" sz="1800" b="0" dirty="0">
                <a:solidFill>
                  <a:schemeClr val="accent2">
                    <a:lumMod val="50000"/>
                  </a:schemeClr>
                </a:solidFill>
                <a:sym typeface="Wingdings" panose="05000000000000000000" pitchFamily="2" charset="2"/>
              </a:rPr>
              <a:t>Nuova generazione di partenariati più ambiziosi, basati su obiettivi, a sostegno di obiettivi strategici concordati dell’UE</a:t>
            </a:r>
            <a:endParaRPr lang="it-IT" sz="1800" b="0" dirty="0">
              <a:solidFill>
                <a:srgbClr val="404A52"/>
              </a:solidFill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it-IT" sz="1800" b="0" dirty="0">
              <a:solidFill>
                <a:srgbClr val="404A52"/>
              </a:solidFill>
            </a:endParaRPr>
          </a:p>
        </p:txBody>
      </p:sp>
      <p:grpSp>
        <p:nvGrpSpPr>
          <p:cNvPr id="8" name="Group 10">
            <a:extLst>
              <a:ext uri="{FF2B5EF4-FFF2-40B4-BE49-F238E27FC236}">
                <a16:creationId xmlns:a16="http://schemas.microsoft.com/office/drawing/2014/main" id="{964FAAA9-1E64-490D-88BA-3C5BACE38B4E}"/>
              </a:ext>
            </a:extLst>
          </p:cNvPr>
          <p:cNvGrpSpPr/>
          <p:nvPr/>
        </p:nvGrpSpPr>
        <p:grpSpPr>
          <a:xfrm>
            <a:off x="782771" y="2081146"/>
            <a:ext cx="7983367" cy="1121874"/>
            <a:chOff x="795112" y="1213327"/>
            <a:chExt cx="7887599" cy="1047852"/>
          </a:xfrm>
        </p:grpSpPr>
        <p:sp>
          <p:nvSpPr>
            <p:cNvPr id="9" name="Pentagon 11">
              <a:extLst>
                <a:ext uri="{FF2B5EF4-FFF2-40B4-BE49-F238E27FC236}">
                  <a16:creationId xmlns:a16="http://schemas.microsoft.com/office/drawing/2014/main" id="{364070A1-E072-4C6F-8750-69FA24685CC9}"/>
                </a:ext>
              </a:extLst>
            </p:cNvPr>
            <p:cNvSpPr/>
            <p:nvPr/>
          </p:nvSpPr>
          <p:spPr bwMode="auto">
            <a:xfrm>
              <a:off x="795112" y="1213327"/>
              <a:ext cx="2608058" cy="836571"/>
            </a:xfrm>
            <a:prstGeom prst="homePlat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vert="horz" wrap="square" lIns="180000" tIns="45720" rIns="91440" bIns="4572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rgbClr val="0F5494"/>
                  </a:solidFill>
                  <a:latin typeface="Verdan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rgbClr val="0F5494"/>
                  </a:solidFill>
                  <a:latin typeface="Verdan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rgbClr val="0F5494"/>
                  </a:solidFill>
                  <a:latin typeface="Verdan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rgbClr val="0F5494"/>
                  </a:solidFill>
                  <a:latin typeface="Verdan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rgbClr val="0F5494"/>
                  </a:solidFill>
                  <a:latin typeface="Verdan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rgbClr val="0F5494"/>
                  </a:solidFill>
                  <a:latin typeface="Verdan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rgbClr val="0F5494"/>
                  </a:solidFill>
                  <a:latin typeface="Verdan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rgbClr val="0F5494"/>
                  </a:solidFill>
                  <a:latin typeface="Verdan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rgbClr val="0F5494"/>
                  </a:solidFill>
                  <a:latin typeface="Verdana" pitchFamily="34" charset="0"/>
                  <a:ea typeface="+mn-ea"/>
                  <a:cs typeface="+mn-cs"/>
                </a:defRPr>
              </a:lvl9pPr>
            </a:lstStyle>
            <a:p>
              <a:pPr marL="3175"/>
              <a:r>
                <a:rPr lang="it-IT" sz="2000" dirty="0">
                  <a:solidFill>
                    <a:schemeClr val="bg1"/>
                  </a:solidFill>
                  <a:latin typeface="+mn-lt"/>
                </a:rPr>
                <a:t>Caratteristiche fondamentali</a:t>
              </a:r>
            </a:p>
          </p:txBody>
        </p:sp>
        <p:sp>
          <p:nvSpPr>
            <p:cNvPr id="10" name="Title 1">
              <a:extLst>
                <a:ext uri="{FF2B5EF4-FFF2-40B4-BE49-F238E27FC236}">
                  <a16:creationId xmlns:a16="http://schemas.microsoft.com/office/drawing/2014/main" id="{AA8CEFE3-62CB-443C-AC49-9D1054156939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3403170" y="1424608"/>
              <a:ext cx="5279541" cy="8365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marL="358775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F5494"/>
                  </a:solidFill>
                  <a:latin typeface="+mj-lt"/>
                  <a:ea typeface="+mj-ea"/>
                  <a:cs typeface="+mj-cs"/>
                </a:defRPr>
              </a:lvl1pPr>
              <a:lvl2pPr marL="358775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F5494"/>
                  </a:solidFill>
                  <a:latin typeface="Verdana" pitchFamily="34" charset="0"/>
                </a:defRPr>
              </a:lvl2pPr>
              <a:lvl3pPr marL="358775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F5494"/>
                  </a:solidFill>
                  <a:latin typeface="Verdana" pitchFamily="34" charset="0"/>
                </a:defRPr>
              </a:lvl3pPr>
              <a:lvl4pPr marL="358775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F5494"/>
                  </a:solidFill>
                  <a:latin typeface="Verdana" pitchFamily="34" charset="0"/>
                </a:defRPr>
              </a:lvl4pPr>
              <a:lvl5pPr marL="358775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F5494"/>
                  </a:solidFill>
                  <a:latin typeface="Verdana" pitchFamily="34" charset="0"/>
                </a:defRPr>
              </a:lvl5pPr>
              <a:lvl6pPr marL="815975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F5494"/>
                  </a:solidFill>
                  <a:latin typeface="Verdana" pitchFamily="34" charset="0"/>
                </a:defRPr>
              </a:lvl6pPr>
              <a:lvl7pPr marL="1273175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F5494"/>
                  </a:solidFill>
                  <a:latin typeface="Verdana" pitchFamily="34" charset="0"/>
                </a:defRPr>
              </a:lvl7pPr>
              <a:lvl8pPr marL="1730375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F5494"/>
                  </a:solidFill>
                  <a:latin typeface="Verdana" pitchFamily="34" charset="0"/>
                </a:defRPr>
              </a:lvl8pPr>
              <a:lvl9pPr marL="2187575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F5494"/>
                  </a:solidFill>
                  <a:latin typeface="Verdana" pitchFamily="34" charset="0"/>
                </a:defRPr>
              </a:lvl9pPr>
            </a:lstStyle>
            <a:p>
              <a:pPr marL="612000" lvl="1" indent="-273050" fontAlgn="t">
                <a:spcBef>
                  <a:spcPts val="0"/>
                </a:spcBef>
                <a:spcAft>
                  <a:spcPts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</a:pPr>
              <a:r>
                <a:rPr lang="it-IT" sz="1800" dirty="0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sym typeface="Wingdings" panose="05000000000000000000" pitchFamily="2" charset="2"/>
                </a:rPr>
                <a:t>Architettura e strumenti semplici</a:t>
              </a:r>
            </a:p>
            <a:p>
              <a:pPr marL="612000" lvl="1" indent="-273050" fontAlgn="t">
                <a:spcBef>
                  <a:spcPts val="0"/>
                </a:spcBef>
                <a:spcAft>
                  <a:spcPts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</a:pPr>
              <a:r>
                <a:rPr lang="it-IT" sz="1800" dirty="0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sym typeface="Wingdings" panose="05000000000000000000" pitchFamily="2" charset="2"/>
                </a:rPr>
                <a:t>Approccio coerente in tutto il ciclo di vita</a:t>
              </a:r>
            </a:p>
            <a:p>
              <a:pPr marL="612000" lvl="1" indent="-273050" fontAlgn="t">
                <a:spcBef>
                  <a:spcPts val="0"/>
                </a:spcBef>
                <a:spcAft>
                  <a:spcPts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</a:pPr>
              <a:r>
                <a:rPr lang="it-IT" sz="1800" dirty="0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sym typeface="Wingdings" panose="05000000000000000000" pitchFamily="2" charset="2"/>
                </a:rPr>
                <a:t>Orientamento strategico</a:t>
              </a:r>
            </a:p>
            <a:p>
              <a:pPr>
                <a:spcAft>
                  <a:spcPts val="1200"/>
                </a:spcAft>
                <a:buClr>
                  <a:schemeClr val="tx1"/>
                </a:buClr>
              </a:pPr>
              <a:r>
                <a:rPr lang="it-IT" dirty="0"/>
                <a:t> </a:t>
              </a:r>
              <a:endParaRPr lang="it-IT" sz="1600" kern="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338896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12120" y="557823"/>
            <a:ext cx="8352928" cy="720081"/>
          </a:xfrm>
          <a:prstGeom prst="rect">
            <a:avLst/>
          </a:prstGeom>
        </p:spPr>
        <p:txBody>
          <a:bodyPr/>
          <a:lstStyle/>
          <a:p>
            <a:pPr marL="0" indent="0">
              <a:buClr>
                <a:schemeClr val="accent3"/>
              </a:buClr>
            </a:pPr>
            <a:r>
              <a:rPr lang="it-IT" dirty="0">
                <a:solidFill>
                  <a:schemeClr val="accent6"/>
                </a:solidFill>
                <a:latin typeface="Arial" panose="020B0604020202020204" pitchFamily="34" charset="0"/>
              </a:rPr>
              <a:t>Sinergie con altri programmi dell’Unione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46336" y="2531668"/>
            <a:ext cx="3384376" cy="3988885"/>
          </a:xfrm>
          <a:prstGeom prst="rect">
            <a:avLst/>
          </a:prstGeom>
          <a:solidFill>
            <a:schemeClr val="accent6"/>
          </a:solidFill>
          <a:ln w="317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108000" rtlCol="0" anchor="t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it-IT" sz="1600" dirty="0">
                <a:solidFill>
                  <a:schemeClr val="tx2"/>
                </a:solidFill>
              </a:rPr>
              <a:t>Altri programmi dell'Unione, compresi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907770" y="1772816"/>
            <a:ext cx="3816424" cy="567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800" dirty="0">
                <a:solidFill>
                  <a:srgbClr val="0E4194"/>
                </a:solidFill>
              </a:rPr>
              <a:t>Sinergie rafforzate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07147" y="1268759"/>
            <a:ext cx="3384376" cy="74852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i="1" dirty="0" err="1">
                <a:solidFill>
                  <a:schemeClr val="bg1"/>
                </a:solidFill>
              </a:rPr>
              <a:t>Horizon</a:t>
            </a:r>
            <a:r>
              <a:rPr lang="it-IT" sz="2000" i="1" dirty="0">
                <a:solidFill>
                  <a:schemeClr val="bg1"/>
                </a:solidFill>
              </a:rPr>
              <a:t> Europe</a:t>
            </a:r>
          </a:p>
        </p:txBody>
      </p:sp>
      <p:pic>
        <p:nvPicPr>
          <p:cNvPr id="24" name="Picture 10" descr="C:\Users\ravetju\AppData\Local\Temp\mechanical-gears.png"/>
          <p:cNvPicPr/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1737" y="2075109"/>
            <a:ext cx="361950" cy="3619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" name="Straight Arrow Connector 43"/>
          <p:cNvCxnSpPr/>
          <p:nvPr/>
        </p:nvCxnSpPr>
        <p:spPr bwMode="auto">
          <a:xfrm>
            <a:off x="2299335" y="2017283"/>
            <a:ext cx="0" cy="544042"/>
          </a:xfrm>
          <a:prstGeom prst="straightConnector1">
            <a:avLst/>
          </a:prstGeom>
          <a:noFill/>
          <a:ln w="38100" cap="flat" cmpd="sng" algn="ctr">
            <a:solidFill>
              <a:schemeClr val="accent6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" name="Rectangle 25"/>
          <p:cNvSpPr/>
          <p:nvPr/>
        </p:nvSpPr>
        <p:spPr>
          <a:xfrm>
            <a:off x="674450" y="3260611"/>
            <a:ext cx="1198939" cy="3764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0" dirty="0">
                <a:solidFill>
                  <a:srgbClr val="FFFFFF"/>
                </a:solidFill>
              </a:rPr>
              <a:t>Politica agricola comune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550535" y="4167496"/>
            <a:ext cx="1409451" cy="3764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0" dirty="0">
                <a:solidFill>
                  <a:srgbClr val="FFFFFF"/>
                </a:solidFill>
              </a:rPr>
              <a:t>Meccanismo per collegare l’Europa</a:t>
            </a:r>
          </a:p>
          <a:p>
            <a:pPr algn="ctr"/>
            <a:endParaRPr lang="it-IT" sz="1600" b="0" dirty="0">
              <a:solidFill>
                <a:srgbClr val="FFFFFF"/>
              </a:solidFill>
            </a:endParaRPr>
          </a:p>
          <a:p>
            <a:pPr algn="ctr"/>
            <a:endParaRPr lang="it-IT" sz="1600" b="0" dirty="0">
              <a:solidFill>
                <a:srgbClr val="FFFFFF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903034" y="5286325"/>
            <a:ext cx="1004700" cy="525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0" dirty="0">
                <a:solidFill>
                  <a:srgbClr val="FFFFFF"/>
                </a:solidFill>
              </a:rPr>
              <a:t>Europa Digitale</a:t>
            </a:r>
          </a:p>
        </p:txBody>
      </p:sp>
      <p:sp>
        <p:nvSpPr>
          <p:cNvPr id="29" name="Rectangle 28"/>
          <p:cNvSpPr/>
          <p:nvPr/>
        </p:nvSpPr>
        <p:spPr>
          <a:xfrm>
            <a:off x="2702120" y="2950701"/>
            <a:ext cx="1152128" cy="3210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0" dirty="0">
                <a:solidFill>
                  <a:srgbClr val="FFFFFF"/>
                </a:solidFill>
              </a:rPr>
              <a:t>Erasmus</a:t>
            </a:r>
          </a:p>
        </p:txBody>
      </p:sp>
      <p:sp>
        <p:nvSpPr>
          <p:cNvPr id="30" name="Rectangle 29"/>
          <p:cNvSpPr/>
          <p:nvPr/>
        </p:nvSpPr>
        <p:spPr>
          <a:xfrm>
            <a:off x="705118" y="3896080"/>
            <a:ext cx="834248" cy="4090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0" dirty="0">
                <a:solidFill>
                  <a:srgbClr val="FFFFFF"/>
                </a:solidFill>
              </a:rPr>
              <a:t>FESR</a:t>
            </a:r>
          </a:p>
        </p:txBody>
      </p:sp>
      <p:sp>
        <p:nvSpPr>
          <p:cNvPr id="31" name="Rectangle 30"/>
          <p:cNvSpPr/>
          <p:nvPr/>
        </p:nvSpPr>
        <p:spPr>
          <a:xfrm>
            <a:off x="665929" y="4357424"/>
            <a:ext cx="1369858" cy="525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0" dirty="0">
                <a:solidFill>
                  <a:srgbClr val="FFFFFF"/>
                </a:solidFill>
              </a:rPr>
              <a:t>Strumento esterno</a:t>
            </a:r>
          </a:p>
        </p:txBody>
      </p:sp>
      <p:sp>
        <p:nvSpPr>
          <p:cNvPr id="32" name="Rectangle 31"/>
          <p:cNvSpPr/>
          <p:nvPr/>
        </p:nvSpPr>
        <p:spPr>
          <a:xfrm>
            <a:off x="2533208" y="3278032"/>
            <a:ext cx="1633193" cy="525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0" dirty="0">
                <a:solidFill>
                  <a:srgbClr val="FFFFFF"/>
                </a:solidFill>
              </a:rPr>
              <a:t>Fondo per l’innovazione</a:t>
            </a:r>
          </a:p>
        </p:txBody>
      </p:sp>
      <p:sp>
        <p:nvSpPr>
          <p:cNvPr id="33" name="Rectangle 32"/>
          <p:cNvSpPr/>
          <p:nvPr/>
        </p:nvSpPr>
        <p:spPr>
          <a:xfrm>
            <a:off x="2530836" y="4245523"/>
            <a:ext cx="1641612" cy="722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0" dirty="0">
                <a:solidFill>
                  <a:srgbClr val="FFFFFF"/>
                </a:solidFill>
              </a:rPr>
              <a:t>Fondo per la sicurezza interna</a:t>
            </a:r>
          </a:p>
        </p:txBody>
      </p:sp>
      <p:sp>
        <p:nvSpPr>
          <p:cNvPr id="34" name="Rectangle 33"/>
          <p:cNvSpPr/>
          <p:nvPr/>
        </p:nvSpPr>
        <p:spPr>
          <a:xfrm>
            <a:off x="506733" y="5107265"/>
            <a:ext cx="1780298" cy="5776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0" dirty="0">
                <a:solidFill>
                  <a:srgbClr val="FFFFFF"/>
                </a:solidFill>
              </a:rPr>
              <a:t>Fondo europeo per gli affari marittimi e la pesca</a:t>
            </a:r>
          </a:p>
        </p:txBody>
      </p:sp>
      <p:sp>
        <p:nvSpPr>
          <p:cNvPr id="35" name="Rectangle 34"/>
          <p:cNvSpPr/>
          <p:nvPr/>
        </p:nvSpPr>
        <p:spPr>
          <a:xfrm>
            <a:off x="674450" y="5882942"/>
            <a:ext cx="1014377" cy="4606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0" dirty="0">
                <a:solidFill>
                  <a:srgbClr val="FFFFFF"/>
                </a:solidFill>
              </a:rPr>
              <a:t>InvestEU</a:t>
            </a:r>
          </a:p>
        </p:txBody>
      </p:sp>
      <p:sp>
        <p:nvSpPr>
          <p:cNvPr id="36" name="Rectangle 35"/>
          <p:cNvSpPr/>
          <p:nvPr/>
        </p:nvSpPr>
        <p:spPr>
          <a:xfrm>
            <a:off x="1965150" y="3367758"/>
            <a:ext cx="727056" cy="3917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0" dirty="0">
                <a:solidFill>
                  <a:srgbClr val="FFFFFF"/>
                </a:solidFill>
              </a:rPr>
              <a:t>LIFE</a:t>
            </a:r>
          </a:p>
        </p:txBody>
      </p:sp>
      <p:sp>
        <p:nvSpPr>
          <p:cNvPr id="37" name="Rectangle 36"/>
          <p:cNvSpPr/>
          <p:nvPr/>
        </p:nvSpPr>
        <p:spPr>
          <a:xfrm>
            <a:off x="2650775" y="5361236"/>
            <a:ext cx="1417169" cy="782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0" dirty="0">
                <a:solidFill>
                  <a:srgbClr val="FFFFFF"/>
                </a:solidFill>
              </a:rPr>
              <a:t>Programma del mercato unico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530243" y="5973364"/>
            <a:ext cx="1522979" cy="441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0" dirty="0">
                <a:solidFill>
                  <a:srgbClr val="FFFFFF"/>
                </a:solidFill>
              </a:rPr>
              <a:t>Programma spaziale</a:t>
            </a:r>
          </a:p>
        </p:txBody>
      </p:sp>
      <p:sp>
        <p:nvSpPr>
          <p:cNvPr id="40" name="Down Arrow 5"/>
          <p:cNvSpPr/>
          <p:nvPr/>
        </p:nvSpPr>
        <p:spPr>
          <a:xfrm rot="16200000">
            <a:off x="4223363" y="2066354"/>
            <a:ext cx="360041" cy="432049"/>
          </a:xfrm>
          <a:prstGeom prst="down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 dirty="0">
              <a:solidFill>
                <a:srgbClr val="FFFFFF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4848487" y="1668520"/>
            <a:ext cx="3822679" cy="356068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0" dirty="0">
              <a:solidFill>
                <a:srgbClr val="FFFF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26332" y="4967942"/>
            <a:ext cx="8037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0" dirty="0">
                <a:solidFill>
                  <a:schemeClr val="bg1"/>
                </a:solidFill>
                <a:latin typeface="+mn-lt"/>
              </a:rPr>
              <a:t>FSE+</a:t>
            </a:r>
          </a:p>
        </p:txBody>
      </p:sp>
      <p:sp>
        <p:nvSpPr>
          <p:cNvPr id="44" name="Rectangle 38"/>
          <p:cNvSpPr/>
          <p:nvPr/>
        </p:nvSpPr>
        <p:spPr>
          <a:xfrm>
            <a:off x="5064510" y="2340480"/>
            <a:ext cx="3390632" cy="145213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tlCol="0" anchor="ctr"/>
          <a:lstStyle/>
          <a:p>
            <a:pPr algn="ctr">
              <a:spcAft>
                <a:spcPts val="600"/>
              </a:spcAft>
            </a:pPr>
            <a:r>
              <a:rPr lang="en-US" sz="1600" b="0" u="sng" dirty="0">
                <a:solidFill>
                  <a:srgbClr val="FFFFFF"/>
                </a:solidFill>
              </a:rPr>
              <a:t>Compatibilità</a:t>
            </a:r>
          </a:p>
          <a:p>
            <a:pPr algn="ctr"/>
            <a:r>
              <a:rPr lang="en-US" sz="1600" b="0" dirty="0">
                <a:solidFill>
                  <a:srgbClr val="FFFFFF"/>
                </a:solidFill>
              </a:rPr>
              <a:t>Armonizzazione delle norme di finanziamento; regimi di co-finanziamento flessibili; </a:t>
            </a:r>
            <a:br>
              <a:rPr lang="en-US" sz="1600" b="0" dirty="0">
                <a:solidFill>
                  <a:srgbClr val="FFFFFF"/>
                </a:solidFill>
              </a:rPr>
            </a:br>
            <a:r>
              <a:rPr lang="en-US" sz="1600" b="0" dirty="0">
                <a:solidFill>
                  <a:srgbClr val="FFFFFF"/>
                </a:solidFill>
              </a:rPr>
              <a:t>condivisione di risorse a livello UE</a:t>
            </a:r>
          </a:p>
        </p:txBody>
      </p:sp>
      <p:sp>
        <p:nvSpPr>
          <p:cNvPr id="45" name="Rectangle 41"/>
          <p:cNvSpPr/>
          <p:nvPr/>
        </p:nvSpPr>
        <p:spPr>
          <a:xfrm>
            <a:off x="5064509" y="3948191"/>
            <a:ext cx="3390633" cy="10591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GB" sz="1600" b="0" u="sng" dirty="0">
                <a:solidFill>
                  <a:srgbClr val="FFFFFF"/>
                </a:solidFill>
              </a:rPr>
              <a:t>Coerenza e complementarietà</a:t>
            </a:r>
          </a:p>
          <a:p>
            <a:pPr algn="ctr"/>
            <a:r>
              <a:rPr lang="en-GB" sz="1600" b="0" dirty="0">
                <a:solidFill>
                  <a:srgbClr val="FFFFFF"/>
                </a:solidFill>
              </a:rPr>
              <a:t>Allineamento di priorità strategiche a sostegno di una visione comune</a:t>
            </a:r>
            <a:endParaRPr lang="en-US" sz="1600" b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23869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Custom 2">
      <a:dk1>
        <a:srgbClr val="F8A907"/>
      </a:dk1>
      <a:lt1>
        <a:srgbClr val="FFFFFF"/>
      </a:lt1>
      <a:dk2>
        <a:srgbClr val="F8A907"/>
      </a:dk2>
      <a:lt2>
        <a:srgbClr val="FFFFFF"/>
      </a:lt2>
      <a:accent1>
        <a:srgbClr val="FBE312"/>
      </a:accent1>
      <a:accent2>
        <a:srgbClr val="878685"/>
      </a:accent2>
      <a:accent3>
        <a:srgbClr val="404A52"/>
      </a:accent3>
      <a:accent4>
        <a:srgbClr val="78BAEB"/>
      </a:accent4>
      <a:accent5>
        <a:srgbClr val="2963F0"/>
      </a:accent5>
      <a:accent6>
        <a:srgbClr val="0E4194"/>
      </a:accent6>
      <a:hlink>
        <a:srgbClr val="2963F0"/>
      </a:hlink>
      <a:folHlink>
        <a:srgbClr val="78BAEB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33176"/>
        </a:solidFill>
        <a:ln>
          <a:solidFill>
            <a:srgbClr val="133176"/>
          </a:solidFill>
        </a:ln>
      </a:spPr>
      <a:bodyPr anchor="ctr"/>
      <a:lstStyle>
        <a:defPPr algn="ctr" defTabSz="457200" fontAlgn="auto">
          <a:spcBef>
            <a:spcPts val="0"/>
          </a:spcBef>
          <a:spcAft>
            <a:spcPts val="0"/>
          </a:spcAft>
          <a:defRPr sz="1800" b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2400" b="0" dirty="0" err="1" smtClean="0">
            <a:solidFill>
              <a:srgbClr val="0F5494"/>
            </a:solidFill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C297DFCFA838F449E04F66C48FA3D1D" ma:contentTypeVersion="1" ma:contentTypeDescription="Create a new document." ma:contentTypeScope="" ma:versionID="72ab51b346772fd3855b3b201c70de55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EAAC8BD-4DEE-4B22-B637-6F23DA7BF10F}">
  <ds:schemaRefs>
    <ds:schemaRef ds:uri="http://www.w3.org/XML/1998/namespace"/>
    <ds:schemaRef ds:uri="http://purl.org/dc/elements/1.1/"/>
    <ds:schemaRef ds:uri="http://purl.org/dc/terms/"/>
    <ds:schemaRef ds:uri="http://schemas.microsoft.com/sharepoint/v3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404EC733-DDB4-4F00-8308-85A8D87A1C5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B506730-7CD3-48DF-9FD7-8EF81AF805F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965</Words>
  <Application>Microsoft Office PowerPoint</Application>
  <PresentationFormat>Presentazione su schermo (4:3)</PresentationFormat>
  <Paragraphs>173</Paragraphs>
  <Slides>13</Slides>
  <Notes>13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9" baseType="lpstr">
      <vt:lpstr>Arial</vt:lpstr>
      <vt:lpstr>EC Square Sans Pro Extra Black</vt:lpstr>
      <vt:lpstr>EC Square Sans Pro Light</vt:lpstr>
      <vt:lpstr>Verdana</vt:lpstr>
      <vt:lpstr>Wingdings</vt:lpstr>
      <vt:lpstr>Blank</vt:lpstr>
      <vt:lpstr>Presentazione standard di PowerPoint</vt:lpstr>
      <vt:lpstr>Presentazione standard di PowerPoint</vt:lpstr>
      <vt:lpstr>Bilancio: 100 miliardi di EUR* (2021-2027)</vt:lpstr>
      <vt:lpstr>Presentazione standard di PowerPoint</vt:lpstr>
      <vt:lpstr>Lezioni apprese       Novità fondamentali dalla valutazione intermedia                         di Horizon Europe di Horizon Europe</vt:lpstr>
      <vt:lpstr>Consiglio europeo per l'innovazione </vt:lpstr>
      <vt:lpstr>Missioni di R&amp;I </vt:lpstr>
      <vt:lpstr>Presentazione standard di PowerPoint</vt:lpstr>
      <vt:lpstr>Sinergie con altri programmi dell’Unione</vt:lpstr>
      <vt:lpstr>Pianificazione strategica per la definizione di programmi di lavoro pluriennali e inviti a presentare proposte </vt:lpstr>
      <vt:lpstr>Prossime fasi </vt:lpstr>
      <vt:lpstr>Seguiteci e restate aggiornati tramite: 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2018-07-09T09:59:29Z</dcterms:created>
  <dcterms:modified xsi:type="dcterms:W3CDTF">2019-04-11T09:26:01Z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0x010100DC297DFCFA838F449E04F66C48FA3D1D</vt:lpwstr>
  </property>
</Properties>
</file>