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71" r:id="rId8"/>
    <p:sldId id="270" r:id="rId9"/>
    <p:sldId id="263" r:id="rId10"/>
    <p:sldId id="264" r:id="rId11"/>
    <p:sldId id="265" r:id="rId12"/>
    <p:sldId id="268" r:id="rId13"/>
    <p:sldId id="267" r:id="rId14"/>
  </p:sldIdLst>
  <p:sldSz cx="20104100" cy="11309350"/>
  <p:notesSz cx="20104100" cy="1130935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AC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716" y="2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88888" y="400197"/>
            <a:ext cx="19328130" cy="10509885"/>
          </a:xfrm>
          <a:custGeom>
            <a:avLst/>
            <a:gdLst/>
            <a:ahLst/>
            <a:cxnLst/>
            <a:rect l="l" t="t" r="r" b="b"/>
            <a:pathLst>
              <a:path w="19328130" h="10509885">
                <a:moveTo>
                  <a:pt x="0" y="10509418"/>
                </a:moveTo>
                <a:lnTo>
                  <a:pt x="19327579" y="10509418"/>
                </a:lnTo>
                <a:lnTo>
                  <a:pt x="19327579" y="0"/>
                </a:lnTo>
                <a:lnTo>
                  <a:pt x="0" y="0"/>
                </a:lnTo>
                <a:lnTo>
                  <a:pt x="0" y="10509418"/>
                </a:lnTo>
                <a:close/>
              </a:path>
            </a:pathLst>
          </a:custGeom>
          <a:ln w="16334">
            <a:solidFill>
              <a:srgbClr val="A7A7A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k object 17"/>
          <p:cNvSpPr/>
          <p:nvPr/>
        </p:nvSpPr>
        <p:spPr>
          <a:xfrm>
            <a:off x="2605994" y="949918"/>
            <a:ext cx="14892112" cy="19299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bk object 18"/>
          <p:cNvSpPr/>
          <p:nvPr/>
        </p:nvSpPr>
        <p:spPr>
          <a:xfrm>
            <a:off x="0" y="3726797"/>
            <a:ext cx="11185418" cy="75817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bk object 19"/>
          <p:cNvSpPr/>
          <p:nvPr/>
        </p:nvSpPr>
        <p:spPr>
          <a:xfrm>
            <a:off x="0" y="0"/>
            <a:ext cx="470534" cy="11308715"/>
          </a:xfrm>
          <a:custGeom>
            <a:avLst/>
            <a:gdLst/>
            <a:ahLst/>
            <a:cxnLst/>
            <a:rect l="l" t="t" r="r" b="b"/>
            <a:pathLst>
              <a:path w="470534" h="11308715">
                <a:moveTo>
                  <a:pt x="469933" y="11308551"/>
                </a:moveTo>
                <a:lnTo>
                  <a:pt x="469933" y="0"/>
                </a:lnTo>
                <a:lnTo>
                  <a:pt x="0" y="0"/>
                </a:lnTo>
                <a:lnTo>
                  <a:pt x="0" y="11308551"/>
                </a:lnTo>
                <a:lnTo>
                  <a:pt x="469933" y="11308551"/>
                </a:lnTo>
                <a:close/>
              </a:path>
            </a:pathLst>
          </a:custGeom>
          <a:solidFill>
            <a:srgbClr val="357A4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bk object 20"/>
          <p:cNvSpPr/>
          <p:nvPr/>
        </p:nvSpPr>
        <p:spPr>
          <a:xfrm>
            <a:off x="19634165" y="0"/>
            <a:ext cx="470534" cy="11308715"/>
          </a:xfrm>
          <a:custGeom>
            <a:avLst/>
            <a:gdLst/>
            <a:ahLst/>
            <a:cxnLst/>
            <a:rect l="l" t="t" r="r" b="b"/>
            <a:pathLst>
              <a:path w="470534" h="11308715">
                <a:moveTo>
                  <a:pt x="0" y="0"/>
                </a:moveTo>
                <a:lnTo>
                  <a:pt x="0" y="11308551"/>
                </a:lnTo>
                <a:lnTo>
                  <a:pt x="469933" y="11308551"/>
                </a:lnTo>
                <a:lnTo>
                  <a:pt x="469933" y="0"/>
                </a:lnTo>
                <a:lnTo>
                  <a:pt x="0" y="0"/>
                </a:lnTo>
                <a:close/>
              </a:path>
            </a:pathLst>
          </a:custGeom>
          <a:solidFill>
            <a:srgbClr val="357A4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bk object 21"/>
          <p:cNvSpPr/>
          <p:nvPr/>
        </p:nvSpPr>
        <p:spPr>
          <a:xfrm>
            <a:off x="182193" y="0"/>
            <a:ext cx="19834225" cy="474980"/>
          </a:xfrm>
          <a:custGeom>
            <a:avLst/>
            <a:gdLst/>
            <a:ahLst/>
            <a:cxnLst/>
            <a:rect l="l" t="t" r="r" b="b"/>
            <a:pathLst>
              <a:path w="19834225" h="474980">
                <a:moveTo>
                  <a:pt x="0" y="474959"/>
                </a:moveTo>
                <a:lnTo>
                  <a:pt x="19833951" y="474959"/>
                </a:lnTo>
                <a:lnTo>
                  <a:pt x="19833951" y="0"/>
                </a:lnTo>
                <a:lnTo>
                  <a:pt x="0" y="0"/>
                </a:lnTo>
                <a:lnTo>
                  <a:pt x="0" y="474959"/>
                </a:lnTo>
                <a:close/>
              </a:path>
            </a:pathLst>
          </a:custGeom>
          <a:solidFill>
            <a:srgbClr val="357A4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bk object 22"/>
          <p:cNvSpPr/>
          <p:nvPr/>
        </p:nvSpPr>
        <p:spPr>
          <a:xfrm>
            <a:off x="182193" y="10833596"/>
            <a:ext cx="19834225" cy="474980"/>
          </a:xfrm>
          <a:custGeom>
            <a:avLst/>
            <a:gdLst/>
            <a:ahLst/>
            <a:cxnLst/>
            <a:rect l="l" t="t" r="r" b="b"/>
            <a:pathLst>
              <a:path w="19834225" h="474979">
                <a:moveTo>
                  <a:pt x="19833951" y="474960"/>
                </a:moveTo>
                <a:lnTo>
                  <a:pt x="19833951" y="0"/>
                </a:lnTo>
                <a:lnTo>
                  <a:pt x="0" y="0"/>
                </a:lnTo>
                <a:lnTo>
                  <a:pt x="0" y="474960"/>
                </a:lnTo>
                <a:lnTo>
                  <a:pt x="19833951" y="474960"/>
                </a:lnTo>
                <a:close/>
              </a:path>
            </a:pathLst>
          </a:custGeom>
          <a:solidFill>
            <a:srgbClr val="357A4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25298" y="6163796"/>
            <a:ext cx="17653503" cy="14960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100" b="0" i="0">
                <a:solidFill>
                  <a:srgbClr val="52525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225298" y="6163796"/>
            <a:ext cx="17653503" cy="14960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100" b="0" i="0">
                <a:solidFill>
                  <a:srgbClr val="52525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4/11/2019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50" b="1" i="0">
                <a:solidFill>
                  <a:srgbClr val="4EAC2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3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4/11/2019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88888" y="400197"/>
            <a:ext cx="19328130" cy="10509885"/>
          </a:xfrm>
          <a:custGeom>
            <a:avLst/>
            <a:gdLst/>
            <a:ahLst/>
            <a:cxnLst/>
            <a:rect l="l" t="t" r="r" b="b"/>
            <a:pathLst>
              <a:path w="19328130" h="10509885">
                <a:moveTo>
                  <a:pt x="0" y="10509418"/>
                </a:moveTo>
                <a:lnTo>
                  <a:pt x="19327579" y="10509418"/>
                </a:lnTo>
                <a:lnTo>
                  <a:pt x="19327579" y="0"/>
                </a:lnTo>
                <a:lnTo>
                  <a:pt x="0" y="0"/>
                </a:lnTo>
                <a:lnTo>
                  <a:pt x="0" y="10509418"/>
                </a:lnTo>
                <a:close/>
              </a:path>
            </a:pathLst>
          </a:custGeom>
          <a:ln w="16334">
            <a:solidFill>
              <a:srgbClr val="A7A7A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k object 17"/>
          <p:cNvSpPr/>
          <p:nvPr/>
        </p:nvSpPr>
        <p:spPr>
          <a:xfrm>
            <a:off x="14438514" y="10445336"/>
            <a:ext cx="4881526" cy="6332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50" b="1" i="0">
                <a:solidFill>
                  <a:srgbClr val="4EAC2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4/11/2019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50" b="1" i="0">
                <a:solidFill>
                  <a:srgbClr val="4EAC2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4/11/2019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88888" y="400197"/>
            <a:ext cx="19328130" cy="10509885"/>
          </a:xfrm>
          <a:custGeom>
            <a:avLst/>
            <a:gdLst/>
            <a:ahLst/>
            <a:cxnLst/>
            <a:rect l="l" t="t" r="r" b="b"/>
            <a:pathLst>
              <a:path w="19328130" h="10509885">
                <a:moveTo>
                  <a:pt x="0" y="10509418"/>
                </a:moveTo>
                <a:lnTo>
                  <a:pt x="19327579" y="10509418"/>
                </a:lnTo>
                <a:lnTo>
                  <a:pt x="19327579" y="0"/>
                </a:lnTo>
                <a:lnTo>
                  <a:pt x="0" y="0"/>
                </a:lnTo>
                <a:lnTo>
                  <a:pt x="0" y="10509418"/>
                </a:lnTo>
                <a:close/>
              </a:path>
            </a:pathLst>
          </a:custGeom>
          <a:ln w="16334">
            <a:solidFill>
              <a:srgbClr val="A7A7A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k object 17"/>
          <p:cNvSpPr/>
          <p:nvPr/>
        </p:nvSpPr>
        <p:spPr>
          <a:xfrm>
            <a:off x="4434210" y="4925504"/>
            <a:ext cx="11235678" cy="14575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bk object 18"/>
          <p:cNvSpPr/>
          <p:nvPr/>
        </p:nvSpPr>
        <p:spPr>
          <a:xfrm>
            <a:off x="0" y="0"/>
            <a:ext cx="470534" cy="11308715"/>
          </a:xfrm>
          <a:custGeom>
            <a:avLst/>
            <a:gdLst/>
            <a:ahLst/>
            <a:cxnLst/>
            <a:rect l="l" t="t" r="r" b="b"/>
            <a:pathLst>
              <a:path w="470534" h="11308715">
                <a:moveTo>
                  <a:pt x="469933" y="11308551"/>
                </a:moveTo>
                <a:lnTo>
                  <a:pt x="469933" y="0"/>
                </a:lnTo>
                <a:lnTo>
                  <a:pt x="0" y="0"/>
                </a:lnTo>
                <a:lnTo>
                  <a:pt x="0" y="11308551"/>
                </a:lnTo>
                <a:lnTo>
                  <a:pt x="469933" y="11308551"/>
                </a:lnTo>
                <a:close/>
              </a:path>
            </a:pathLst>
          </a:custGeom>
          <a:solidFill>
            <a:srgbClr val="357A4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bk object 19"/>
          <p:cNvSpPr/>
          <p:nvPr/>
        </p:nvSpPr>
        <p:spPr>
          <a:xfrm>
            <a:off x="19634165" y="0"/>
            <a:ext cx="470534" cy="11308715"/>
          </a:xfrm>
          <a:custGeom>
            <a:avLst/>
            <a:gdLst/>
            <a:ahLst/>
            <a:cxnLst/>
            <a:rect l="l" t="t" r="r" b="b"/>
            <a:pathLst>
              <a:path w="470534" h="11308715">
                <a:moveTo>
                  <a:pt x="0" y="0"/>
                </a:moveTo>
                <a:lnTo>
                  <a:pt x="0" y="11308551"/>
                </a:lnTo>
                <a:lnTo>
                  <a:pt x="469933" y="11308551"/>
                </a:lnTo>
                <a:lnTo>
                  <a:pt x="469933" y="0"/>
                </a:lnTo>
                <a:lnTo>
                  <a:pt x="0" y="0"/>
                </a:lnTo>
                <a:close/>
              </a:path>
            </a:pathLst>
          </a:custGeom>
          <a:solidFill>
            <a:srgbClr val="357A4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bk object 20"/>
          <p:cNvSpPr/>
          <p:nvPr/>
        </p:nvSpPr>
        <p:spPr>
          <a:xfrm>
            <a:off x="182193" y="0"/>
            <a:ext cx="19834225" cy="474980"/>
          </a:xfrm>
          <a:custGeom>
            <a:avLst/>
            <a:gdLst/>
            <a:ahLst/>
            <a:cxnLst/>
            <a:rect l="l" t="t" r="r" b="b"/>
            <a:pathLst>
              <a:path w="19834225" h="474980">
                <a:moveTo>
                  <a:pt x="0" y="474959"/>
                </a:moveTo>
                <a:lnTo>
                  <a:pt x="19833951" y="474959"/>
                </a:lnTo>
                <a:lnTo>
                  <a:pt x="19833951" y="0"/>
                </a:lnTo>
                <a:lnTo>
                  <a:pt x="0" y="0"/>
                </a:lnTo>
                <a:lnTo>
                  <a:pt x="0" y="474959"/>
                </a:lnTo>
                <a:close/>
              </a:path>
            </a:pathLst>
          </a:custGeom>
          <a:solidFill>
            <a:srgbClr val="357A4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bk object 21"/>
          <p:cNvSpPr/>
          <p:nvPr/>
        </p:nvSpPr>
        <p:spPr>
          <a:xfrm>
            <a:off x="182193" y="10833596"/>
            <a:ext cx="19834225" cy="474980"/>
          </a:xfrm>
          <a:custGeom>
            <a:avLst/>
            <a:gdLst/>
            <a:ahLst/>
            <a:cxnLst/>
            <a:rect l="l" t="t" r="r" b="b"/>
            <a:pathLst>
              <a:path w="19834225" h="474979">
                <a:moveTo>
                  <a:pt x="19833951" y="474960"/>
                </a:moveTo>
                <a:lnTo>
                  <a:pt x="19833951" y="0"/>
                </a:lnTo>
                <a:lnTo>
                  <a:pt x="0" y="0"/>
                </a:lnTo>
                <a:lnTo>
                  <a:pt x="0" y="474960"/>
                </a:lnTo>
                <a:lnTo>
                  <a:pt x="19833951" y="474960"/>
                </a:lnTo>
                <a:close/>
              </a:path>
            </a:pathLst>
          </a:custGeom>
          <a:solidFill>
            <a:srgbClr val="357A4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4/11/2019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ccia a destra 5"/>
          <p:cNvSpPr/>
          <p:nvPr userDrawn="1"/>
        </p:nvSpPr>
        <p:spPr>
          <a:xfrm rot="16200000">
            <a:off x="-5061835" y="5624999"/>
            <a:ext cx="11160933" cy="207769"/>
          </a:xfrm>
          <a:prstGeom prst="rightArrow">
            <a:avLst/>
          </a:prstGeom>
          <a:solidFill>
            <a:srgbClr val="7F81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1340" tIns="85670" rIns="171340" bIns="85670" rtlCol="0" anchor="ctr"/>
          <a:lstStyle/>
          <a:p>
            <a:pPr algn="ctr"/>
            <a:endParaRPr lang="it-IT" sz="2700" dirty="0"/>
          </a:p>
        </p:txBody>
      </p:sp>
      <p:pic>
        <p:nvPicPr>
          <p:cNvPr id="8" name="Picture 2" descr="P:\=LAVORO=\Grafica\Finlombarda (NEW)\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543404" y="8406141"/>
            <a:ext cx="3466240" cy="9132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21560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4438514" y="10445336"/>
            <a:ext cx="4881526" cy="6332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k object 17"/>
          <p:cNvSpPr/>
          <p:nvPr/>
        </p:nvSpPr>
        <p:spPr>
          <a:xfrm>
            <a:off x="388260" y="399569"/>
            <a:ext cx="19328130" cy="10509885"/>
          </a:xfrm>
          <a:custGeom>
            <a:avLst/>
            <a:gdLst/>
            <a:ahLst/>
            <a:cxnLst/>
            <a:rect l="l" t="t" r="r" b="b"/>
            <a:pathLst>
              <a:path w="19328130" h="10509885">
                <a:moveTo>
                  <a:pt x="0" y="10509418"/>
                </a:moveTo>
                <a:lnTo>
                  <a:pt x="19327579" y="10509418"/>
                </a:lnTo>
                <a:lnTo>
                  <a:pt x="19327579" y="0"/>
                </a:lnTo>
                <a:lnTo>
                  <a:pt x="0" y="0"/>
                </a:lnTo>
                <a:lnTo>
                  <a:pt x="0" y="10509418"/>
                </a:lnTo>
                <a:close/>
              </a:path>
            </a:pathLst>
          </a:custGeom>
          <a:ln w="12565">
            <a:solidFill>
              <a:srgbClr val="A7A7A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151637" y="849053"/>
            <a:ext cx="11800825" cy="692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350" b="1" i="0">
                <a:solidFill>
                  <a:srgbClr val="4EAC2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16020" y="2522197"/>
            <a:ext cx="18072059" cy="6903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4/11/2019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openinnovation.regione.lombardia.it/" TargetMode="Externa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subTitle" idx="4"/>
          </p:nvPr>
        </p:nvSpPr>
        <p:spPr>
          <a:xfrm>
            <a:off x="1225298" y="6163796"/>
            <a:ext cx="17653503" cy="4053674"/>
          </a:xfrm>
          <a:prstGeom prst="rect">
            <a:avLst/>
          </a:prstGeom>
        </p:spPr>
        <p:txBody>
          <a:bodyPr vert="horz" wrap="square" lIns="0" tIns="204470" rIns="0" bIns="0" rtlCol="0">
            <a:spAutoFit/>
          </a:bodyPr>
          <a:lstStyle/>
          <a:p>
            <a:pPr marL="8208645" marR="5080" algn="r">
              <a:lnSpc>
                <a:spcPct val="100000"/>
              </a:lnSpc>
              <a:spcBef>
                <a:spcPts val="1610"/>
              </a:spcBef>
            </a:pPr>
            <a:r>
              <a:rPr lang="it-IT" spc="10" dirty="0"/>
              <a:t>Evento annuale FESR-FSE</a:t>
            </a:r>
            <a:endParaRPr spc="10" dirty="0"/>
          </a:p>
          <a:p>
            <a:pPr marL="8208645" marR="21590" algn="r">
              <a:lnSpc>
                <a:spcPct val="100000"/>
              </a:lnSpc>
              <a:spcBef>
                <a:spcPts val="770"/>
              </a:spcBef>
            </a:pPr>
            <a:r>
              <a:rPr lang="it-IT" sz="2650" spc="-10" dirty="0"/>
              <a:t>Milano, 5 aprile 2019</a:t>
            </a:r>
          </a:p>
          <a:p>
            <a:pPr marL="8208645" marR="21590" algn="r">
              <a:lnSpc>
                <a:spcPct val="100000"/>
              </a:lnSpc>
              <a:spcBef>
                <a:spcPts val="770"/>
              </a:spcBef>
            </a:pPr>
            <a:endParaRPr lang="it-IT" sz="2650" spc="-10" dirty="0"/>
          </a:p>
          <a:p>
            <a:pPr marL="8208645" marR="21590" algn="r">
              <a:lnSpc>
                <a:spcPct val="100000"/>
              </a:lnSpc>
              <a:spcBef>
                <a:spcPts val="770"/>
              </a:spcBef>
            </a:pPr>
            <a:endParaRPr lang="it-IT" sz="2650" spc="-10" dirty="0"/>
          </a:p>
          <a:p>
            <a:pPr marL="8208645" marR="21590" algn="r">
              <a:lnSpc>
                <a:spcPct val="100000"/>
              </a:lnSpc>
              <a:spcBef>
                <a:spcPts val="770"/>
              </a:spcBef>
            </a:pPr>
            <a:endParaRPr lang="it-IT" sz="2650" spc="-10" dirty="0"/>
          </a:p>
          <a:p>
            <a:pPr marL="8208645" marR="21590" algn="r">
              <a:lnSpc>
                <a:spcPct val="100000"/>
              </a:lnSpc>
              <a:spcBef>
                <a:spcPts val="770"/>
              </a:spcBef>
            </a:pPr>
            <a:endParaRPr lang="it-IT" sz="2650" spc="-10" dirty="0"/>
          </a:p>
          <a:p>
            <a:pPr marL="8208645" marR="21590" algn="r">
              <a:lnSpc>
                <a:spcPct val="100000"/>
              </a:lnSpc>
              <a:spcBef>
                <a:spcPts val="770"/>
              </a:spcBef>
            </a:pPr>
            <a:r>
              <a:rPr lang="it-IT" sz="2650" i="1" spc="-10" dirty="0"/>
              <a:t>Dario Sciunnach, </a:t>
            </a:r>
            <a:r>
              <a:rPr lang="it-IT" sz="2650" i="1" spc="-10" dirty="0" err="1"/>
              <a:t>AdG</a:t>
            </a:r>
            <a:r>
              <a:rPr lang="it-IT" sz="2650" i="1" spc="-10" dirty="0"/>
              <a:t> POR FESR 2014-20</a:t>
            </a:r>
            <a:endParaRPr sz="2650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42265">
              <a:lnSpc>
                <a:spcPct val="100000"/>
              </a:lnSpc>
              <a:spcBef>
                <a:spcPts val="120"/>
              </a:spcBef>
            </a:pPr>
            <a:r>
              <a:rPr spc="15" dirty="0"/>
              <a:t>ASSE V </a:t>
            </a:r>
            <a:r>
              <a:rPr spc="10" dirty="0"/>
              <a:t>SVILUPPO URBANO</a:t>
            </a:r>
            <a:r>
              <a:rPr spc="-35" dirty="0"/>
              <a:t> </a:t>
            </a:r>
            <a:r>
              <a:rPr spc="10" dirty="0"/>
              <a:t>SOSTENIBILE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775099" y="5464934"/>
            <a:ext cx="16978630" cy="155448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 marR="5080">
              <a:lnSpc>
                <a:spcPct val="102099"/>
              </a:lnSpc>
              <a:spcBef>
                <a:spcPts val="10"/>
              </a:spcBef>
            </a:pPr>
            <a:r>
              <a:rPr sz="3300" spc="-5" dirty="0">
                <a:latin typeface="Arial"/>
                <a:cs typeface="Arial"/>
              </a:rPr>
              <a:t>Interventi </a:t>
            </a:r>
            <a:r>
              <a:rPr sz="3300" spc="-10" dirty="0">
                <a:latin typeface="Arial"/>
                <a:cs typeface="Arial"/>
              </a:rPr>
              <a:t>diretti </a:t>
            </a:r>
            <a:r>
              <a:rPr sz="3300" spc="-5" dirty="0">
                <a:latin typeface="Arial"/>
                <a:cs typeface="Arial"/>
              </a:rPr>
              <a:t>a riqualificare </a:t>
            </a:r>
            <a:r>
              <a:rPr sz="3300" spc="-10" dirty="0">
                <a:latin typeface="Arial"/>
                <a:cs typeface="Arial"/>
              </a:rPr>
              <a:t>quartieri </a:t>
            </a:r>
            <a:r>
              <a:rPr sz="3300" spc="-5" dirty="0">
                <a:latin typeface="Arial"/>
                <a:cs typeface="Arial"/>
              </a:rPr>
              <a:t>di </a:t>
            </a:r>
            <a:r>
              <a:rPr sz="3300" spc="-10" dirty="0">
                <a:latin typeface="Arial"/>
                <a:cs typeface="Arial"/>
              </a:rPr>
              <a:t>edilizia residenziale pubblica nell’area  </a:t>
            </a:r>
            <a:r>
              <a:rPr sz="3300" spc="-5" dirty="0">
                <a:latin typeface="Arial"/>
                <a:cs typeface="Arial"/>
              </a:rPr>
              <a:t>metropolitana milanese. Gli interventi di natura infrastrutturale e sociale sono concentrati su  due aree: </a:t>
            </a:r>
            <a:r>
              <a:rPr sz="3300" spc="-10" dirty="0">
                <a:latin typeface="Arial"/>
                <a:cs typeface="Arial"/>
              </a:rPr>
              <a:t>Comune </a:t>
            </a:r>
            <a:r>
              <a:rPr sz="3300" spc="-5" dirty="0">
                <a:latin typeface="Arial"/>
                <a:cs typeface="Arial"/>
              </a:rPr>
              <a:t>di Milano (Quartiere Lorenteggio) e Comune di</a:t>
            </a:r>
            <a:r>
              <a:rPr sz="3300" spc="215" dirty="0">
                <a:latin typeface="Arial"/>
                <a:cs typeface="Arial"/>
              </a:rPr>
              <a:t> </a:t>
            </a:r>
            <a:r>
              <a:rPr sz="3300" spc="-5" dirty="0">
                <a:latin typeface="Arial"/>
                <a:cs typeface="Arial"/>
              </a:rPr>
              <a:t>Bollate.</a:t>
            </a:r>
            <a:endParaRPr sz="33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206425" y="8021535"/>
            <a:ext cx="15691485" cy="2103781"/>
          </a:xfrm>
          <a:prstGeom prst="rect">
            <a:avLst/>
          </a:prstGeom>
          <a:solidFill>
            <a:srgbClr val="0D0D0D">
              <a:alpha val="70195"/>
            </a:srgbClr>
          </a:solidFill>
        </p:spPr>
        <p:txBody>
          <a:bodyPr vert="horz" wrap="square" lIns="0" tIns="635" rIns="0" bIns="0" rtlCol="0">
            <a:spAutoFit/>
          </a:bodyPr>
          <a:lstStyle/>
          <a:p>
            <a:pPr marL="4448175" marR="3379470" indent="-1066800">
              <a:lnSpc>
                <a:spcPts val="4140"/>
              </a:lnSpc>
            </a:pPr>
            <a:endParaRPr lang="it-IT" sz="3000" dirty="0">
              <a:latin typeface="Times New Roman"/>
              <a:cs typeface="Times New Roman"/>
            </a:endParaRPr>
          </a:p>
          <a:p>
            <a:pPr marL="4448175" marR="3379470" indent="-1066800">
              <a:lnSpc>
                <a:spcPts val="4140"/>
              </a:lnSpc>
            </a:pPr>
            <a:r>
              <a:rPr sz="3450" dirty="0">
                <a:solidFill>
                  <a:srgbClr val="FFFFFF"/>
                </a:solidFill>
                <a:latin typeface="Arial"/>
                <a:cs typeface="Arial"/>
              </a:rPr>
              <a:t>La </a:t>
            </a:r>
            <a:r>
              <a:rPr sz="3450" spc="5" dirty="0">
                <a:solidFill>
                  <a:srgbClr val="FFFFFF"/>
                </a:solidFill>
                <a:latin typeface="Arial"/>
                <a:cs typeface="Arial"/>
              </a:rPr>
              <a:t>strategia è </a:t>
            </a:r>
            <a:r>
              <a:rPr sz="3450" dirty="0">
                <a:solidFill>
                  <a:srgbClr val="FFFFFF"/>
                </a:solidFill>
                <a:latin typeface="Arial"/>
                <a:cs typeface="Arial"/>
              </a:rPr>
              <a:t>attuata attraverso l’integrazione  </a:t>
            </a:r>
            <a:r>
              <a:rPr sz="3450" spc="5" dirty="0">
                <a:solidFill>
                  <a:srgbClr val="FFFFFF"/>
                </a:solidFill>
                <a:latin typeface="Arial"/>
                <a:cs typeface="Arial"/>
              </a:rPr>
              <a:t>delle risorse dei </a:t>
            </a:r>
            <a:r>
              <a:rPr sz="3450" dirty="0">
                <a:solidFill>
                  <a:srgbClr val="FFFFFF"/>
                </a:solidFill>
                <a:latin typeface="Arial"/>
                <a:cs typeface="Arial"/>
              </a:rPr>
              <a:t>POR </a:t>
            </a:r>
            <a:r>
              <a:rPr sz="3450" spc="5" dirty="0">
                <a:solidFill>
                  <a:srgbClr val="FFFFFF"/>
                </a:solidFill>
                <a:latin typeface="Arial"/>
                <a:cs typeface="Arial"/>
              </a:rPr>
              <a:t>FESR e</a:t>
            </a:r>
            <a:r>
              <a:rPr sz="345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450" spc="5" dirty="0">
                <a:solidFill>
                  <a:srgbClr val="FFFFFF"/>
                </a:solidFill>
                <a:latin typeface="Arial"/>
                <a:cs typeface="Arial"/>
              </a:rPr>
              <a:t>FSE</a:t>
            </a:r>
            <a:endParaRPr lang="it-IT" sz="3450" spc="5" dirty="0">
              <a:solidFill>
                <a:srgbClr val="FFFFFF"/>
              </a:solidFill>
              <a:latin typeface="Arial"/>
              <a:cs typeface="Arial"/>
            </a:endParaRPr>
          </a:p>
          <a:p>
            <a:pPr marL="4448175" marR="3379470" indent="-1066800">
              <a:lnSpc>
                <a:spcPts val="4140"/>
              </a:lnSpc>
            </a:pPr>
            <a:endParaRPr sz="3450" dirty="0">
              <a:latin typeface="Arial"/>
              <a:cs typeface="Arial"/>
            </a:endParaRPr>
          </a:p>
        </p:txBody>
      </p:sp>
      <p:sp>
        <p:nvSpPr>
          <p:cNvPr id="13" name="object 19"/>
          <p:cNvSpPr txBox="1"/>
          <p:nvPr/>
        </p:nvSpPr>
        <p:spPr>
          <a:xfrm>
            <a:off x="2651302" y="1858216"/>
            <a:ext cx="4152900" cy="1958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5099"/>
              </a:lnSpc>
              <a:spcBef>
                <a:spcPts val="100"/>
              </a:spcBef>
            </a:pPr>
            <a:r>
              <a:rPr sz="3350" spc="10" dirty="0">
                <a:latin typeface="Arial"/>
                <a:cs typeface="Arial"/>
              </a:rPr>
              <a:t>Dotazione </a:t>
            </a:r>
            <a:r>
              <a:rPr sz="3350" spc="10" dirty="0" err="1">
                <a:latin typeface="Arial"/>
                <a:cs typeface="Arial"/>
              </a:rPr>
              <a:t>dell’Asse</a:t>
            </a:r>
            <a:r>
              <a:rPr sz="3350" spc="10" dirty="0">
                <a:latin typeface="Arial"/>
                <a:cs typeface="Arial"/>
              </a:rPr>
              <a:t>  </a:t>
            </a:r>
            <a:endParaRPr lang="it-IT" sz="3350" spc="15" dirty="0">
              <a:latin typeface="Arial"/>
              <a:cs typeface="Arial"/>
            </a:endParaRPr>
          </a:p>
          <a:p>
            <a:pPr marL="12700" marR="5080">
              <a:lnSpc>
                <a:spcPct val="125099"/>
              </a:lnSpc>
              <a:spcBef>
                <a:spcPts val="100"/>
              </a:spcBef>
            </a:pPr>
            <a:r>
              <a:rPr sz="3350" spc="15" dirty="0" err="1">
                <a:latin typeface="Arial"/>
                <a:cs typeface="Arial"/>
              </a:rPr>
              <a:t>Risorse</a:t>
            </a:r>
            <a:r>
              <a:rPr sz="3350" spc="15" dirty="0">
                <a:latin typeface="Arial"/>
                <a:cs typeface="Arial"/>
              </a:rPr>
              <a:t> concesse  Risorse</a:t>
            </a:r>
            <a:r>
              <a:rPr sz="3350" spc="-25" dirty="0">
                <a:latin typeface="Arial"/>
                <a:cs typeface="Arial"/>
              </a:rPr>
              <a:t> </a:t>
            </a:r>
            <a:r>
              <a:rPr sz="3350" spc="15" dirty="0">
                <a:latin typeface="Arial"/>
                <a:cs typeface="Arial"/>
              </a:rPr>
              <a:t>erogate</a:t>
            </a:r>
            <a:endParaRPr sz="3350" dirty="0">
              <a:latin typeface="Arial"/>
              <a:cs typeface="Arial"/>
            </a:endParaRPr>
          </a:p>
        </p:txBody>
      </p:sp>
      <p:sp>
        <p:nvSpPr>
          <p:cNvPr id="14" name="object 20"/>
          <p:cNvSpPr txBox="1"/>
          <p:nvPr/>
        </p:nvSpPr>
        <p:spPr>
          <a:xfrm>
            <a:off x="7422047" y="1875598"/>
            <a:ext cx="2268220" cy="657872"/>
          </a:xfrm>
          <a:prstGeom prst="rect">
            <a:avLst/>
          </a:prstGeom>
        </p:spPr>
        <p:txBody>
          <a:bodyPr vert="horz" wrap="square" lIns="0" tIns="140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10"/>
              </a:spcBef>
            </a:pPr>
            <a:r>
              <a:rPr lang="it-IT" sz="3350" spc="10" dirty="0">
                <a:latin typeface="Arial"/>
                <a:cs typeface="Arial"/>
              </a:rPr>
              <a:t>60</a:t>
            </a:r>
            <a:r>
              <a:rPr sz="3350" spc="10" dirty="0">
                <a:latin typeface="Arial"/>
                <a:cs typeface="Arial"/>
              </a:rPr>
              <a:t>,</a:t>
            </a:r>
            <a:r>
              <a:rPr lang="it-IT" sz="3350" spc="10" dirty="0">
                <a:latin typeface="Arial"/>
                <a:cs typeface="Arial"/>
              </a:rPr>
              <a:t>0</a:t>
            </a:r>
            <a:r>
              <a:rPr sz="3350" spc="10" dirty="0">
                <a:latin typeface="Arial"/>
                <a:cs typeface="Arial"/>
              </a:rPr>
              <a:t> </a:t>
            </a:r>
            <a:r>
              <a:rPr sz="3350" spc="10" dirty="0" err="1">
                <a:latin typeface="Arial"/>
                <a:cs typeface="Arial"/>
              </a:rPr>
              <a:t>mln</a:t>
            </a:r>
            <a:r>
              <a:rPr sz="3350" spc="-90" dirty="0">
                <a:latin typeface="Arial"/>
                <a:cs typeface="Arial"/>
              </a:rPr>
              <a:t> </a:t>
            </a:r>
            <a:r>
              <a:rPr sz="3350" spc="15" dirty="0">
                <a:latin typeface="Arial"/>
                <a:cs typeface="Arial"/>
              </a:rPr>
              <a:t>€</a:t>
            </a:r>
            <a:endParaRPr sz="3350" dirty="0">
              <a:latin typeface="Arial"/>
              <a:cs typeface="Arial"/>
            </a:endParaRPr>
          </a:p>
        </p:txBody>
      </p:sp>
      <p:sp>
        <p:nvSpPr>
          <p:cNvPr id="15" name="object 21"/>
          <p:cNvSpPr txBox="1"/>
          <p:nvPr/>
        </p:nvSpPr>
        <p:spPr>
          <a:xfrm>
            <a:off x="7422047" y="2630339"/>
            <a:ext cx="2401403" cy="532197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it-IT" sz="3350" spc="15" dirty="0">
                <a:latin typeface="Arial"/>
                <a:cs typeface="Arial"/>
              </a:rPr>
              <a:t>46,6</a:t>
            </a:r>
            <a:r>
              <a:rPr sz="3350" spc="15" dirty="0">
                <a:latin typeface="Arial"/>
                <a:cs typeface="Arial"/>
              </a:rPr>
              <a:t> </a:t>
            </a:r>
            <a:r>
              <a:rPr sz="3350" spc="10" dirty="0">
                <a:latin typeface="Arial"/>
                <a:cs typeface="Arial"/>
              </a:rPr>
              <a:t>mln</a:t>
            </a:r>
            <a:r>
              <a:rPr sz="3350" spc="-110" dirty="0">
                <a:latin typeface="Arial"/>
                <a:cs typeface="Arial"/>
              </a:rPr>
              <a:t> </a:t>
            </a:r>
            <a:r>
              <a:rPr sz="3350" spc="15" dirty="0">
                <a:latin typeface="Arial"/>
                <a:cs typeface="Arial"/>
              </a:rPr>
              <a:t>€</a:t>
            </a:r>
            <a:endParaRPr sz="3350" dirty="0">
              <a:latin typeface="Arial"/>
              <a:cs typeface="Arial"/>
            </a:endParaRPr>
          </a:p>
        </p:txBody>
      </p:sp>
      <p:sp>
        <p:nvSpPr>
          <p:cNvPr id="16" name="object 22"/>
          <p:cNvSpPr txBox="1"/>
          <p:nvPr/>
        </p:nvSpPr>
        <p:spPr>
          <a:xfrm>
            <a:off x="7422047" y="3268644"/>
            <a:ext cx="2029460" cy="5416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it-IT" sz="3350" spc="10" dirty="0">
                <a:latin typeface="Arial"/>
                <a:cs typeface="Arial"/>
              </a:rPr>
              <a:t>3</a:t>
            </a:r>
            <a:r>
              <a:rPr sz="3350" spc="10" dirty="0">
                <a:latin typeface="Arial"/>
                <a:cs typeface="Arial"/>
              </a:rPr>
              <a:t>,</a:t>
            </a:r>
            <a:r>
              <a:rPr lang="it-IT" sz="3350" spc="10" dirty="0">
                <a:latin typeface="Arial"/>
                <a:cs typeface="Arial"/>
              </a:rPr>
              <a:t>2</a:t>
            </a:r>
            <a:r>
              <a:rPr sz="3350" spc="10" dirty="0">
                <a:latin typeface="Arial"/>
                <a:cs typeface="Arial"/>
              </a:rPr>
              <a:t> mln</a:t>
            </a:r>
            <a:r>
              <a:rPr sz="3350" spc="-90" dirty="0">
                <a:latin typeface="Arial"/>
                <a:cs typeface="Arial"/>
              </a:rPr>
              <a:t> </a:t>
            </a:r>
            <a:r>
              <a:rPr sz="3350" spc="15" dirty="0">
                <a:latin typeface="Arial"/>
                <a:cs typeface="Arial"/>
              </a:rPr>
              <a:t>€</a:t>
            </a:r>
            <a:endParaRPr sz="3350" dirty="0">
              <a:latin typeface="Arial"/>
              <a:cs typeface="Arial"/>
            </a:endParaRPr>
          </a:p>
        </p:txBody>
      </p:sp>
      <p:sp>
        <p:nvSpPr>
          <p:cNvPr id="17" name="object 23"/>
          <p:cNvSpPr/>
          <p:nvPr/>
        </p:nvSpPr>
        <p:spPr>
          <a:xfrm>
            <a:off x="1930422" y="1960772"/>
            <a:ext cx="488780" cy="4875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25"/>
          <p:cNvSpPr/>
          <p:nvPr/>
        </p:nvSpPr>
        <p:spPr>
          <a:xfrm>
            <a:off x="2005383" y="2652675"/>
            <a:ext cx="398312" cy="4875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26"/>
          <p:cNvSpPr/>
          <p:nvPr/>
        </p:nvSpPr>
        <p:spPr>
          <a:xfrm>
            <a:off x="1991562" y="3349739"/>
            <a:ext cx="427212" cy="3794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19"/>
          <p:cNvSpPr txBox="1"/>
          <p:nvPr/>
        </p:nvSpPr>
        <p:spPr>
          <a:xfrm>
            <a:off x="11587782" y="1838251"/>
            <a:ext cx="7897316" cy="2821285"/>
          </a:xfrm>
          <a:prstGeom prst="rect">
            <a:avLst/>
          </a:prstGeom>
          <a:ln w="34925">
            <a:gradFill>
              <a:gsLst>
                <a:gs pos="0">
                  <a:srgbClr val="92D05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5099"/>
              </a:lnSpc>
              <a:spcBef>
                <a:spcPts val="100"/>
              </a:spcBef>
            </a:pPr>
            <a:r>
              <a:rPr lang="it-IT" sz="3600" b="1" spc="10" dirty="0">
                <a:latin typeface="Arial"/>
                <a:cs typeface="Arial"/>
              </a:rPr>
              <a:t>	</a:t>
            </a:r>
            <a:r>
              <a:rPr lang="it-IT" sz="3600" b="1" i="1" spc="10" dirty="0" err="1">
                <a:solidFill>
                  <a:srgbClr val="4EAC2B"/>
                </a:solidFill>
                <a:latin typeface="Arial"/>
                <a:cs typeface="Arial"/>
              </a:rPr>
              <a:t>Governance</a:t>
            </a:r>
            <a:r>
              <a:rPr lang="it-IT" sz="3600" b="1" i="1" spc="10" dirty="0">
                <a:solidFill>
                  <a:srgbClr val="4EAC2B"/>
                </a:solidFill>
                <a:latin typeface="Arial"/>
                <a:cs typeface="Arial"/>
              </a:rPr>
              <a:t>:</a:t>
            </a:r>
          </a:p>
          <a:p>
            <a:pPr marL="469900" marR="5080" indent="-457200">
              <a:lnSpc>
                <a:spcPct val="125099"/>
              </a:lnSpc>
              <a:spcBef>
                <a:spcPts val="100"/>
              </a:spcBef>
              <a:buFontTx/>
              <a:buChar char="-"/>
            </a:pPr>
            <a:r>
              <a:rPr lang="it-IT" sz="3600" b="1" spc="10" dirty="0">
                <a:latin typeface="Arial"/>
                <a:cs typeface="Arial"/>
              </a:rPr>
              <a:t>1 </a:t>
            </a:r>
            <a:r>
              <a:rPr lang="it-IT" sz="3600" b="1" spc="10" dirty="0" err="1">
                <a:latin typeface="Arial"/>
                <a:cs typeface="Arial"/>
              </a:rPr>
              <a:t>RdA</a:t>
            </a:r>
            <a:r>
              <a:rPr lang="it-IT" sz="3600" b="1" spc="10" dirty="0">
                <a:latin typeface="Arial"/>
                <a:cs typeface="Arial"/>
              </a:rPr>
              <a:t> (DG Politiche sociali)</a:t>
            </a:r>
          </a:p>
          <a:p>
            <a:pPr marL="469900" marR="5080" indent="-457200">
              <a:lnSpc>
                <a:spcPct val="125099"/>
              </a:lnSpc>
              <a:spcBef>
                <a:spcPts val="100"/>
              </a:spcBef>
              <a:buFontTx/>
              <a:buChar char="-"/>
            </a:pPr>
            <a:r>
              <a:rPr lang="it-IT" sz="3600" b="1" spc="10" dirty="0">
                <a:latin typeface="Arial"/>
                <a:cs typeface="Arial"/>
              </a:rPr>
              <a:t>1 Ente </a:t>
            </a:r>
            <a:r>
              <a:rPr lang="it-IT" sz="3600" b="1" spc="10" dirty="0" err="1">
                <a:latin typeface="Arial"/>
                <a:cs typeface="Arial"/>
              </a:rPr>
              <a:t>SiReg</a:t>
            </a:r>
            <a:r>
              <a:rPr lang="it-IT" sz="3600" b="1" spc="10" dirty="0">
                <a:latin typeface="Arial"/>
                <a:cs typeface="Arial"/>
              </a:rPr>
              <a:t> (</a:t>
            </a:r>
            <a:r>
              <a:rPr lang="it-IT" sz="3600" b="1" spc="10" dirty="0" err="1">
                <a:latin typeface="Arial"/>
                <a:cs typeface="Arial"/>
              </a:rPr>
              <a:t>ILSpA</a:t>
            </a:r>
            <a:r>
              <a:rPr lang="it-IT" sz="3600" b="1" spc="10" dirty="0">
                <a:latin typeface="Arial"/>
                <a:cs typeface="Arial"/>
              </a:rPr>
              <a:t>)</a:t>
            </a:r>
          </a:p>
          <a:p>
            <a:pPr marL="469900" marR="5080" indent="-457200">
              <a:lnSpc>
                <a:spcPct val="125099"/>
              </a:lnSpc>
              <a:spcBef>
                <a:spcPts val="100"/>
              </a:spcBef>
              <a:buFontTx/>
              <a:buChar char="-"/>
            </a:pPr>
            <a:r>
              <a:rPr lang="it-IT" sz="3600" b="1" spc="10" dirty="0">
                <a:latin typeface="Arial"/>
                <a:cs typeface="Arial"/>
              </a:rPr>
              <a:t>2 OI (Milano, Bollate) e IHP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18092" y="807065"/>
            <a:ext cx="6506209" cy="6921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15" dirty="0"/>
              <a:t>ASSE </a:t>
            </a:r>
            <a:r>
              <a:rPr spc="10" dirty="0"/>
              <a:t>VI </a:t>
            </a:r>
            <a:r>
              <a:rPr spc="15" dirty="0"/>
              <a:t>AREE</a:t>
            </a:r>
            <a:r>
              <a:rPr spc="-75" dirty="0"/>
              <a:t> </a:t>
            </a:r>
            <a:r>
              <a:rPr spc="10" dirty="0"/>
              <a:t>INTERNE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27884" y="5137718"/>
            <a:ext cx="18509615" cy="3074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3300" spc="-5" dirty="0">
                <a:latin typeface="Arial"/>
                <a:cs typeface="Arial"/>
              </a:rPr>
              <a:t>Gli interventi sostengono la Strategia Nazionale Aree Interne dedicata ai territori soggetti a crisi  demografica, isolamento geografico e carenze nei servizi essenziali di cittadinanza (sanità, mobilità,  istruzione). Il POR-FESR </a:t>
            </a:r>
            <a:r>
              <a:rPr sz="3300" spc="-10" dirty="0">
                <a:latin typeface="Arial"/>
                <a:cs typeface="Arial"/>
              </a:rPr>
              <a:t>dedica </a:t>
            </a:r>
            <a:r>
              <a:rPr sz="3300" spc="-5" dirty="0">
                <a:latin typeface="Arial"/>
                <a:cs typeface="Arial"/>
              </a:rPr>
              <a:t>complessivamente </a:t>
            </a:r>
            <a:r>
              <a:rPr sz="3300" spc="-10" dirty="0">
                <a:latin typeface="Arial"/>
                <a:cs typeface="Arial"/>
              </a:rPr>
              <a:t>alla </a:t>
            </a:r>
            <a:r>
              <a:rPr sz="3300" spc="-5" dirty="0">
                <a:latin typeface="Arial"/>
                <a:cs typeface="Arial"/>
              </a:rPr>
              <a:t>Strategia Aree Interne </a:t>
            </a:r>
            <a:r>
              <a:rPr sz="3300" spc="-10" dirty="0">
                <a:latin typeface="Arial"/>
                <a:cs typeface="Arial"/>
              </a:rPr>
              <a:t>38 mln</a:t>
            </a:r>
            <a:r>
              <a:rPr sz="3300" spc="170" dirty="0">
                <a:latin typeface="Arial"/>
                <a:cs typeface="Arial"/>
              </a:rPr>
              <a:t> </a:t>
            </a:r>
            <a:r>
              <a:rPr sz="3300" spc="-10" dirty="0">
                <a:latin typeface="Arial"/>
                <a:cs typeface="Arial"/>
              </a:rPr>
              <a:t>€.</a:t>
            </a:r>
            <a:endParaRPr sz="33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400" dirty="0">
              <a:latin typeface="Times New Roman"/>
              <a:cs typeface="Times New Roman"/>
            </a:endParaRPr>
          </a:p>
          <a:p>
            <a:pPr marL="12700" marR="421005">
              <a:lnSpc>
                <a:spcPct val="100000"/>
              </a:lnSpc>
            </a:pPr>
            <a:r>
              <a:rPr sz="3300" spc="-5" dirty="0">
                <a:latin typeface="Arial"/>
                <a:cs typeface="Arial"/>
              </a:rPr>
              <a:t>Aree interessate: Valchiavenna | Alta Valtellina | Appennino Lombardo </a:t>
            </a:r>
            <a:r>
              <a:rPr lang="it-IT" sz="3300" spc="-5" dirty="0">
                <a:latin typeface="Arial"/>
                <a:cs typeface="Arial"/>
              </a:rPr>
              <a:t>-</a:t>
            </a:r>
            <a:r>
              <a:rPr sz="3300" spc="-5" dirty="0">
                <a:latin typeface="Arial"/>
                <a:cs typeface="Arial"/>
              </a:rPr>
              <a:t> Oltrepo Pavese | Valli del  Lario - Alto Lago di</a:t>
            </a:r>
            <a:r>
              <a:rPr sz="3300" spc="40" dirty="0">
                <a:latin typeface="Arial"/>
                <a:cs typeface="Arial"/>
              </a:rPr>
              <a:t> </a:t>
            </a:r>
            <a:r>
              <a:rPr sz="3300" spc="-5" dirty="0">
                <a:latin typeface="Arial"/>
                <a:cs typeface="Arial"/>
              </a:rPr>
              <a:t>Como.</a:t>
            </a:r>
            <a:endParaRPr sz="33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206425" y="8444978"/>
            <a:ext cx="15691485" cy="1432443"/>
          </a:xfrm>
          <a:prstGeom prst="rect">
            <a:avLst/>
          </a:prstGeom>
          <a:solidFill>
            <a:srgbClr val="0D0D0D">
              <a:alpha val="70195"/>
            </a:srgbClr>
          </a:solidFill>
        </p:spPr>
        <p:txBody>
          <a:bodyPr vert="horz" wrap="square" lIns="0" tIns="12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"/>
              </a:spcBef>
            </a:pPr>
            <a:endParaRPr lang="it-IT" sz="1200" dirty="0">
              <a:solidFill>
                <a:srgbClr val="FFFFFF"/>
              </a:solidFill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lang="it-IT" sz="3450" dirty="0">
                <a:solidFill>
                  <a:srgbClr val="FFFFFF"/>
                </a:solidFill>
                <a:latin typeface="Arial"/>
                <a:cs typeface="Arial"/>
              </a:rPr>
              <a:t>La </a:t>
            </a:r>
            <a:r>
              <a:rPr lang="it-IT" sz="3450" spc="5" dirty="0">
                <a:solidFill>
                  <a:srgbClr val="FFFFFF"/>
                </a:solidFill>
                <a:latin typeface="Arial"/>
                <a:cs typeface="Arial"/>
              </a:rPr>
              <a:t>strategia è </a:t>
            </a:r>
            <a:r>
              <a:rPr lang="it-IT" sz="3450" dirty="0">
                <a:solidFill>
                  <a:srgbClr val="FFFFFF"/>
                </a:solidFill>
                <a:latin typeface="Arial"/>
                <a:cs typeface="Arial"/>
              </a:rPr>
              <a:t>attuata attraverso l’integrazione </a:t>
            </a:r>
            <a:r>
              <a:rPr lang="it-IT" sz="3450" spc="5" dirty="0">
                <a:solidFill>
                  <a:srgbClr val="FFFFFF"/>
                </a:solidFill>
                <a:latin typeface="Arial"/>
                <a:cs typeface="Arial"/>
              </a:rPr>
              <a:t>delle risorse dei </a:t>
            </a:r>
            <a:r>
              <a:rPr lang="it-IT" sz="3450" dirty="0">
                <a:solidFill>
                  <a:srgbClr val="FFFFFF"/>
                </a:solidFill>
                <a:latin typeface="Arial"/>
                <a:cs typeface="Arial"/>
              </a:rPr>
              <a:t>POR </a:t>
            </a:r>
            <a:r>
              <a:rPr lang="it-IT" sz="3450" spc="5" dirty="0">
                <a:solidFill>
                  <a:srgbClr val="FFFFFF"/>
                </a:solidFill>
                <a:latin typeface="Arial"/>
                <a:cs typeface="Arial"/>
              </a:rPr>
              <a:t>FESR e</a:t>
            </a:r>
            <a:r>
              <a:rPr lang="it-IT" sz="345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it-IT" sz="3450" spc="5" dirty="0">
                <a:solidFill>
                  <a:srgbClr val="FFFFFF"/>
                </a:solidFill>
                <a:latin typeface="Arial"/>
                <a:cs typeface="Arial"/>
              </a:rPr>
              <a:t>FSE, nonché del «Fondo Comuni Confinanti»</a:t>
            </a: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endParaRPr sz="1200" dirty="0">
              <a:latin typeface="Arial"/>
              <a:cs typeface="Arial"/>
            </a:endParaRPr>
          </a:p>
        </p:txBody>
      </p:sp>
      <p:sp>
        <p:nvSpPr>
          <p:cNvPr id="12" name="object 19"/>
          <p:cNvSpPr txBox="1"/>
          <p:nvPr/>
        </p:nvSpPr>
        <p:spPr>
          <a:xfrm>
            <a:off x="2651302" y="1858216"/>
            <a:ext cx="4152900" cy="1958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5099"/>
              </a:lnSpc>
              <a:spcBef>
                <a:spcPts val="100"/>
              </a:spcBef>
            </a:pPr>
            <a:r>
              <a:rPr sz="3350" spc="10" dirty="0">
                <a:latin typeface="Arial"/>
                <a:cs typeface="Arial"/>
              </a:rPr>
              <a:t>Dotazione </a:t>
            </a:r>
            <a:r>
              <a:rPr sz="3350" spc="10" dirty="0" err="1">
                <a:latin typeface="Arial"/>
                <a:cs typeface="Arial"/>
              </a:rPr>
              <a:t>dell’Asse</a:t>
            </a:r>
            <a:r>
              <a:rPr sz="3350" spc="10" dirty="0">
                <a:latin typeface="Arial"/>
                <a:cs typeface="Arial"/>
              </a:rPr>
              <a:t>  </a:t>
            </a:r>
            <a:endParaRPr lang="it-IT" sz="3350" spc="15" dirty="0">
              <a:latin typeface="Arial"/>
              <a:cs typeface="Arial"/>
            </a:endParaRPr>
          </a:p>
          <a:p>
            <a:pPr marL="12700" marR="5080">
              <a:lnSpc>
                <a:spcPct val="125099"/>
              </a:lnSpc>
              <a:spcBef>
                <a:spcPts val="100"/>
              </a:spcBef>
            </a:pPr>
            <a:r>
              <a:rPr sz="3350" spc="15" dirty="0" err="1">
                <a:latin typeface="Arial"/>
                <a:cs typeface="Arial"/>
              </a:rPr>
              <a:t>Risorse</a:t>
            </a:r>
            <a:r>
              <a:rPr sz="3350" spc="15" dirty="0">
                <a:latin typeface="Arial"/>
                <a:cs typeface="Arial"/>
              </a:rPr>
              <a:t> concesse  Risorse</a:t>
            </a:r>
            <a:r>
              <a:rPr sz="3350" spc="-25" dirty="0">
                <a:latin typeface="Arial"/>
                <a:cs typeface="Arial"/>
              </a:rPr>
              <a:t> </a:t>
            </a:r>
            <a:r>
              <a:rPr sz="3350" spc="15" dirty="0">
                <a:latin typeface="Arial"/>
                <a:cs typeface="Arial"/>
              </a:rPr>
              <a:t>erogate</a:t>
            </a:r>
            <a:endParaRPr sz="3350" dirty="0">
              <a:latin typeface="Arial"/>
              <a:cs typeface="Arial"/>
            </a:endParaRPr>
          </a:p>
        </p:txBody>
      </p:sp>
      <p:sp>
        <p:nvSpPr>
          <p:cNvPr id="13" name="object 20"/>
          <p:cNvSpPr txBox="1"/>
          <p:nvPr/>
        </p:nvSpPr>
        <p:spPr>
          <a:xfrm>
            <a:off x="7422047" y="1875598"/>
            <a:ext cx="2268220" cy="657872"/>
          </a:xfrm>
          <a:prstGeom prst="rect">
            <a:avLst/>
          </a:prstGeom>
        </p:spPr>
        <p:txBody>
          <a:bodyPr vert="horz" wrap="square" lIns="0" tIns="140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10"/>
              </a:spcBef>
            </a:pPr>
            <a:r>
              <a:rPr lang="it-IT" sz="3350" spc="10" dirty="0">
                <a:latin typeface="Arial"/>
                <a:cs typeface="Arial"/>
              </a:rPr>
              <a:t>19</a:t>
            </a:r>
            <a:r>
              <a:rPr sz="3350" spc="10" dirty="0">
                <a:latin typeface="Arial"/>
                <a:cs typeface="Arial"/>
              </a:rPr>
              <a:t>,</a:t>
            </a:r>
            <a:r>
              <a:rPr lang="it-IT" sz="3350" spc="10" dirty="0">
                <a:latin typeface="Arial"/>
                <a:cs typeface="Arial"/>
              </a:rPr>
              <a:t>0</a:t>
            </a:r>
            <a:r>
              <a:rPr sz="3350" spc="10" dirty="0">
                <a:latin typeface="Arial"/>
                <a:cs typeface="Arial"/>
              </a:rPr>
              <a:t> </a:t>
            </a:r>
            <a:r>
              <a:rPr sz="3350" spc="10" dirty="0" err="1">
                <a:latin typeface="Arial"/>
                <a:cs typeface="Arial"/>
              </a:rPr>
              <a:t>mln</a:t>
            </a:r>
            <a:r>
              <a:rPr sz="3350" spc="-90" dirty="0">
                <a:latin typeface="Arial"/>
                <a:cs typeface="Arial"/>
              </a:rPr>
              <a:t> </a:t>
            </a:r>
            <a:r>
              <a:rPr sz="3350" spc="15" dirty="0">
                <a:latin typeface="Arial"/>
                <a:cs typeface="Arial"/>
              </a:rPr>
              <a:t>€</a:t>
            </a:r>
            <a:endParaRPr sz="3350" dirty="0">
              <a:latin typeface="Arial"/>
              <a:cs typeface="Arial"/>
            </a:endParaRPr>
          </a:p>
        </p:txBody>
      </p:sp>
      <p:sp>
        <p:nvSpPr>
          <p:cNvPr id="14" name="object 21"/>
          <p:cNvSpPr txBox="1"/>
          <p:nvPr/>
        </p:nvSpPr>
        <p:spPr>
          <a:xfrm>
            <a:off x="7422047" y="2630339"/>
            <a:ext cx="2401403" cy="532197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it-IT" sz="3350" spc="15" dirty="0">
                <a:latin typeface="Arial"/>
                <a:cs typeface="Arial"/>
              </a:rPr>
              <a:t>6,9</a:t>
            </a:r>
            <a:r>
              <a:rPr sz="3350" spc="15" dirty="0">
                <a:latin typeface="Arial"/>
                <a:cs typeface="Arial"/>
              </a:rPr>
              <a:t> </a:t>
            </a:r>
            <a:r>
              <a:rPr sz="3350" spc="10" dirty="0">
                <a:latin typeface="Arial"/>
                <a:cs typeface="Arial"/>
              </a:rPr>
              <a:t>mln</a:t>
            </a:r>
            <a:r>
              <a:rPr sz="3350" spc="-110" dirty="0">
                <a:latin typeface="Arial"/>
                <a:cs typeface="Arial"/>
              </a:rPr>
              <a:t> </a:t>
            </a:r>
            <a:r>
              <a:rPr sz="3350" spc="15" dirty="0">
                <a:latin typeface="Arial"/>
                <a:cs typeface="Arial"/>
              </a:rPr>
              <a:t>€</a:t>
            </a:r>
            <a:endParaRPr sz="3350" dirty="0">
              <a:latin typeface="Arial"/>
              <a:cs typeface="Arial"/>
            </a:endParaRPr>
          </a:p>
        </p:txBody>
      </p:sp>
      <p:sp>
        <p:nvSpPr>
          <p:cNvPr id="15" name="object 22"/>
          <p:cNvSpPr txBox="1"/>
          <p:nvPr/>
        </p:nvSpPr>
        <p:spPr>
          <a:xfrm>
            <a:off x="7422047" y="3268644"/>
            <a:ext cx="2029460" cy="5416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it-IT" sz="3350" spc="10" dirty="0">
                <a:latin typeface="Arial"/>
                <a:cs typeface="Arial"/>
              </a:rPr>
              <a:t>2</a:t>
            </a:r>
            <a:r>
              <a:rPr sz="3350" spc="10" dirty="0">
                <a:latin typeface="Arial"/>
                <a:cs typeface="Arial"/>
              </a:rPr>
              <a:t>,</a:t>
            </a:r>
            <a:r>
              <a:rPr lang="it-IT" sz="3350" spc="10" dirty="0">
                <a:latin typeface="Arial"/>
                <a:cs typeface="Arial"/>
              </a:rPr>
              <a:t>6</a:t>
            </a:r>
            <a:r>
              <a:rPr sz="3350" spc="10" dirty="0">
                <a:latin typeface="Arial"/>
                <a:cs typeface="Arial"/>
              </a:rPr>
              <a:t> mln</a:t>
            </a:r>
            <a:r>
              <a:rPr sz="3350" spc="-90" dirty="0">
                <a:latin typeface="Arial"/>
                <a:cs typeface="Arial"/>
              </a:rPr>
              <a:t> </a:t>
            </a:r>
            <a:r>
              <a:rPr sz="3350" spc="15" dirty="0">
                <a:latin typeface="Arial"/>
                <a:cs typeface="Arial"/>
              </a:rPr>
              <a:t>€</a:t>
            </a:r>
            <a:endParaRPr sz="3350" dirty="0">
              <a:latin typeface="Arial"/>
              <a:cs typeface="Arial"/>
            </a:endParaRPr>
          </a:p>
        </p:txBody>
      </p:sp>
      <p:sp>
        <p:nvSpPr>
          <p:cNvPr id="16" name="object 23"/>
          <p:cNvSpPr/>
          <p:nvPr/>
        </p:nvSpPr>
        <p:spPr>
          <a:xfrm>
            <a:off x="1930422" y="1960772"/>
            <a:ext cx="488780" cy="4875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25"/>
          <p:cNvSpPr/>
          <p:nvPr/>
        </p:nvSpPr>
        <p:spPr>
          <a:xfrm>
            <a:off x="2005383" y="2652675"/>
            <a:ext cx="398312" cy="4875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26"/>
          <p:cNvSpPr/>
          <p:nvPr/>
        </p:nvSpPr>
        <p:spPr>
          <a:xfrm>
            <a:off x="1991562" y="3349739"/>
            <a:ext cx="427212" cy="3794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 txBox="1"/>
          <p:nvPr/>
        </p:nvSpPr>
        <p:spPr>
          <a:xfrm>
            <a:off x="11587782" y="1838251"/>
            <a:ext cx="7897316" cy="2808461"/>
          </a:xfrm>
          <a:prstGeom prst="rect">
            <a:avLst/>
          </a:prstGeom>
          <a:ln w="34925">
            <a:gradFill>
              <a:gsLst>
                <a:gs pos="0">
                  <a:srgbClr val="92D05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5099"/>
              </a:lnSpc>
              <a:spcBef>
                <a:spcPts val="100"/>
              </a:spcBef>
            </a:pPr>
            <a:r>
              <a:rPr lang="it-IT" sz="3600" b="1" spc="10" dirty="0">
                <a:latin typeface="Arial"/>
                <a:cs typeface="Arial"/>
              </a:rPr>
              <a:t>	</a:t>
            </a:r>
            <a:r>
              <a:rPr lang="it-IT" sz="3600" b="1" i="1" spc="10" dirty="0" err="1">
                <a:solidFill>
                  <a:srgbClr val="4EAC2B"/>
                </a:solidFill>
                <a:latin typeface="Arial"/>
                <a:cs typeface="Arial"/>
              </a:rPr>
              <a:t>Governance</a:t>
            </a:r>
            <a:r>
              <a:rPr lang="it-IT" sz="3600" b="1" i="1" spc="10" dirty="0">
                <a:solidFill>
                  <a:srgbClr val="4EAC2B"/>
                </a:solidFill>
                <a:latin typeface="Arial"/>
                <a:cs typeface="Arial"/>
              </a:rPr>
              <a:t>:</a:t>
            </a:r>
          </a:p>
          <a:p>
            <a:pPr marL="469900" marR="5080" indent="-457200">
              <a:lnSpc>
                <a:spcPct val="125099"/>
              </a:lnSpc>
              <a:spcBef>
                <a:spcPts val="100"/>
              </a:spcBef>
              <a:buFontTx/>
              <a:buChar char="-"/>
            </a:pPr>
            <a:r>
              <a:rPr lang="it-IT" sz="3600" b="1" spc="10" dirty="0">
                <a:latin typeface="Arial"/>
                <a:cs typeface="Arial"/>
              </a:rPr>
              <a:t>1 </a:t>
            </a:r>
            <a:r>
              <a:rPr lang="it-IT" sz="3600" b="1" spc="10" dirty="0" err="1">
                <a:latin typeface="Arial"/>
                <a:cs typeface="Arial"/>
              </a:rPr>
              <a:t>RdA</a:t>
            </a:r>
            <a:r>
              <a:rPr lang="it-IT" sz="3600" b="1" spc="10" dirty="0">
                <a:latin typeface="Arial"/>
                <a:cs typeface="Arial"/>
              </a:rPr>
              <a:t> (DG EE.LL.)</a:t>
            </a:r>
          </a:p>
          <a:p>
            <a:pPr marL="469900" marR="5080" indent="-457200">
              <a:lnSpc>
                <a:spcPct val="125099"/>
              </a:lnSpc>
              <a:spcBef>
                <a:spcPts val="100"/>
              </a:spcBef>
              <a:buFontTx/>
              <a:buChar char="-"/>
            </a:pPr>
            <a:r>
              <a:rPr lang="it-IT" sz="3600" b="1" spc="10" dirty="0">
                <a:latin typeface="Arial"/>
                <a:cs typeface="Arial"/>
              </a:rPr>
              <a:t>Partenariati EE.LL. (Province, Comunità Montane, Comuni)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18092" y="807065"/>
            <a:ext cx="6506209" cy="6921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it-IT" spc="15" dirty="0"/>
              <a:t>BANDI FUTURI</a:t>
            </a:r>
            <a:endParaRPr spc="10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86" y="470100"/>
            <a:ext cx="4992554" cy="3744415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86" y="4214515"/>
            <a:ext cx="4998616" cy="6664821"/>
          </a:xfrm>
          <a:prstGeom prst="rect">
            <a:avLst/>
          </a:prstGeom>
        </p:spPr>
      </p:pic>
      <p:sp>
        <p:nvSpPr>
          <p:cNvPr id="20" name="object 26"/>
          <p:cNvSpPr/>
          <p:nvPr/>
        </p:nvSpPr>
        <p:spPr>
          <a:xfrm>
            <a:off x="5515546" y="1622227"/>
            <a:ext cx="9505056" cy="4067810"/>
          </a:xfrm>
          <a:custGeom>
            <a:avLst/>
            <a:gdLst/>
            <a:ahLst/>
            <a:cxnLst/>
            <a:rect l="l" t="t" r="r" b="b"/>
            <a:pathLst>
              <a:path w="1047114" h="4067809">
                <a:moveTo>
                  <a:pt x="0" y="4067310"/>
                </a:moveTo>
                <a:lnTo>
                  <a:pt x="1046669" y="4067310"/>
                </a:lnTo>
                <a:lnTo>
                  <a:pt x="1046669" y="0"/>
                </a:lnTo>
                <a:lnTo>
                  <a:pt x="0" y="0"/>
                </a:lnTo>
                <a:lnTo>
                  <a:pt x="0" y="4067310"/>
                </a:lnTo>
                <a:close/>
              </a:path>
            </a:pathLst>
          </a:custGeom>
          <a:solidFill>
            <a:srgbClr val="1F62AC">
              <a:alpha val="19999"/>
            </a:srgbClr>
          </a:solidFill>
        </p:spPr>
        <p:txBody>
          <a:bodyPr wrap="square" lIns="0" tIns="0" rIns="0" bIns="0" rtlCol="0"/>
          <a:lstStyle/>
          <a:p>
            <a:endParaRPr lang="it-IT" dirty="0"/>
          </a:p>
          <a:p>
            <a:r>
              <a:rPr lang="it-IT" sz="3200" dirty="0"/>
              <a:t>	</a:t>
            </a:r>
            <a:r>
              <a:rPr lang="it-IT" sz="3200" b="1" dirty="0"/>
              <a:t>ASSE I</a:t>
            </a:r>
          </a:p>
          <a:p>
            <a:endParaRPr lang="it-IT" sz="1000" dirty="0"/>
          </a:p>
          <a:p>
            <a:r>
              <a:rPr lang="it-IT" sz="3200" dirty="0"/>
              <a:t>	CALL HUB AREE INTERNE</a:t>
            </a:r>
          </a:p>
          <a:p>
            <a:r>
              <a:rPr lang="it-IT" sz="3200" dirty="0"/>
              <a:t>	FRIM FESR 2</a:t>
            </a:r>
          </a:p>
          <a:p>
            <a:r>
              <a:rPr lang="it-IT" sz="3200" dirty="0"/>
              <a:t>	INNODRIVER 2</a:t>
            </a:r>
          </a:p>
          <a:p>
            <a:r>
              <a:rPr lang="it-IT" sz="3200" dirty="0"/>
              <a:t>	FASHIONTECH</a:t>
            </a:r>
          </a:p>
          <a:p>
            <a:r>
              <a:rPr lang="it-IT" sz="3200" dirty="0"/>
              <a:t>	PCP 4a GARA</a:t>
            </a:r>
            <a:endParaRPr sz="3200" dirty="0"/>
          </a:p>
        </p:txBody>
      </p:sp>
      <p:sp>
        <p:nvSpPr>
          <p:cNvPr id="21" name="object 26"/>
          <p:cNvSpPr/>
          <p:nvPr/>
        </p:nvSpPr>
        <p:spPr>
          <a:xfrm>
            <a:off x="5515546" y="5798691"/>
            <a:ext cx="9505056" cy="4608512"/>
          </a:xfrm>
          <a:custGeom>
            <a:avLst/>
            <a:gdLst/>
            <a:ahLst/>
            <a:cxnLst/>
            <a:rect l="l" t="t" r="r" b="b"/>
            <a:pathLst>
              <a:path w="1047114" h="4067809">
                <a:moveTo>
                  <a:pt x="0" y="4067310"/>
                </a:moveTo>
                <a:lnTo>
                  <a:pt x="1046669" y="4067310"/>
                </a:lnTo>
                <a:lnTo>
                  <a:pt x="1046669" y="0"/>
                </a:lnTo>
                <a:lnTo>
                  <a:pt x="0" y="0"/>
                </a:lnTo>
                <a:lnTo>
                  <a:pt x="0" y="4067310"/>
                </a:lnTo>
                <a:close/>
              </a:path>
            </a:pathLst>
          </a:custGeom>
          <a:solidFill>
            <a:srgbClr val="1F62AC">
              <a:alpha val="19999"/>
            </a:srgbClr>
          </a:solidFill>
        </p:spPr>
        <p:txBody>
          <a:bodyPr wrap="square" lIns="0" tIns="0" rIns="0" bIns="0" rtlCol="0"/>
          <a:lstStyle/>
          <a:p>
            <a:r>
              <a:rPr lang="it-IT" sz="2000" dirty="0"/>
              <a:t>	</a:t>
            </a:r>
          </a:p>
          <a:p>
            <a:r>
              <a:rPr lang="it-IT" sz="3200" b="1" dirty="0"/>
              <a:t>	ASSE III</a:t>
            </a:r>
          </a:p>
          <a:p>
            <a:r>
              <a:rPr lang="it-IT" sz="1050" dirty="0"/>
              <a:t>	</a:t>
            </a:r>
          </a:p>
          <a:p>
            <a:r>
              <a:rPr lang="it-IT" sz="3200" dirty="0"/>
              <a:t>	START-UP AREE INTERNE ALTO LARIO/OLTREPO</a:t>
            </a:r>
          </a:p>
          <a:p>
            <a:r>
              <a:rPr lang="it-IT" sz="3200" dirty="0"/>
              <a:t>	LINEA INTERNAZIONALIZZAZIONE</a:t>
            </a:r>
          </a:p>
          <a:p>
            <a:r>
              <a:rPr lang="it-IT" sz="3200" dirty="0"/>
              <a:t>	TURISMO E ATTRATTIVITÀ ALTO LARIO/OLTREPO</a:t>
            </a:r>
          </a:p>
          <a:p>
            <a:r>
              <a:rPr lang="it-IT" sz="3200" dirty="0"/>
              <a:t>	TURISMO E ATTRATTIVITÀ 2</a:t>
            </a:r>
          </a:p>
          <a:p>
            <a:r>
              <a:rPr lang="it-IT" sz="3200" dirty="0"/>
              <a:t>	CONTROGARANZIE 2</a:t>
            </a:r>
          </a:p>
          <a:p>
            <a:r>
              <a:rPr lang="it-IT" sz="3200" dirty="0"/>
              <a:t>	ATTRATTORI 3</a:t>
            </a:r>
          </a:p>
          <a:p>
            <a:r>
              <a:rPr lang="it-IT" sz="3200" dirty="0"/>
              <a:t>	START-UP D’IMPRESA</a:t>
            </a:r>
          </a:p>
          <a:p>
            <a:endParaRPr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302650" y="470099"/>
            <a:ext cx="8355690" cy="4536504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1348194" y="5150619"/>
            <a:ext cx="8185959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gradFill>
              <a:gsLst>
                <a:gs pos="0">
                  <a:srgbClr val="92D05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none" rtlCol="0">
            <a:spAutoFit/>
          </a:bodyPr>
          <a:lstStyle/>
          <a:p>
            <a:endParaRPr lang="it-IT" sz="3000" dirty="0"/>
          </a:p>
          <a:p>
            <a:r>
              <a:rPr lang="it-IT" sz="3000" dirty="0">
                <a:hlinkClick r:id="rId5"/>
              </a:rPr>
              <a:t>https://www.openinnovation.regione.lombardia.it/</a:t>
            </a:r>
            <a:endParaRPr lang="it-IT" sz="3000" dirty="0"/>
          </a:p>
          <a:p>
            <a:endParaRPr lang="it-IT" sz="3000" dirty="0"/>
          </a:p>
        </p:txBody>
      </p:sp>
      <p:sp>
        <p:nvSpPr>
          <p:cNvPr id="7" name="Rettangolo 6"/>
          <p:cNvSpPr/>
          <p:nvPr/>
        </p:nvSpPr>
        <p:spPr>
          <a:xfrm>
            <a:off x="2059162" y="3926483"/>
            <a:ext cx="2952328" cy="21602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1779514" y="4078883"/>
            <a:ext cx="1791816" cy="2076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8278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43156" y="5477110"/>
            <a:ext cx="1047115" cy="4067810"/>
          </a:xfrm>
          <a:custGeom>
            <a:avLst/>
            <a:gdLst/>
            <a:ahLst/>
            <a:cxnLst/>
            <a:rect l="l" t="t" r="r" b="b"/>
            <a:pathLst>
              <a:path w="1047114" h="4067809">
                <a:moveTo>
                  <a:pt x="0" y="4067310"/>
                </a:moveTo>
                <a:lnTo>
                  <a:pt x="1046669" y="4067310"/>
                </a:lnTo>
                <a:lnTo>
                  <a:pt x="1046669" y="0"/>
                </a:lnTo>
                <a:lnTo>
                  <a:pt x="0" y="0"/>
                </a:lnTo>
                <a:lnTo>
                  <a:pt x="0" y="4067310"/>
                </a:lnTo>
                <a:close/>
              </a:path>
            </a:pathLst>
          </a:custGeom>
          <a:solidFill>
            <a:srgbClr val="1F62AC">
              <a:alpha val="1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 txBox="1"/>
          <p:nvPr/>
        </p:nvSpPr>
        <p:spPr>
          <a:xfrm>
            <a:off x="3714830" y="3070033"/>
            <a:ext cx="7626984" cy="11766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ts val="5515"/>
              </a:lnSpc>
              <a:spcBef>
                <a:spcPts val="114"/>
              </a:spcBef>
            </a:pPr>
            <a:r>
              <a:rPr sz="5100" spc="5" dirty="0">
                <a:latin typeface="Arial"/>
                <a:cs typeface="Arial"/>
              </a:rPr>
              <a:t>970,4 </a:t>
            </a:r>
            <a:r>
              <a:rPr sz="3450" spc="5" dirty="0">
                <a:latin typeface="Arial"/>
                <a:cs typeface="Arial"/>
              </a:rPr>
              <a:t>mln</a:t>
            </a:r>
            <a:r>
              <a:rPr sz="3450" spc="-480" dirty="0">
                <a:latin typeface="Arial"/>
                <a:cs typeface="Arial"/>
              </a:rPr>
              <a:t> </a:t>
            </a:r>
            <a:r>
              <a:rPr sz="3450" spc="5" dirty="0">
                <a:latin typeface="Arial"/>
                <a:cs typeface="Arial"/>
              </a:rPr>
              <a:t>€</a:t>
            </a:r>
            <a:endParaRPr sz="3450" dirty="0">
              <a:latin typeface="Arial"/>
              <a:cs typeface="Arial"/>
            </a:endParaRPr>
          </a:p>
          <a:p>
            <a:pPr marL="12700">
              <a:lnSpc>
                <a:spcPts val="3535"/>
              </a:lnSpc>
            </a:pPr>
            <a:r>
              <a:rPr sz="3450" spc="5" dirty="0">
                <a:solidFill>
                  <a:srgbClr val="1F62AC"/>
                </a:solidFill>
                <a:latin typeface="Arial"/>
                <a:cs typeface="Arial"/>
              </a:rPr>
              <a:t>Dotazione complessiva del </a:t>
            </a:r>
            <a:r>
              <a:rPr sz="3450" dirty="0">
                <a:solidFill>
                  <a:srgbClr val="1F62AC"/>
                </a:solidFill>
                <a:latin typeface="Arial"/>
                <a:cs typeface="Arial"/>
              </a:rPr>
              <a:t>POR</a:t>
            </a:r>
            <a:r>
              <a:rPr sz="3450" spc="-45" dirty="0">
                <a:solidFill>
                  <a:srgbClr val="1F62AC"/>
                </a:solidFill>
                <a:latin typeface="Arial"/>
                <a:cs typeface="Arial"/>
              </a:rPr>
              <a:t> </a:t>
            </a:r>
            <a:r>
              <a:rPr sz="3450" spc="5" dirty="0">
                <a:solidFill>
                  <a:srgbClr val="1F62AC"/>
                </a:solidFill>
                <a:latin typeface="Arial"/>
                <a:cs typeface="Arial"/>
              </a:rPr>
              <a:t>FESR</a:t>
            </a:r>
            <a:endParaRPr sz="3450"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739916" y="6569075"/>
            <a:ext cx="2387697" cy="54502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450" spc="5">
                <a:latin typeface="Arial"/>
                <a:cs typeface="Arial"/>
              </a:rPr>
              <a:t>5</a:t>
            </a:r>
            <a:r>
              <a:rPr lang="it-IT" sz="3450" spc="5" dirty="0">
                <a:latin typeface="Arial"/>
                <a:cs typeface="Arial"/>
              </a:rPr>
              <a:t>51,8 mln €</a:t>
            </a:r>
            <a:endParaRPr sz="3450" dirty="0">
              <a:latin typeface="Arial"/>
              <a:cs typeface="Arial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1042032" y="1015645"/>
            <a:ext cx="8074025" cy="6921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15" dirty="0"/>
              <a:t>AVANZAMENTO</a:t>
            </a:r>
            <a:r>
              <a:rPr spc="-70" dirty="0"/>
              <a:t> </a:t>
            </a:r>
            <a:r>
              <a:rPr spc="10" dirty="0"/>
              <a:t>FINANZIARIO</a:t>
            </a:r>
          </a:p>
        </p:txBody>
      </p:sp>
      <p:sp>
        <p:nvSpPr>
          <p:cNvPr id="24" name="object 24"/>
          <p:cNvSpPr/>
          <p:nvPr/>
        </p:nvSpPr>
        <p:spPr>
          <a:xfrm>
            <a:off x="1074941" y="5434389"/>
            <a:ext cx="12830810" cy="64135"/>
          </a:xfrm>
          <a:custGeom>
            <a:avLst/>
            <a:gdLst/>
            <a:ahLst/>
            <a:cxnLst/>
            <a:rect l="l" t="t" r="r" b="b"/>
            <a:pathLst>
              <a:path w="12830810" h="64135">
                <a:moveTo>
                  <a:pt x="64081" y="0"/>
                </a:moveTo>
                <a:lnTo>
                  <a:pt x="0" y="32040"/>
                </a:lnTo>
                <a:lnTo>
                  <a:pt x="64081" y="64081"/>
                </a:lnTo>
                <a:lnTo>
                  <a:pt x="64081" y="42721"/>
                </a:lnTo>
                <a:lnTo>
                  <a:pt x="53401" y="42721"/>
                </a:lnTo>
                <a:lnTo>
                  <a:pt x="53401" y="21360"/>
                </a:lnTo>
                <a:lnTo>
                  <a:pt x="64081" y="21360"/>
                </a:lnTo>
                <a:lnTo>
                  <a:pt x="64081" y="0"/>
                </a:lnTo>
                <a:close/>
              </a:path>
              <a:path w="12830810" h="64135">
                <a:moveTo>
                  <a:pt x="12766103" y="0"/>
                </a:moveTo>
                <a:lnTo>
                  <a:pt x="12766103" y="64081"/>
                </a:lnTo>
                <a:lnTo>
                  <a:pt x="12808824" y="42721"/>
                </a:lnTo>
                <a:lnTo>
                  <a:pt x="12776993" y="42721"/>
                </a:lnTo>
                <a:lnTo>
                  <a:pt x="12776993" y="21360"/>
                </a:lnTo>
                <a:lnTo>
                  <a:pt x="12808824" y="21360"/>
                </a:lnTo>
                <a:lnTo>
                  <a:pt x="12766103" y="0"/>
                </a:lnTo>
                <a:close/>
              </a:path>
              <a:path w="12830810" h="64135">
                <a:moveTo>
                  <a:pt x="64081" y="21360"/>
                </a:moveTo>
                <a:lnTo>
                  <a:pt x="53401" y="21360"/>
                </a:lnTo>
                <a:lnTo>
                  <a:pt x="53401" y="42721"/>
                </a:lnTo>
                <a:lnTo>
                  <a:pt x="64081" y="42721"/>
                </a:lnTo>
                <a:lnTo>
                  <a:pt x="64081" y="21360"/>
                </a:lnTo>
                <a:close/>
              </a:path>
              <a:path w="12830810" h="64135">
                <a:moveTo>
                  <a:pt x="12766103" y="21360"/>
                </a:moveTo>
                <a:lnTo>
                  <a:pt x="64081" y="21360"/>
                </a:lnTo>
                <a:lnTo>
                  <a:pt x="64081" y="42721"/>
                </a:lnTo>
                <a:lnTo>
                  <a:pt x="12766103" y="42721"/>
                </a:lnTo>
                <a:lnTo>
                  <a:pt x="12766103" y="21360"/>
                </a:lnTo>
                <a:close/>
              </a:path>
              <a:path w="12830810" h="64135">
                <a:moveTo>
                  <a:pt x="12808824" y="21360"/>
                </a:moveTo>
                <a:lnTo>
                  <a:pt x="12776993" y="21360"/>
                </a:lnTo>
                <a:lnTo>
                  <a:pt x="12776993" y="42721"/>
                </a:lnTo>
                <a:lnTo>
                  <a:pt x="12808824" y="42721"/>
                </a:lnTo>
                <a:lnTo>
                  <a:pt x="12830185" y="32040"/>
                </a:lnTo>
                <a:lnTo>
                  <a:pt x="12808824" y="21360"/>
                </a:lnTo>
                <a:close/>
              </a:path>
            </a:pathLst>
          </a:custGeom>
          <a:solidFill>
            <a:srgbClr val="8A959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25"/>
          <p:cNvSpPr/>
          <p:nvPr/>
        </p:nvSpPr>
        <p:spPr>
          <a:xfrm>
            <a:off x="1970201" y="3030693"/>
            <a:ext cx="1496498" cy="14977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8"/>
          <p:cNvSpPr/>
          <p:nvPr/>
        </p:nvSpPr>
        <p:spPr>
          <a:xfrm>
            <a:off x="11171597" y="5477110"/>
            <a:ext cx="1047115" cy="4067810"/>
          </a:xfrm>
          <a:custGeom>
            <a:avLst/>
            <a:gdLst/>
            <a:ahLst/>
            <a:cxnLst/>
            <a:rect l="l" t="t" r="r" b="b"/>
            <a:pathLst>
              <a:path w="1047115" h="4067809">
                <a:moveTo>
                  <a:pt x="0" y="4067310"/>
                </a:moveTo>
                <a:lnTo>
                  <a:pt x="1046669" y="4067310"/>
                </a:lnTo>
                <a:lnTo>
                  <a:pt x="1046669" y="0"/>
                </a:lnTo>
                <a:lnTo>
                  <a:pt x="0" y="0"/>
                </a:lnTo>
                <a:lnTo>
                  <a:pt x="0" y="4067310"/>
                </a:lnTo>
                <a:close/>
              </a:path>
            </a:pathLst>
          </a:custGeom>
          <a:solidFill>
            <a:srgbClr val="1F62AC">
              <a:alpha val="1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29"/>
          <p:cNvSpPr/>
          <p:nvPr/>
        </p:nvSpPr>
        <p:spPr>
          <a:xfrm>
            <a:off x="13861777" y="385747"/>
            <a:ext cx="5862858" cy="98761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object 15"/>
          <p:cNvSpPr txBox="1"/>
          <p:nvPr/>
        </p:nvSpPr>
        <p:spPr>
          <a:xfrm>
            <a:off x="1450951" y="7082769"/>
            <a:ext cx="2831524" cy="10887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3450" spc="5" dirty="0">
                <a:solidFill>
                  <a:srgbClr val="1F62AC"/>
                </a:solidFill>
                <a:latin typeface="Arial"/>
                <a:cs typeface="Arial"/>
              </a:rPr>
              <a:t>Riso</a:t>
            </a:r>
            <a:r>
              <a:rPr sz="3450" spc="10" dirty="0">
                <a:solidFill>
                  <a:srgbClr val="1F62AC"/>
                </a:solidFill>
                <a:latin typeface="Arial"/>
                <a:cs typeface="Arial"/>
              </a:rPr>
              <a:t>r</a:t>
            </a:r>
            <a:r>
              <a:rPr sz="3450" spc="5" dirty="0">
                <a:solidFill>
                  <a:srgbClr val="1F62AC"/>
                </a:solidFill>
                <a:latin typeface="Arial"/>
                <a:cs typeface="Arial"/>
              </a:rPr>
              <a:t>s</a:t>
            </a:r>
            <a:r>
              <a:rPr lang="it-IT" sz="3450" spc="5" dirty="0">
                <a:solidFill>
                  <a:srgbClr val="1F62AC"/>
                </a:solidFill>
                <a:latin typeface="Arial"/>
                <a:cs typeface="Arial"/>
              </a:rPr>
              <a:t>e</a:t>
            </a:r>
          </a:p>
          <a:p>
            <a:pPr marL="12700" algn="ctr">
              <a:lnSpc>
                <a:spcPct val="100000"/>
              </a:lnSpc>
            </a:pPr>
            <a:r>
              <a:rPr lang="it-IT" sz="3450" spc="5" dirty="0">
                <a:solidFill>
                  <a:srgbClr val="1F62AC"/>
                </a:solidFill>
                <a:latin typeface="Arial"/>
                <a:cs typeface="Arial"/>
              </a:rPr>
              <a:t>concesse</a:t>
            </a:r>
            <a:endParaRPr sz="3450" dirty="0">
              <a:latin typeface="Arial"/>
              <a:cs typeface="Arial"/>
            </a:endParaRPr>
          </a:p>
        </p:txBody>
      </p:sp>
      <p:sp>
        <p:nvSpPr>
          <p:cNvPr id="31" name="object 26"/>
          <p:cNvSpPr/>
          <p:nvPr/>
        </p:nvSpPr>
        <p:spPr>
          <a:xfrm>
            <a:off x="6757377" y="5486450"/>
            <a:ext cx="1047115" cy="4067810"/>
          </a:xfrm>
          <a:custGeom>
            <a:avLst/>
            <a:gdLst/>
            <a:ahLst/>
            <a:cxnLst/>
            <a:rect l="l" t="t" r="r" b="b"/>
            <a:pathLst>
              <a:path w="1047114" h="4067809">
                <a:moveTo>
                  <a:pt x="0" y="4067310"/>
                </a:moveTo>
                <a:lnTo>
                  <a:pt x="1046669" y="4067310"/>
                </a:lnTo>
                <a:lnTo>
                  <a:pt x="1046669" y="0"/>
                </a:lnTo>
                <a:lnTo>
                  <a:pt x="0" y="0"/>
                </a:lnTo>
                <a:lnTo>
                  <a:pt x="0" y="4067310"/>
                </a:lnTo>
                <a:close/>
              </a:path>
            </a:pathLst>
          </a:custGeom>
          <a:solidFill>
            <a:srgbClr val="1F62AC">
              <a:alpha val="1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object 16"/>
          <p:cNvSpPr txBox="1"/>
          <p:nvPr/>
        </p:nvSpPr>
        <p:spPr>
          <a:xfrm>
            <a:off x="6156809" y="6589619"/>
            <a:ext cx="2387697" cy="54502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it-IT" sz="3450" spc="5" dirty="0">
                <a:latin typeface="Arial"/>
                <a:cs typeface="Arial"/>
              </a:rPr>
              <a:t>185,3 mln €</a:t>
            </a:r>
            <a:endParaRPr sz="3450" dirty="0">
              <a:latin typeface="Arial"/>
              <a:cs typeface="Arial"/>
            </a:endParaRPr>
          </a:p>
        </p:txBody>
      </p:sp>
      <p:sp>
        <p:nvSpPr>
          <p:cNvPr id="33" name="object 15"/>
          <p:cNvSpPr txBox="1"/>
          <p:nvPr/>
        </p:nvSpPr>
        <p:spPr>
          <a:xfrm>
            <a:off x="5848674" y="7082769"/>
            <a:ext cx="2831524" cy="10887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3450" spc="5" dirty="0">
                <a:solidFill>
                  <a:srgbClr val="1F62AC"/>
                </a:solidFill>
                <a:latin typeface="Arial"/>
                <a:cs typeface="Arial"/>
              </a:rPr>
              <a:t>Riso</a:t>
            </a:r>
            <a:r>
              <a:rPr sz="3450" spc="10" dirty="0">
                <a:solidFill>
                  <a:srgbClr val="1F62AC"/>
                </a:solidFill>
                <a:latin typeface="Arial"/>
                <a:cs typeface="Arial"/>
              </a:rPr>
              <a:t>r</a:t>
            </a:r>
            <a:r>
              <a:rPr sz="3450" spc="5" dirty="0">
                <a:solidFill>
                  <a:srgbClr val="1F62AC"/>
                </a:solidFill>
                <a:latin typeface="Arial"/>
                <a:cs typeface="Arial"/>
              </a:rPr>
              <a:t>s</a:t>
            </a:r>
            <a:r>
              <a:rPr lang="it-IT" sz="3450" spc="5" dirty="0">
                <a:solidFill>
                  <a:srgbClr val="1F62AC"/>
                </a:solidFill>
                <a:latin typeface="Arial"/>
                <a:cs typeface="Arial"/>
              </a:rPr>
              <a:t>e</a:t>
            </a:r>
          </a:p>
          <a:p>
            <a:pPr marL="12700" algn="ctr">
              <a:lnSpc>
                <a:spcPct val="100000"/>
              </a:lnSpc>
            </a:pPr>
            <a:r>
              <a:rPr lang="it-IT" sz="3450" spc="5" dirty="0">
                <a:solidFill>
                  <a:srgbClr val="1F62AC"/>
                </a:solidFill>
                <a:latin typeface="Arial"/>
                <a:cs typeface="Arial"/>
              </a:rPr>
              <a:t>erogate</a:t>
            </a:r>
            <a:endParaRPr sz="3450" dirty="0">
              <a:latin typeface="Arial"/>
              <a:cs typeface="Arial"/>
            </a:endParaRPr>
          </a:p>
        </p:txBody>
      </p:sp>
      <p:sp>
        <p:nvSpPr>
          <p:cNvPr id="34" name="object 16"/>
          <p:cNvSpPr txBox="1"/>
          <p:nvPr/>
        </p:nvSpPr>
        <p:spPr>
          <a:xfrm>
            <a:off x="10573703" y="6589619"/>
            <a:ext cx="2387697" cy="54502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it-IT" sz="3450" spc="5" dirty="0">
                <a:latin typeface="Arial"/>
                <a:cs typeface="Arial"/>
              </a:rPr>
              <a:t>185,9 mln €</a:t>
            </a:r>
            <a:endParaRPr sz="3450" dirty="0">
              <a:latin typeface="Arial"/>
              <a:cs typeface="Arial"/>
            </a:endParaRPr>
          </a:p>
        </p:txBody>
      </p:sp>
      <p:sp>
        <p:nvSpPr>
          <p:cNvPr id="35" name="object 15"/>
          <p:cNvSpPr txBox="1"/>
          <p:nvPr/>
        </p:nvSpPr>
        <p:spPr>
          <a:xfrm>
            <a:off x="10246398" y="7082769"/>
            <a:ext cx="2831524" cy="10887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it-IT" sz="3450" spc="5" dirty="0">
                <a:solidFill>
                  <a:srgbClr val="1F62AC"/>
                </a:solidFill>
                <a:latin typeface="Arial"/>
                <a:cs typeface="Arial"/>
              </a:rPr>
              <a:t>Spese</a:t>
            </a:r>
          </a:p>
          <a:p>
            <a:pPr marL="12700" algn="ctr"/>
            <a:r>
              <a:rPr lang="it-IT" sz="3450" spc="5" dirty="0">
                <a:solidFill>
                  <a:srgbClr val="1F62AC"/>
                </a:solidFill>
                <a:latin typeface="Arial"/>
                <a:cs typeface="Arial"/>
              </a:rPr>
              <a:t>certificate</a:t>
            </a:r>
            <a:endParaRPr sz="3450" spc="5" dirty="0">
              <a:solidFill>
                <a:srgbClr val="1F62AC"/>
              </a:solidFill>
              <a:latin typeface="Arial"/>
              <a:cs typeface="Arial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1074941" y="9991009"/>
            <a:ext cx="1081805" cy="450012"/>
          </a:xfrm>
          <a:prstGeom prst="rect">
            <a:avLst/>
          </a:prstGeom>
          <a:noFill/>
        </p:spPr>
        <p:txBody>
          <a:bodyPr wrap="none" lIns="171340" tIns="85670" rIns="171340" bIns="85670" rtlCol="0">
            <a:spAutoFit/>
          </a:bodyPr>
          <a:lstStyle/>
          <a:p>
            <a:r>
              <a:rPr lang="it-IT" i="1" dirty="0"/>
              <a:t>Assi I-VI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98843" y="489817"/>
            <a:ext cx="14975205" cy="135485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10" dirty="0"/>
              <a:t>ALCUNI NUMERI DELL’ATTUAZIONE DEL</a:t>
            </a:r>
            <a:r>
              <a:rPr spc="-160" dirty="0"/>
              <a:t> </a:t>
            </a:r>
            <a:r>
              <a:rPr spc="15" dirty="0"/>
              <a:t>PROGRAMMA</a:t>
            </a:r>
            <a:r>
              <a:rPr lang="it-IT" spc="15" dirty="0"/>
              <a:t> (</a:t>
            </a:r>
            <a:r>
              <a:rPr lang="it-IT" spc="15" dirty="0" err="1"/>
              <a:t>agg</a:t>
            </a:r>
            <a:r>
              <a:rPr lang="it-IT" spc="15" dirty="0"/>
              <a:t>. Dicembre 2018)</a:t>
            </a:r>
            <a:endParaRPr spc="15" dirty="0"/>
          </a:p>
        </p:txBody>
      </p:sp>
      <p:sp>
        <p:nvSpPr>
          <p:cNvPr id="3" name="object 3"/>
          <p:cNvSpPr txBox="1"/>
          <p:nvPr/>
        </p:nvSpPr>
        <p:spPr>
          <a:xfrm>
            <a:off x="4418997" y="3925148"/>
            <a:ext cx="2934335" cy="8255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2755"/>
              </a:lnSpc>
              <a:spcBef>
                <a:spcPts val="105"/>
              </a:spcBef>
            </a:pPr>
            <a:r>
              <a:rPr sz="2300" b="1" spc="-20" dirty="0">
                <a:solidFill>
                  <a:srgbClr val="636363"/>
                </a:solidFill>
                <a:latin typeface="Trebuchet MS"/>
                <a:cs typeface="Trebuchet MS"/>
              </a:rPr>
              <a:t>ORGANISMI </a:t>
            </a:r>
            <a:r>
              <a:rPr sz="2300" b="1" spc="-30" dirty="0">
                <a:solidFill>
                  <a:srgbClr val="636363"/>
                </a:solidFill>
                <a:latin typeface="Trebuchet MS"/>
                <a:cs typeface="Trebuchet MS"/>
              </a:rPr>
              <a:t>DI</a:t>
            </a:r>
            <a:r>
              <a:rPr sz="2300" b="1" spc="-350" dirty="0">
                <a:solidFill>
                  <a:srgbClr val="636363"/>
                </a:solidFill>
                <a:latin typeface="Trebuchet MS"/>
                <a:cs typeface="Trebuchet MS"/>
              </a:rPr>
              <a:t> </a:t>
            </a:r>
            <a:r>
              <a:rPr sz="2300" b="1" spc="-125" dirty="0">
                <a:solidFill>
                  <a:srgbClr val="636363"/>
                </a:solidFill>
                <a:latin typeface="Trebuchet MS"/>
                <a:cs typeface="Trebuchet MS"/>
              </a:rPr>
              <a:t>RICERCA</a:t>
            </a:r>
            <a:endParaRPr sz="2300" dirty="0">
              <a:latin typeface="Trebuchet MS"/>
              <a:cs typeface="Trebuchet MS"/>
            </a:endParaRPr>
          </a:p>
          <a:p>
            <a:pPr algn="ctr">
              <a:lnSpc>
                <a:spcPts val="3535"/>
              </a:lnSpc>
            </a:pPr>
            <a:r>
              <a:rPr sz="2950" b="1" spc="-229" dirty="0">
                <a:solidFill>
                  <a:srgbClr val="2C963D"/>
                </a:solidFill>
                <a:latin typeface="Trebuchet MS"/>
                <a:cs typeface="Trebuchet MS"/>
              </a:rPr>
              <a:t>45</a:t>
            </a:r>
            <a:endParaRPr sz="2950" dirty="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570628" y="1584454"/>
            <a:ext cx="1390952" cy="10981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4812419" y="2104647"/>
            <a:ext cx="1522885" cy="152288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4684841" y="5303524"/>
            <a:ext cx="941091" cy="94110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5161727" y="5761081"/>
            <a:ext cx="1390952" cy="10981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5414359" y="7398446"/>
            <a:ext cx="1212850" cy="8255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2755"/>
              </a:lnSpc>
              <a:spcBef>
                <a:spcPts val="105"/>
              </a:spcBef>
            </a:pPr>
            <a:r>
              <a:rPr sz="2300" b="1" spc="-160" dirty="0">
                <a:solidFill>
                  <a:srgbClr val="636363"/>
                </a:solidFill>
                <a:latin typeface="Trebuchet MS"/>
                <a:cs typeface="Trebuchet MS"/>
              </a:rPr>
              <a:t>START</a:t>
            </a:r>
            <a:r>
              <a:rPr sz="2300" b="1" spc="-225" dirty="0">
                <a:solidFill>
                  <a:srgbClr val="636363"/>
                </a:solidFill>
                <a:latin typeface="Trebuchet MS"/>
                <a:cs typeface="Trebuchet MS"/>
              </a:rPr>
              <a:t> </a:t>
            </a:r>
            <a:r>
              <a:rPr sz="2300" b="1" spc="-90" dirty="0">
                <a:solidFill>
                  <a:srgbClr val="636363"/>
                </a:solidFill>
                <a:latin typeface="Trebuchet MS"/>
                <a:cs typeface="Trebuchet MS"/>
              </a:rPr>
              <a:t>UP</a:t>
            </a:r>
            <a:endParaRPr sz="2300" dirty="0">
              <a:latin typeface="Trebuchet MS"/>
              <a:cs typeface="Trebuchet MS"/>
            </a:endParaRPr>
          </a:p>
          <a:p>
            <a:pPr algn="ctr">
              <a:lnSpc>
                <a:spcPts val="3535"/>
              </a:lnSpc>
            </a:pPr>
            <a:r>
              <a:rPr sz="2950" b="1" spc="-229" dirty="0">
                <a:solidFill>
                  <a:srgbClr val="2C963D"/>
                </a:solidFill>
                <a:latin typeface="Trebuchet MS"/>
                <a:cs typeface="Trebuchet MS"/>
              </a:rPr>
              <a:t>121</a:t>
            </a:r>
            <a:endParaRPr sz="2950" dirty="0">
              <a:latin typeface="Trebuchet MS"/>
              <a:cs typeface="Trebuchet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007535" y="8148442"/>
            <a:ext cx="1390952" cy="10994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9646198" y="7874524"/>
            <a:ext cx="1522885" cy="15241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8718268" y="8410424"/>
            <a:ext cx="906144" cy="361950"/>
          </a:xfrm>
          <a:custGeom>
            <a:avLst/>
            <a:gdLst/>
            <a:ahLst/>
            <a:cxnLst/>
            <a:rect l="l" t="t" r="r" b="b"/>
            <a:pathLst>
              <a:path w="906145" h="361950">
                <a:moveTo>
                  <a:pt x="725004" y="0"/>
                </a:moveTo>
                <a:lnTo>
                  <a:pt x="725004" y="90468"/>
                </a:lnTo>
                <a:lnTo>
                  <a:pt x="0" y="90468"/>
                </a:lnTo>
                <a:lnTo>
                  <a:pt x="0" y="271405"/>
                </a:lnTo>
                <a:lnTo>
                  <a:pt x="725004" y="271405"/>
                </a:lnTo>
                <a:lnTo>
                  <a:pt x="725004" y="361873"/>
                </a:lnTo>
                <a:lnTo>
                  <a:pt x="905941" y="180936"/>
                </a:lnTo>
                <a:lnTo>
                  <a:pt x="725004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8718268" y="8410424"/>
            <a:ext cx="906144" cy="361950"/>
          </a:xfrm>
          <a:custGeom>
            <a:avLst/>
            <a:gdLst/>
            <a:ahLst/>
            <a:cxnLst/>
            <a:rect l="l" t="t" r="r" b="b"/>
            <a:pathLst>
              <a:path w="906145" h="361950">
                <a:moveTo>
                  <a:pt x="0" y="90468"/>
                </a:moveTo>
                <a:lnTo>
                  <a:pt x="725004" y="90468"/>
                </a:lnTo>
                <a:lnTo>
                  <a:pt x="725004" y="0"/>
                </a:lnTo>
                <a:lnTo>
                  <a:pt x="905941" y="180936"/>
                </a:lnTo>
                <a:lnTo>
                  <a:pt x="725004" y="361873"/>
                </a:lnTo>
                <a:lnTo>
                  <a:pt x="725004" y="271405"/>
                </a:lnTo>
                <a:lnTo>
                  <a:pt x="0" y="271405"/>
                </a:lnTo>
                <a:lnTo>
                  <a:pt x="0" y="90468"/>
                </a:lnTo>
                <a:close/>
              </a:path>
            </a:pathLst>
          </a:custGeom>
          <a:ln w="21360">
            <a:solidFill>
              <a:srgbClr val="42709B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8816275" y="8928105"/>
            <a:ext cx="906144" cy="361950"/>
          </a:xfrm>
          <a:custGeom>
            <a:avLst/>
            <a:gdLst/>
            <a:ahLst/>
            <a:cxnLst/>
            <a:rect l="l" t="t" r="r" b="b"/>
            <a:pathLst>
              <a:path w="906145" h="361950">
                <a:moveTo>
                  <a:pt x="180936" y="0"/>
                </a:moveTo>
                <a:lnTo>
                  <a:pt x="0" y="180936"/>
                </a:lnTo>
                <a:lnTo>
                  <a:pt x="180936" y="361873"/>
                </a:lnTo>
                <a:lnTo>
                  <a:pt x="180936" y="271405"/>
                </a:lnTo>
                <a:lnTo>
                  <a:pt x="905941" y="271405"/>
                </a:lnTo>
                <a:lnTo>
                  <a:pt x="905941" y="90468"/>
                </a:lnTo>
                <a:lnTo>
                  <a:pt x="180936" y="90468"/>
                </a:lnTo>
                <a:lnTo>
                  <a:pt x="180936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8816275" y="8928105"/>
            <a:ext cx="906144" cy="361950"/>
          </a:xfrm>
          <a:custGeom>
            <a:avLst/>
            <a:gdLst/>
            <a:ahLst/>
            <a:cxnLst/>
            <a:rect l="l" t="t" r="r" b="b"/>
            <a:pathLst>
              <a:path w="906145" h="361950">
                <a:moveTo>
                  <a:pt x="905941" y="271405"/>
                </a:moveTo>
                <a:lnTo>
                  <a:pt x="180936" y="271405"/>
                </a:lnTo>
                <a:lnTo>
                  <a:pt x="180936" y="361873"/>
                </a:lnTo>
                <a:lnTo>
                  <a:pt x="0" y="180936"/>
                </a:lnTo>
                <a:lnTo>
                  <a:pt x="180936" y="0"/>
                </a:lnTo>
                <a:lnTo>
                  <a:pt x="180936" y="90468"/>
                </a:lnTo>
                <a:lnTo>
                  <a:pt x="905941" y="90468"/>
                </a:lnTo>
                <a:lnTo>
                  <a:pt x="905941" y="271405"/>
                </a:lnTo>
                <a:close/>
              </a:path>
            </a:pathLst>
          </a:custGeom>
          <a:ln w="21360">
            <a:solidFill>
              <a:srgbClr val="42709B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 txBox="1"/>
          <p:nvPr/>
        </p:nvSpPr>
        <p:spPr>
          <a:xfrm>
            <a:off x="5877801" y="9745118"/>
            <a:ext cx="6125845" cy="11766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5715" marR="5080" indent="-2533650">
              <a:lnSpc>
                <a:spcPct val="100000"/>
              </a:lnSpc>
              <a:spcBef>
                <a:spcPts val="105"/>
              </a:spcBef>
            </a:pPr>
            <a:r>
              <a:rPr sz="2300" b="1" spc="-125" dirty="0">
                <a:solidFill>
                  <a:srgbClr val="636363"/>
                </a:solidFill>
                <a:latin typeface="Trebuchet MS"/>
                <a:cs typeface="Trebuchet MS"/>
              </a:rPr>
              <a:t>N. </a:t>
            </a:r>
            <a:r>
              <a:rPr sz="2300" b="1" spc="-60" dirty="0">
                <a:solidFill>
                  <a:srgbClr val="636363"/>
                </a:solidFill>
                <a:latin typeface="Trebuchet MS"/>
                <a:cs typeface="Trebuchet MS"/>
              </a:rPr>
              <a:t>IMPRESE </a:t>
            </a:r>
            <a:r>
              <a:rPr sz="2300" b="1" spc="-170" dirty="0">
                <a:solidFill>
                  <a:srgbClr val="636363"/>
                </a:solidFill>
                <a:latin typeface="Trebuchet MS"/>
                <a:cs typeface="Trebuchet MS"/>
              </a:rPr>
              <a:t>CHE </a:t>
            </a:r>
            <a:r>
              <a:rPr sz="2300" b="1" spc="-100" dirty="0">
                <a:solidFill>
                  <a:srgbClr val="636363"/>
                </a:solidFill>
                <a:latin typeface="Trebuchet MS"/>
                <a:cs typeface="Trebuchet MS"/>
              </a:rPr>
              <a:t>COOPERANO </a:t>
            </a:r>
            <a:r>
              <a:rPr sz="2300" b="1" spc="-95" dirty="0">
                <a:solidFill>
                  <a:srgbClr val="636363"/>
                </a:solidFill>
                <a:latin typeface="Trebuchet MS"/>
                <a:cs typeface="Trebuchet MS"/>
              </a:rPr>
              <a:t>CON </a:t>
            </a:r>
            <a:r>
              <a:rPr sz="2300" b="1" spc="-25" dirty="0">
                <a:solidFill>
                  <a:srgbClr val="636363"/>
                </a:solidFill>
                <a:latin typeface="Trebuchet MS"/>
                <a:cs typeface="Trebuchet MS"/>
              </a:rPr>
              <a:t>ORGANISMI</a:t>
            </a:r>
            <a:r>
              <a:rPr sz="2300" b="1" spc="-409" dirty="0">
                <a:solidFill>
                  <a:srgbClr val="636363"/>
                </a:solidFill>
                <a:latin typeface="Trebuchet MS"/>
                <a:cs typeface="Trebuchet MS"/>
              </a:rPr>
              <a:t> </a:t>
            </a:r>
            <a:r>
              <a:rPr sz="2300" b="1" spc="-35" dirty="0">
                <a:solidFill>
                  <a:srgbClr val="636363"/>
                </a:solidFill>
                <a:latin typeface="Trebuchet MS"/>
                <a:cs typeface="Trebuchet MS"/>
              </a:rPr>
              <a:t>DI  </a:t>
            </a:r>
            <a:r>
              <a:rPr sz="2300" b="1" spc="-125" dirty="0">
                <a:solidFill>
                  <a:srgbClr val="636363"/>
                </a:solidFill>
                <a:latin typeface="Trebuchet MS"/>
                <a:cs typeface="Trebuchet MS"/>
              </a:rPr>
              <a:t>RICERCA</a:t>
            </a:r>
            <a:endParaRPr sz="2300" dirty="0">
              <a:latin typeface="Trebuchet MS"/>
              <a:cs typeface="Trebuchet MS"/>
            </a:endParaRPr>
          </a:p>
          <a:p>
            <a:pPr marL="1270" algn="ctr">
              <a:lnSpc>
                <a:spcPts val="3535"/>
              </a:lnSpc>
            </a:pPr>
            <a:r>
              <a:rPr sz="2950" b="1" spc="-229" dirty="0">
                <a:solidFill>
                  <a:srgbClr val="2C963D"/>
                </a:solidFill>
                <a:latin typeface="Trebuchet MS"/>
                <a:cs typeface="Trebuchet MS"/>
              </a:rPr>
              <a:t>537</a:t>
            </a:r>
            <a:endParaRPr sz="2950" dirty="0">
              <a:latin typeface="Trebuchet MS"/>
              <a:cs typeface="Trebuchet M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2591449" y="2793213"/>
            <a:ext cx="1681205" cy="168120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 txBox="1"/>
          <p:nvPr/>
        </p:nvSpPr>
        <p:spPr>
          <a:xfrm>
            <a:off x="11956569" y="4379313"/>
            <a:ext cx="2950210" cy="8248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2750"/>
              </a:lnSpc>
              <a:spcBef>
                <a:spcPts val="105"/>
              </a:spcBef>
            </a:pPr>
            <a:r>
              <a:rPr sz="2300" b="1" spc="-130" dirty="0">
                <a:solidFill>
                  <a:srgbClr val="636363"/>
                </a:solidFill>
                <a:latin typeface="Trebuchet MS"/>
                <a:cs typeface="Trebuchet MS"/>
              </a:rPr>
              <a:t>ALLOGGI</a:t>
            </a:r>
            <a:r>
              <a:rPr sz="2300" b="1" spc="-220" dirty="0">
                <a:solidFill>
                  <a:srgbClr val="636363"/>
                </a:solidFill>
                <a:latin typeface="Trebuchet MS"/>
                <a:cs typeface="Trebuchet MS"/>
              </a:rPr>
              <a:t> </a:t>
            </a:r>
            <a:r>
              <a:rPr sz="2300" b="1" spc="-114" dirty="0">
                <a:solidFill>
                  <a:srgbClr val="636363"/>
                </a:solidFill>
                <a:latin typeface="Trebuchet MS"/>
                <a:cs typeface="Trebuchet MS"/>
              </a:rPr>
              <a:t>RIQUALIFICATI</a:t>
            </a:r>
            <a:endParaRPr sz="2300" dirty="0">
              <a:latin typeface="Trebuchet MS"/>
              <a:cs typeface="Trebuchet MS"/>
            </a:endParaRPr>
          </a:p>
          <a:p>
            <a:pPr marL="635" algn="ctr">
              <a:lnSpc>
                <a:spcPts val="3529"/>
              </a:lnSpc>
            </a:pPr>
            <a:r>
              <a:rPr sz="2950" b="1" spc="-229" dirty="0">
                <a:solidFill>
                  <a:srgbClr val="2C963D"/>
                </a:solidFill>
                <a:latin typeface="Trebuchet MS"/>
                <a:cs typeface="Trebuchet MS"/>
              </a:rPr>
              <a:t>389</a:t>
            </a:r>
            <a:endParaRPr sz="2950" dirty="0">
              <a:latin typeface="Trebuchet MS"/>
              <a:cs typeface="Trebuchet M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1978274" y="6465981"/>
            <a:ext cx="844372" cy="9750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7647096" y="4378924"/>
            <a:ext cx="3050797" cy="302315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7855018" y="3003187"/>
            <a:ext cx="2824480" cy="8255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2755"/>
              </a:lnSpc>
              <a:spcBef>
                <a:spcPts val="105"/>
              </a:spcBef>
            </a:pPr>
            <a:r>
              <a:rPr sz="2300" b="1" spc="-60" dirty="0">
                <a:solidFill>
                  <a:srgbClr val="636363"/>
                </a:solidFill>
                <a:latin typeface="Trebuchet MS"/>
                <a:cs typeface="Trebuchet MS"/>
              </a:rPr>
              <a:t>IMPRESE</a:t>
            </a:r>
            <a:r>
              <a:rPr sz="2300" b="1" spc="-229" dirty="0">
                <a:solidFill>
                  <a:srgbClr val="636363"/>
                </a:solidFill>
                <a:latin typeface="Trebuchet MS"/>
                <a:cs typeface="Trebuchet MS"/>
              </a:rPr>
              <a:t> </a:t>
            </a:r>
            <a:r>
              <a:rPr sz="2300" b="1" spc="-114" dirty="0">
                <a:solidFill>
                  <a:srgbClr val="636363"/>
                </a:solidFill>
                <a:latin typeface="Trebuchet MS"/>
                <a:cs typeface="Trebuchet MS"/>
              </a:rPr>
              <a:t>BENEFICIARIE</a:t>
            </a:r>
            <a:endParaRPr sz="2300" dirty="0">
              <a:latin typeface="Trebuchet MS"/>
              <a:cs typeface="Trebuchet MS"/>
            </a:endParaRPr>
          </a:p>
          <a:p>
            <a:pPr algn="ctr">
              <a:lnSpc>
                <a:spcPts val="3535"/>
              </a:lnSpc>
            </a:pPr>
            <a:r>
              <a:rPr sz="2950" b="1" spc="-245" dirty="0">
                <a:solidFill>
                  <a:srgbClr val="2C963D"/>
                </a:solidFill>
                <a:latin typeface="Trebuchet MS"/>
                <a:cs typeface="Trebuchet MS"/>
              </a:rPr>
              <a:t>15.707</a:t>
            </a:r>
            <a:endParaRPr sz="2950" dirty="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3287942" y="6776412"/>
            <a:ext cx="5392420" cy="11296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algn="ctr">
              <a:lnSpc>
                <a:spcPct val="99800"/>
              </a:lnSpc>
              <a:spcBef>
                <a:spcPts val="110"/>
              </a:spcBef>
            </a:pPr>
            <a:r>
              <a:rPr sz="2300" b="1" spc="-35" dirty="0">
                <a:solidFill>
                  <a:srgbClr val="636363"/>
                </a:solidFill>
                <a:latin typeface="Trebuchet MS"/>
                <a:cs typeface="Trebuchet MS"/>
              </a:rPr>
              <a:t>DIMINUZIONE </a:t>
            </a:r>
            <a:r>
              <a:rPr sz="2300" b="1" spc="-25" dirty="0">
                <a:solidFill>
                  <a:srgbClr val="636363"/>
                </a:solidFill>
                <a:latin typeface="Trebuchet MS"/>
                <a:cs typeface="Trebuchet MS"/>
              </a:rPr>
              <a:t>CONSUMI </a:t>
            </a:r>
            <a:r>
              <a:rPr sz="2300" b="1" spc="-80" dirty="0">
                <a:solidFill>
                  <a:srgbClr val="636363"/>
                </a:solidFill>
                <a:latin typeface="Trebuchet MS"/>
                <a:cs typeface="Trebuchet MS"/>
              </a:rPr>
              <a:t>ANNUALI</a:t>
            </a:r>
            <a:r>
              <a:rPr sz="2300" b="1" spc="-409" dirty="0">
                <a:solidFill>
                  <a:srgbClr val="636363"/>
                </a:solidFill>
                <a:latin typeface="Trebuchet MS"/>
                <a:cs typeface="Trebuchet MS"/>
              </a:rPr>
              <a:t> </a:t>
            </a:r>
            <a:r>
              <a:rPr sz="2300" b="1" spc="-95" dirty="0">
                <a:solidFill>
                  <a:srgbClr val="636363"/>
                </a:solidFill>
                <a:latin typeface="Trebuchet MS"/>
                <a:cs typeface="Trebuchet MS"/>
              </a:rPr>
              <a:t>ENERGIA  </a:t>
            </a:r>
            <a:r>
              <a:rPr sz="2300" b="1" spc="-110" dirty="0">
                <a:solidFill>
                  <a:srgbClr val="636363"/>
                </a:solidFill>
                <a:latin typeface="Trebuchet MS"/>
                <a:cs typeface="Trebuchet MS"/>
              </a:rPr>
              <a:t>EDIFICI </a:t>
            </a:r>
            <a:r>
              <a:rPr sz="2300" b="1" spc="-114" dirty="0">
                <a:solidFill>
                  <a:srgbClr val="636363"/>
                </a:solidFill>
                <a:latin typeface="Trebuchet MS"/>
                <a:cs typeface="Trebuchet MS"/>
              </a:rPr>
              <a:t>PUBBLICI </a:t>
            </a:r>
            <a:r>
              <a:rPr sz="2300" b="1" spc="-140" dirty="0">
                <a:solidFill>
                  <a:srgbClr val="636363"/>
                </a:solidFill>
                <a:latin typeface="Trebuchet MS"/>
                <a:cs typeface="Trebuchet MS"/>
              </a:rPr>
              <a:t>(PROGETTI </a:t>
            </a:r>
            <a:r>
              <a:rPr sz="2300" b="1" spc="-120" dirty="0">
                <a:solidFill>
                  <a:srgbClr val="636363"/>
                </a:solidFill>
                <a:latin typeface="Trebuchet MS"/>
                <a:cs typeface="Trebuchet MS"/>
              </a:rPr>
              <a:t>CONCLUSI)  </a:t>
            </a:r>
            <a:r>
              <a:rPr sz="2650" b="1" spc="-235" dirty="0">
                <a:solidFill>
                  <a:srgbClr val="2C963D"/>
                </a:solidFill>
                <a:latin typeface="Trebuchet MS"/>
                <a:cs typeface="Trebuchet MS"/>
              </a:rPr>
              <a:t>2.757.654</a:t>
            </a:r>
            <a:r>
              <a:rPr sz="2650" b="1" spc="-185" dirty="0">
                <a:solidFill>
                  <a:srgbClr val="2C963D"/>
                </a:solidFill>
                <a:latin typeface="Trebuchet MS"/>
                <a:cs typeface="Trebuchet MS"/>
              </a:rPr>
              <a:t> </a:t>
            </a:r>
            <a:r>
              <a:rPr sz="2650" b="1" spc="-50" dirty="0">
                <a:solidFill>
                  <a:srgbClr val="2C963D"/>
                </a:solidFill>
                <a:latin typeface="Trebuchet MS"/>
                <a:cs typeface="Trebuchet MS"/>
              </a:rPr>
              <a:t>KW/H</a:t>
            </a:r>
            <a:endParaRPr sz="2650" dirty="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078040" y="4667319"/>
            <a:ext cx="2051721" cy="8305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>
              <a:lnSpc>
                <a:spcPts val="3175"/>
              </a:lnSpc>
              <a:spcBef>
                <a:spcPts val="90"/>
              </a:spcBef>
            </a:pPr>
            <a:r>
              <a:rPr sz="2650" spc="-10" dirty="0">
                <a:solidFill>
                  <a:srgbClr val="FFFFFF"/>
                </a:solidFill>
                <a:latin typeface="Arial"/>
                <a:cs typeface="Arial"/>
              </a:rPr>
              <a:t>15.629</a:t>
            </a:r>
            <a:endParaRPr sz="2650" dirty="0">
              <a:latin typeface="Arial"/>
              <a:cs typeface="Arial"/>
            </a:endParaRPr>
          </a:p>
          <a:p>
            <a:pPr algn="ctr">
              <a:lnSpc>
                <a:spcPts val="3175"/>
              </a:lnSpc>
            </a:pPr>
            <a:r>
              <a:rPr sz="2650" spc="-10" dirty="0">
                <a:solidFill>
                  <a:srgbClr val="FFFFFF"/>
                </a:solidFill>
                <a:latin typeface="Arial"/>
                <a:cs typeface="Arial"/>
              </a:rPr>
              <a:t>n°</a:t>
            </a:r>
            <a:r>
              <a:rPr lang="it-IT" sz="2650" spc="-10" dirty="0">
                <a:solidFill>
                  <a:srgbClr val="FFFFFF"/>
                </a:solidFill>
                <a:latin typeface="Arial"/>
                <a:cs typeface="Arial"/>
              </a:rPr>
              <a:t> progetti</a:t>
            </a:r>
            <a:endParaRPr sz="265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758543" y="5490290"/>
            <a:ext cx="5189051" cy="30719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i="1" spc="-5" dirty="0">
                <a:latin typeface="Arial"/>
                <a:cs typeface="Arial"/>
              </a:rPr>
              <a:t>- </a:t>
            </a:r>
            <a:r>
              <a:rPr lang="it-IT" sz="3300" i="1" spc="-5" dirty="0">
                <a:latin typeface="Arial"/>
                <a:cs typeface="Arial"/>
              </a:rPr>
              <a:t>Cluster tecnologici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it-IT" sz="3300" i="1" spc="-5" dirty="0">
                <a:latin typeface="Arial"/>
                <a:cs typeface="Arial"/>
              </a:rPr>
              <a:t>- Call </a:t>
            </a:r>
            <a:r>
              <a:rPr sz="3300" i="1" spc="-5" dirty="0" err="1">
                <a:latin typeface="Arial"/>
                <a:cs typeface="Arial"/>
              </a:rPr>
              <a:t>Accordi</a:t>
            </a:r>
            <a:r>
              <a:rPr sz="3300" i="1" spc="-5" dirty="0">
                <a:latin typeface="Arial"/>
                <a:cs typeface="Arial"/>
              </a:rPr>
              <a:t> per la ricerca</a:t>
            </a:r>
            <a:endParaRPr sz="3300" i="1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3300" i="1" spc="-5" dirty="0">
                <a:latin typeface="Arial"/>
                <a:cs typeface="Arial"/>
              </a:rPr>
              <a:t>- Linea R&amp;S</a:t>
            </a:r>
            <a:r>
              <a:rPr sz="3300" i="1" spc="-40" dirty="0">
                <a:latin typeface="Arial"/>
                <a:cs typeface="Arial"/>
              </a:rPr>
              <a:t> </a:t>
            </a:r>
            <a:r>
              <a:rPr lang="it-IT" sz="3300" i="1" spc="-5" dirty="0">
                <a:latin typeface="Arial"/>
                <a:cs typeface="Arial"/>
              </a:rPr>
              <a:t>A</a:t>
            </a:r>
            <a:r>
              <a:rPr sz="3300" i="1" spc="-5" dirty="0" err="1">
                <a:latin typeface="Arial"/>
                <a:cs typeface="Arial"/>
              </a:rPr>
              <a:t>ggregazioni</a:t>
            </a:r>
            <a:endParaRPr lang="it-IT" sz="3300" i="1" spc="-5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it-IT" sz="3300" i="1" spc="-5" dirty="0">
                <a:latin typeface="Arial"/>
                <a:cs typeface="Arial"/>
              </a:rPr>
              <a:t>- Call HUB Ricerca</a:t>
            </a:r>
          </a:p>
          <a:p>
            <a:pPr marL="12700">
              <a:lnSpc>
                <a:spcPct val="100000"/>
              </a:lnSpc>
            </a:pPr>
            <a:r>
              <a:rPr lang="it-IT" sz="3300" i="1" dirty="0">
                <a:latin typeface="Arial"/>
                <a:cs typeface="Arial"/>
              </a:rPr>
              <a:t>- Progetti Strategici Area interna Alto Lario</a:t>
            </a:r>
            <a:endParaRPr sz="3300" i="1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302649" y="9491722"/>
            <a:ext cx="3867150" cy="6546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100" i="1" spc="15" dirty="0">
                <a:latin typeface="Arial"/>
                <a:cs typeface="Arial"/>
              </a:rPr>
              <a:t>Open</a:t>
            </a:r>
            <a:r>
              <a:rPr sz="4100" i="1" spc="-105" dirty="0">
                <a:latin typeface="Arial"/>
                <a:cs typeface="Arial"/>
              </a:rPr>
              <a:t> </a:t>
            </a:r>
            <a:r>
              <a:rPr sz="4100" i="1" spc="10" dirty="0">
                <a:latin typeface="Arial"/>
                <a:cs typeface="Arial"/>
              </a:rPr>
              <a:t>Innovation</a:t>
            </a:r>
            <a:endParaRPr sz="41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726008" y="4605758"/>
            <a:ext cx="3071495" cy="1030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89584" marR="5080" indent="-477520">
              <a:lnSpc>
                <a:spcPct val="100000"/>
              </a:lnSpc>
              <a:spcBef>
                <a:spcPts val="95"/>
              </a:spcBef>
            </a:pPr>
            <a:r>
              <a:rPr sz="3300" spc="-5" dirty="0">
                <a:latin typeface="Arial"/>
                <a:cs typeface="Arial"/>
              </a:rPr>
              <a:t>AZIONI PER</a:t>
            </a:r>
            <a:r>
              <a:rPr sz="3300" spc="-85" dirty="0">
                <a:latin typeface="Arial"/>
                <a:cs typeface="Arial"/>
              </a:rPr>
              <a:t> </a:t>
            </a:r>
            <a:r>
              <a:rPr sz="3300" spc="-5" dirty="0">
                <a:latin typeface="Arial"/>
                <a:cs typeface="Arial"/>
              </a:rPr>
              <a:t>LO  SVILUPPO</a:t>
            </a:r>
            <a:endParaRPr sz="33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573905" y="6244342"/>
            <a:ext cx="3375701" cy="15638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3960"/>
              </a:lnSpc>
              <a:spcBef>
                <a:spcPts val="95"/>
              </a:spcBef>
            </a:pPr>
            <a:r>
              <a:rPr sz="3300" spc="-5" dirty="0">
                <a:latin typeface="Arial"/>
                <a:cs typeface="Arial"/>
              </a:rPr>
              <a:t>- </a:t>
            </a:r>
            <a:r>
              <a:rPr sz="3300" i="1" spc="-5" dirty="0">
                <a:latin typeface="Arial"/>
                <a:cs typeface="Arial"/>
              </a:rPr>
              <a:t>FRIM</a:t>
            </a:r>
            <a:r>
              <a:rPr sz="3300" i="1" spc="-35" dirty="0">
                <a:latin typeface="Arial"/>
                <a:cs typeface="Arial"/>
              </a:rPr>
              <a:t> </a:t>
            </a:r>
            <a:r>
              <a:rPr sz="3300" i="1" spc="-5" dirty="0">
                <a:latin typeface="Arial"/>
                <a:cs typeface="Arial"/>
              </a:rPr>
              <a:t>FESR</a:t>
            </a:r>
            <a:endParaRPr sz="3300" dirty="0">
              <a:latin typeface="Arial"/>
              <a:cs typeface="Arial"/>
            </a:endParaRPr>
          </a:p>
          <a:p>
            <a:pPr marL="12700" marR="5080">
              <a:lnSpc>
                <a:spcPts val="3960"/>
              </a:lnSpc>
              <a:spcBef>
                <a:spcPts val="130"/>
              </a:spcBef>
            </a:pPr>
            <a:r>
              <a:rPr sz="3300" i="1" spc="-5" dirty="0">
                <a:latin typeface="Arial"/>
                <a:cs typeface="Arial"/>
              </a:rPr>
              <a:t>- Smart</a:t>
            </a:r>
            <a:r>
              <a:rPr sz="3300" i="1" spc="-60" dirty="0">
                <a:latin typeface="Arial"/>
                <a:cs typeface="Arial"/>
              </a:rPr>
              <a:t> </a:t>
            </a:r>
            <a:r>
              <a:rPr lang="it-IT" sz="3300" i="1" spc="-5" dirty="0">
                <a:latin typeface="Arial"/>
                <a:cs typeface="Arial"/>
              </a:rPr>
              <a:t>F</a:t>
            </a:r>
            <a:r>
              <a:rPr sz="3300" i="1" spc="-5" dirty="0" err="1">
                <a:latin typeface="Arial"/>
                <a:cs typeface="Arial"/>
              </a:rPr>
              <a:t>ashion</a:t>
            </a:r>
            <a:r>
              <a:rPr sz="3300" i="1" spc="-5" dirty="0">
                <a:latin typeface="Arial"/>
                <a:cs typeface="Arial"/>
              </a:rPr>
              <a:t>  &amp;</a:t>
            </a:r>
            <a:r>
              <a:rPr sz="3300" i="1" spc="-15" dirty="0">
                <a:latin typeface="Arial"/>
                <a:cs typeface="Arial"/>
              </a:rPr>
              <a:t> </a:t>
            </a:r>
            <a:r>
              <a:rPr sz="3300" i="1" spc="-5" dirty="0">
                <a:latin typeface="Arial"/>
                <a:cs typeface="Arial"/>
              </a:rPr>
              <a:t>Design</a:t>
            </a:r>
            <a:endParaRPr sz="33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769540" y="5069009"/>
            <a:ext cx="3602990" cy="1030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635" marR="5080" indent="-242570">
              <a:lnSpc>
                <a:spcPct val="100000"/>
              </a:lnSpc>
              <a:spcBef>
                <a:spcPts val="95"/>
              </a:spcBef>
            </a:pPr>
            <a:r>
              <a:rPr sz="3300" spc="-5" dirty="0">
                <a:latin typeface="Arial"/>
                <a:cs typeface="Arial"/>
              </a:rPr>
              <a:t>TR</a:t>
            </a:r>
            <a:r>
              <a:rPr sz="3300" spc="-15" dirty="0">
                <a:latin typeface="Arial"/>
                <a:cs typeface="Arial"/>
              </a:rPr>
              <a:t>A</a:t>
            </a:r>
            <a:r>
              <a:rPr sz="3300" spc="-5" dirty="0">
                <a:latin typeface="Arial"/>
                <a:cs typeface="Arial"/>
              </a:rPr>
              <a:t>SFE</a:t>
            </a:r>
            <a:r>
              <a:rPr sz="3300" spc="-15" dirty="0">
                <a:latin typeface="Arial"/>
                <a:cs typeface="Arial"/>
              </a:rPr>
              <a:t>R</a:t>
            </a:r>
            <a:r>
              <a:rPr sz="3300" spc="-5" dirty="0">
                <a:latin typeface="Arial"/>
                <a:cs typeface="Arial"/>
              </a:rPr>
              <a:t>IMENTO  TECNOLOGICO</a:t>
            </a:r>
            <a:endParaRPr sz="33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836533" y="6762445"/>
            <a:ext cx="3469004" cy="5276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spc="-5" dirty="0">
                <a:latin typeface="Arial"/>
                <a:cs typeface="Arial"/>
              </a:rPr>
              <a:t>- </a:t>
            </a:r>
            <a:r>
              <a:rPr sz="3300" i="1" spc="-5" dirty="0">
                <a:latin typeface="Arial"/>
                <a:cs typeface="Arial"/>
              </a:rPr>
              <a:t>Bando</a:t>
            </a:r>
            <a:r>
              <a:rPr sz="3300" i="1" spc="-60" dirty="0">
                <a:latin typeface="Arial"/>
                <a:cs typeface="Arial"/>
              </a:rPr>
              <a:t> </a:t>
            </a:r>
            <a:r>
              <a:rPr sz="3300" i="1" spc="-5" dirty="0">
                <a:latin typeface="Arial"/>
                <a:cs typeface="Arial"/>
              </a:rPr>
              <a:t>Innodriver</a:t>
            </a:r>
            <a:endParaRPr sz="33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5154682" y="5532261"/>
            <a:ext cx="4351020" cy="1030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7359" marR="5080" indent="-455295">
              <a:lnSpc>
                <a:spcPct val="100000"/>
              </a:lnSpc>
              <a:spcBef>
                <a:spcPts val="95"/>
              </a:spcBef>
            </a:pPr>
            <a:r>
              <a:rPr sz="3300" spc="-10" dirty="0">
                <a:latin typeface="Arial"/>
                <a:cs typeface="Arial"/>
              </a:rPr>
              <a:t>DOMANDA</a:t>
            </a:r>
            <a:r>
              <a:rPr sz="3300" spc="-45" dirty="0">
                <a:latin typeface="Arial"/>
                <a:cs typeface="Arial"/>
              </a:rPr>
              <a:t> </a:t>
            </a:r>
            <a:r>
              <a:rPr sz="3300" spc="-5" dirty="0">
                <a:latin typeface="Arial"/>
                <a:cs typeface="Arial"/>
              </a:rPr>
              <a:t>PUBBLICA  DI</a:t>
            </a:r>
            <a:r>
              <a:rPr sz="3300" spc="-25" dirty="0">
                <a:latin typeface="Arial"/>
                <a:cs typeface="Arial"/>
              </a:rPr>
              <a:t> </a:t>
            </a:r>
            <a:r>
              <a:rPr sz="3300" spc="-5" dirty="0">
                <a:latin typeface="Arial"/>
                <a:cs typeface="Arial"/>
              </a:rPr>
              <a:t>INNOVAZIONE</a:t>
            </a:r>
            <a:endParaRPr sz="33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5641728" y="7040069"/>
            <a:ext cx="3376929" cy="1030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0335" marR="5080" indent="-128270">
              <a:lnSpc>
                <a:spcPct val="100000"/>
              </a:lnSpc>
              <a:spcBef>
                <a:spcPts val="95"/>
              </a:spcBef>
            </a:pPr>
            <a:r>
              <a:rPr sz="3300" spc="-5" dirty="0">
                <a:latin typeface="Arial"/>
                <a:cs typeface="Arial"/>
              </a:rPr>
              <a:t>- </a:t>
            </a:r>
            <a:r>
              <a:rPr sz="3300" i="1" spc="-5" dirty="0" err="1">
                <a:latin typeface="Arial"/>
                <a:cs typeface="Arial"/>
              </a:rPr>
              <a:t>Appalt</a:t>
            </a:r>
            <a:r>
              <a:rPr lang="it-IT" sz="3300" i="1" spc="-5" dirty="0">
                <a:latin typeface="Arial"/>
                <a:cs typeface="Arial"/>
              </a:rPr>
              <a:t>i</a:t>
            </a:r>
            <a:r>
              <a:rPr sz="3300" i="1" spc="-55" dirty="0">
                <a:latin typeface="Arial"/>
                <a:cs typeface="Arial"/>
              </a:rPr>
              <a:t> </a:t>
            </a:r>
            <a:r>
              <a:rPr sz="3300" i="1" spc="-5" dirty="0" err="1">
                <a:latin typeface="Arial"/>
                <a:cs typeface="Arial"/>
              </a:rPr>
              <a:t>pubblic</a:t>
            </a:r>
            <a:r>
              <a:rPr lang="it-IT" sz="3300" i="1" spc="-5" dirty="0">
                <a:latin typeface="Arial"/>
                <a:cs typeface="Arial"/>
              </a:rPr>
              <a:t>i</a:t>
            </a:r>
            <a:r>
              <a:rPr sz="3300" i="1" spc="-5" dirty="0">
                <a:latin typeface="Arial"/>
                <a:cs typeface="Arial"/>
              </a:rPr>
              <a:t>  pre</a:t>
            </a:r>
            <a:r>
              <a:rPr lang="it-IT" sz="3300" i="1" spc="-30" dirty="0">
                <a:latin typeface="Arial"/>
                <a:cs typeface="Arial"/>
              </a:rPr>
              <a:t>-</a:t>
            </a:r>
            <a:r>
              <a:rPr sz="3300" i="1" spc="-5" dirty="0">
                <a:latin typeface="Arial"/>
                <a:cs typeface="Arial"/>
              </a:rPr>
              <a:t>commercial</a:t>
            </a:r>
            <a:r>
              <a:rPr lang="it-IT" sz="3300" i="1" spc="-5" dirty="0">
                <a:latin typeface="Arial"/>
                <a:cs typeface="Arial"/>
              </a:rPr>
              <a:t>i</a:t>
            </a:r>
            <a:endParaRPr sz="3300" dirty="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220695" y="8583193"/>
            <a:ext cx="17972405" cy="64135"/>
          </a:xfrm>
          <a:custGeom>
            <a:avLst/>
            <a:gdLst/>
            <a:ahLst/>
            <a:cxnLst/>
            <a:rect l="l" t="t" r="r" b="b"/>
            <a:pathLst>
              <a:path w="17972405" h="64134">
                <a:moveTo>
                  <a:pt x="64081" y="0"/>
                </a:moveTo>
                <a:lnTo>
                  <a:pt x="0" y="32040"/>
                </a:lnTo>
                <a:lnTo>
                  <a:pt x="64081" y="64081"/>
                </a:lnTo>
                <a:lnTo>
                  <a:pt x="64081" y="42721"/>
                </a:lnTo>
                <a:lnTo>
                  <a:pt x="53401" y="42721"/>
                </a:lnTo>
                <a:lnTo>
                  <a:pt x="53401" y="21360"/>
                </a:lnTo>
                <a:lnTo>
                  <a:pt x="64081" y="21360"/>
                </a:lnTo>
                <a:lnTo>
                  <a:pt x="64081" y="0"/>
                </a:lnTo>
                <a:close/>
              </a:path>
              <a:path w="17972405" h="64134">
                <a:moveTo>
                  <a:pt x="17907726" y="0"/>
                </a:moveTo>
                <a:lnTo>
                  <a:pt x="17907726" y="64081"/>
                </a:lnTo>
                <a:lnTo>
                  <a:pt x="17950448" y="42721"/>
                </a:lnTo>
                <a:lnTo>
                  <a:pt x="17918616" y="42721"/>
                </a:lnTo>
                <a:lnTo>
                  <a:pt x="17918616" y="21360"/>
                </a:lnTo>
                <a:lnTo>
                  <a:pt x="17950448" y="21360"/>
                </a:lnTo>
                <a:lnTo>
                  <a:pt x="17907726" y="0"/>
                </a:lnTo>
                <a:close/>
              </a:path>
              <a:path w="17972405" h="64134">
                <a:moveTo>
                  <a:pt x="64081" y="21360"/>
                </a:moveTo>
                <a:lnTo>
                  <a:pt x="53401" y="21360"/>
                </a:lnTo>
                <a:lnTo>
                  <a:pt x="53401" y="42721"/>
                </a:lnTo>
                <a:lnTo>
                  <a:pt x="64081" y="42721"/>
                </a:lnTo>
                <a:lnTo>
                  <a:pt x="64081" y="21360"/>
                </a:lnTo>
                <a:close/>
              </a:path>
              <a:path w="17972405" h="64134">
                <a:moveTo>
                  <a:pt x="17907726" y="21360"/>
                </a:moveTo>
                <a:lnTo>
                  <a:pt x="64081" y="21360"/>
                </a:lnTo>
                <a:lnTo>
                  <a:pt x="64081" y="42721"/>
                </a:lnTo>
                <a:lnTo>
                  <a:pt x="17907726" y="42721"/>
                </a:lnTo>
                <a:lnTo>
                  <a:pt x="17907726" y="21360"/>
                </a:lnTo>
                <a:close/>
              </a:path>
              <a:path w="17972405" h="64134">
                <a:moveTo>
                  <a:pt x="17950448" y="21360"/>
                </a:moveTo>
                <a:lnTo>
                  <a:pt x="17918616" y="21360"/>
                </a:lnTo>
                <a:lnTo>
                  <a:pt x="17918616" y="42721"/>
                </a:lnTo>
                <a:lnTo>
                  <a:pt x="17950448" y="42721"/>
                </a:lnTo>
                <a:lnTo>
                  <a:pt x="17971808" y="32040"/>
                </a:lnTo>
                <a:lnTo>
                  <a:pt x="17950448" y="21360"/>
                </a:lnTo>
                <a:close/>
              </a:path>
            </a:pathLst>
          </a:custGeom>
          <a:solidFill>
            <a:srgbClr val="8A959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6120670" y="6134891"/>
            <a:ext cx="64135" cy="2493010"/>
          </a:xfrm>
          <a:custGeom>
            <a:avLst/>
            <a:gdLst/>
            <a:ahLst/>
            <a:cxnLst/>
            <a:rect l="l" t="t" r="r" b="b"/>
            <a:pathLst>
              <a:path w="64135" h="2493009">
                <a:moveTo>
                  <a:pt x="42721" y="53401"/>
                </a:moveTo>
                <a:lnTo>
                  <a:pt x="21360" y="53401"/>
                </a:lnTo>
                <a:lnTo>
                  <a:pt x="21360" y="2492908"/>
                </a:lnTo>
                <a:lnTo>
                  <a:pt x="42721" y="2492908"/>
                </a:lnTo>
                <a:lnTo>
                  <a:pt x="42721" y="53401"/>
                </a:lnTo>
                <a:close/>
              </a:path>
              <a:path w="64135" h="2493009">
                <a:moveTo>
                  <a:pt x="32040" y="0"/>
                </a:moveTo>
                <a:lnTo>
                  <a:pt x="0" y="64081"/>
                </a:lnTo>
                <a:lnTo>
                  <a:pt x="21360" y="64081"/>
                </a:lnTo>
                <a:lnTo>
                  <a:pt x="21360" y="53401"/>
                </a:lnTo>
                <a:lnTo>
                  <a:pt x="58741" y="53401"/>
                </a:lnTo>
                <a:lnTo>
                  <a:pt x="32040" y="0"/>
                </a:lnTo>
                <a:close/>
              </a:path>
              <a:path w="64135" h="2493009">
                <a:moveTo>
                  <a:pt x="58741" y="53401"/>
                </a:moveTo>
                <a:lnTo>
                  <a:pt x="42721" y="53401"/>
                </a:lnTo>
                <a:lnTo>
                  <a:pt x="42721" y="64081"/>
                </a:lnTo>
                <a:lnTo>
                  <a:pt x="64081" y="64081"/>
                </a:lnTo>
                <a:lnTo>
                  <a:pt x="58741" y="53401"/>
                </a:lnTo>
                <a:close/>
              </a:path>
            </a:pathLst>
          </a:custGeom>
          <a:solidFill>
            <a:srgbClr val="8A959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10338706" y="6134891"/>
            <a:ext cx="64135" cy="2493010"/>
          </a:xfrm>
          <a:custGeom>
            <a:avLst/>
            <a:gdLst/>
            <a:ahLst/>
            <a:cxnLst/>
            <a:rect l="l" t="t" r="r" b="b"/>
            <a:pathLst>
              <a:path w="64134" h="2493009">
                <a:moveTo>
                  <a:pt x="42721" y="53401"/>
                </a:moveTo>
                <a:lnTo>
                  <a:pt x="21360" y="53401"/>
                </a:lnTo>
                <a:lnTo>
                  <a:pt x="21360" y="2492908"/>
                </a:lnTo>
                <a:lnTo>
                  <a:pt x="42721" y="2492908"/>
                </a:lnTo>
                <a:lnTo>
                  <a:pt x="42721" y="53401"/>
                </a:lnTo>
                <a:close/>
              </a:path>
              <a:path w="64134" h="2493009">
                <a:moveTo>
                  <a:pt x="32040" y="0"/>
                </a:moveTo>
                <a:lnTo>
                  <a:pt x="0" y="64081"/>
                </a:lnTo>
                <a:lnTo>
                  <a:pt x="21360" y="64081"/>
                </a:lnTo>
                <a:lnTo>
                  <a:pt x="21360" y="53401"/>
                </a:lnTo>
                <a:lnTo>
                  <a:pt x="58741" y="53401"/>
                </a:lnTo>
                <a:lnTo>
                  <a:pt x="32040" y="0"/>
                </a:lnTo>
                <a:close/>
              </a:path>
              <a:path w="64134" h="2493009">
                <a:moveTo>
                  <a:pt x="58741" y="53401"/>
                </a:moveTo>
                <a:lnTo>
                  <a:pt x="42721" y="53401"/>
                </a:lnTo>
                <a:lnTo>
                  <a:pt x="42721" y="64081"/>
                </a:lnTo>
                <a:lnTo>
                  <a:pt x="64081" y="64081"/>
                </a:lnTo>
                <a:lnTo>
                  <a:pt x="58741" y="53401"/>
                </a:lnTo>
                <a:close/>
              </a:path>
            </a:pathLst>
          </a:custGeom>
          <a:solidFill>
            <a:srgbClr val="8A959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14650045" y="6134891"/>
            <a:ext cx="64135" cy="2493010"/>
          </a:xfrm>
          <a:custGeom>
            <a:avLst/>
            <a:gdLst/>
            <a:ahLst/>
            <a:cxnLst/>
            <a:rect l="l" t="t" r="r" b="b"/>
            <a:pathLst>
              <a:path w="64134" h="2493009">
                <a:moveTo>
                  <a:pt x="42721" y="53401"/>
                </a:moveTo>
                <a:lnTo>
                  <a:pt x="21360" y="53401"/>
                </a:lnTo>
                <a:lnTo>
                  <a:pt x="21360" y="2492908"/>
                </a:lnTo>
                <a:lnTo>
                  <a:pt x="42721" y="2492908"/>
                </a:lnTo>
                <a:lnTo>
                  <a:pt x="42721" y="53401"/>
                </a:lnTo>
                <a:close/>
              </a:path>
              <a:path w="64134" h="2493009">
                <a:moveTo>
                  <a:pt x="32040" y="0"/>
                </a:moveTo>
                <a:lnTo>
                  <a:pt x="0" y="64081"/>
                </a:lnTo>
                <a:lnTo>
                  <a:pt x="21360" y="64081"/>
                </a:lnTo>
                <a:lnTo>
                  <a:pt x="21360" y="53401"/>
                </a:lnTo>
                <a:lnTo>
                  <a:pt x="58741" y="53401"/>
                </a:lnTo>
                <a:lnTo>
                  <a:pt x="32040" y="0"/>
                </a:lnTo>
                <a:close/>
              </a:path>
              <a:path w="64134" h="2493009">
                <a:moveTo>
                  <a:pt x="58741" y="53401"/>
                </a:moveTo>
                <a:lnTo>
                  <a:pt x="42721" y="53401"/>
                </a:lnTo>
                <a:lnTo>
                  <a:pt x="42721" y="64081"/>
                </a:lnTo>
                <a:lnTo>
                  <a:pt x="64081" y="64081"/>
                </a:lnTo>
                <a:lnTo>
                  <a:pt x="58741" y="53401"/>
                </a:lnTo>
                <a:close/>
              </a:path>
            </a:pathLst>
          </a:custGeom>
          <a:solidFill>
            <a:srgbClr val="8A959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2348410" y="8919937"/>
            <a:ext cx="15407640" cy="407670"/>
          </a:xfrm>
          <a:custGeom>
            <a:avLst/>
            <a:gdLst/>
            <a:ahLst/>
            <a:cxnLst/>
            <a:rect l="l" t="t" r="r" b="b"/>
            <a:pathLst>
              <a:path w="15407640" h="407670">
                <a:moveTo>
                  <a:pt x="407108" y="0"/>
                </a:moveTo>
                <a:lnTo>
                  <a:pt x="0" y="203554"/>
                </a:lnTo>
                <a:lnTo>
                  <a:pt x="407108" y="407108"/>
                </a:lnTo>
                <a:lnTo>
                  <a:pt x="407108" y="271405"/>
                </a:lnTo>
                <a:lnTo>
                  <a:pt x="339256" y="271405"/>
                </a:lnTo>
                <a:lnTo>
                  <a:pt x="339256" y="135702"/>
                </a:lnTo>
                <a:lnTo>
                  <a:pt x="407108" y="135702"/>
                </a:lnTo>
                <a:lnTo>
                  <a:pt x="407108" y="0"/>
                </a:lnTo>
                <a:close/>
              </a:path>
              <a:path w="15407640" h="407670">
                <a:moveTo>
                  <a:pt x="407108" y="135702"/>
                </a:moveTo>
                <a:lnTo>
                  <a:pt x="339256" y="135702"/>
                </a:lnTo>
                <a:lnTo>
                  <a:pt x="339256" y="271405"/>
                </a:lnTo>
                <a:lnTo>
                  <a:pt x="407108" y="271405"/>
                </a:lnTo>
                <a:lnTo>
                  <a:pt x="407108" y="135702"/>
                </a:lnTo>
                <a:close/>
              </a:path>
              <a:path w="15407640" h="407670">
                <a:moveTo>
                  <a:pt x="474959" y="135702"/>
                </a:moveTo>
                <a:lnTo>
                  <a:pt x="407108" y="135702"/>
                </a:lnTo>
                <a:lnTo>
                  <a:pt x="407108" y="271405"/>
                </a:lnTo>
                <a:lnTo>
                  <a:pt x="474959" y="271405"/>
                </a:lnTo>
                <a:lnTo>
                  <a:pt x="474959" y="135702"/>
                </a:lnTo>
                <a:close/>
              </a:path>
              <a:path w="15407640" h="407670">
                <a:moveTo>
                  <a:pt x="746364" y="135702"/>
                </a:moveTo>
                <a:lnTo>
                  <a:pt x="610662" y="135702"/>
                </a:lnTo>
                <a:lnTo>
                  <a:pt x="610662" y="271405"/>
                </a:lnTo>
                <a:lnTo>
                  <a:pt x="746364" y="271405"/>
                </a:lnTo>
                <a:lnTo>
                  <a:pt x="746364" y="135702"/>
                </a:lnTo>
                <a:close/>
              </a:path>
              <a:path w="15407640" h="407670">
                <a:moveTo>
                  <a:pt x="1017770" y="135702"/>
                </a:moveTo>
                <a:lnTo>
                  <a:pt x="882067" y="135702"/>
                </a:lnTo>
                <a:lnTo>
                  <a:pt x="882067" y="271405"/>
                </a:lnTo>
                <a:lnTo>
                  <a:pt x="1017770" y="271405"/>
                </a:lnTo>
                <a:lnTo>
                  <a:pt x="1017770" y="135702"/>
                </a:lnTo>
                <a:close/>
              </a:path>
              <a:path w="15407640" h="407670">
                <a:moveTo>
                  <a:pt x="1289175" y="135702"/>
                </a:moveTo>
                <a:lnTo>
                  <a:pt x="1153472" y="135702"/>
                </a:lnTo>
                <a:lnTo>
                  <a:pt x="1153472" y="271405"/>
                </a:lnTo>
                <a:lnTo>
                  <a:pt x="1289175" y="271405"/>
                </a:lnTo>
                <a:lnTo>
                  <a:pt x="1289175" y="135702"/>
                </a:lnTo>
                <a:close/>
              </a:path>
              <a:path w="15407640" h="407670">
                <a:moveTo>
                  <a:pt x="1560580" y="135702"/>
                </a:moveTo>
                <a:lnTo>
                  <a:pt x="1424878" y="135702"/>
                </a:lnTo>
                <a:lnTo>
                  <a:pt x="1424878" y="271405"/>
                </a:lnTo>
                <a:lnTo>
                  <a:pt x="1560580" y="271405"/>
                </a:lnTo>
                <a:lnTo>
                  <a:pt x="1560580" y="135702"/>
                </a:lnTo>
                <a:close/>
              </a:path>
              <a:path w="15407640" h="407670">
                <a:moveTo>
                  <a:pt x="1831986" y="135702"/>
                </a:moveTo>
                <a:lnTo>
                  <a:pt x="1696283" y="135702"/>
                </a:lnTo>
                <a:lnTo>
                  <a:pt x="1696283" y="271405"/>
                </a:lnTo>
                <a:lnTo>
                  <a:pt x="1831986" y="271405"/>
                </a:lnTo>
                <a:lnTo>
                  <a:pt x="1831986" y="135702"/>
                </a:lnTo>
                <a:close/>
              </a:path>
              <a:path w="15407640" h="407670">
                <a:moveTo>
                  <a:pt x="2103391" y="135702"/>
                </a:moveTo>
                <a:lnTo>
                  <a:pt x="1967688" y="135702"/>
                </a:lnTo>
                <a:lnTo>
                  <a:pt x="1967688" y="271405"/>
                </a:lnTo>
                <a:lnTo>
                  <a:pt x="2103391" y="271405"/>
                </a:lnTo>
                <a:lnTo>
                  <a:pt x="2103391" y="135702"/>
                </a:lnTo>
                <a:close/>
              </a:path>
              <a:path w="15407640" h="407670">
                <a:moveTo>
                  <a:pt x="2374796" y="135702"/>
                </a:moveTo>
                <a:lnTo>
                  <a:pt x="2239094" y="135702"/>
                </a:lnTo>
                <a:lnTo>
                  <a:pt x="2239094" y="271405"/>
                </a:lnTo>
                <a:lnTo>
                  <a:pt x="2374796" y="271405"/>
                </a:lnTo>
                <a:lnTo>
                  <a:pt x="2374796" y="135702"/>
                </a:lnTo>
                <a:close/>
              </a:path>
              <a:path w="15407640" h="407670">
                <a:moveTo>
                  <a:pt x="2646202" y="135702"/>
                </a:moveTo>
                <a:lnTo>
                  <a:pt x="2510499" y="135702"/>
                </a:lnTo>
                <a:lnTo>
                  <a:pt x="2510499" y="271405"/>
                </a:lnTo>
                <a:lnTo>
                  <a:pt x="2646202" y="271405"/>
                </a:lnTo>
                <a:lnTo>
                  <a:pt x="2646202" y="135702"/>
                </a:lnTo>
                <a:close/>
              </a:path>
              <a:path w="15407640" h="407670">
                <a:moveTo>
                  <a:pt x="2917607" y="135702"/>
                </a:moveTo>
                <a:lnTo>
                  <a:pt x="2781904" y="135702"/>
                </a:lnTo>
                <a:lnTo>
                  <a:pt x="2781904" y="271405"/>
                </a:lnTo>
                <a:lnTo>
                  <a:pt x="2917607" y="271405"/>
                </a:lnTo>
                <a:lnTo>
                  <a:pt x="2917607" y="135702"/>
                </a:lnTo>
                <a:close/>
              </a:path>
              <a:path w="15407640" h="407670">
                <a:moveTo>
                  <a:pt x="3189012" y="135702"/>
                </a:moveTo>
                <a:lnTo>
                  <a:pt x="3053310" y="135702"/>
                </a:lnTo>
                <a:lnTo>
                  <a:pt x="3053310" y="271405"/>
                </a:lnTo>
                <a:lnTo>
                  <a:pt x="3189012" y="271405"/>
                </a:lnTo>
                <a:lnTo>
                  <a:pt x="3189012" y="135702"/>
                </a:lnTo>
                <a:close/>
              </a:path>
              <a:path w="15407640" h="407670">
                <a:moveTo>
                  <a:pt x="3460418" y="135702"/>
                </a:moveTo>
                <a:lnTo>
                  <a:pt x="3324715" y="135702"/>
                </a:lnTo>
                <a:lnTo>
                  <a:pt x="3324715" y="271405"/>
                </a:lnTo>
                <a:lnTo>
                  <a:pt x="3460418" y="271405"/>
                </a:lnTo>
                <a:lnTo>
                  <a:pt x="3460418" y="135702"/>
                </a:lnTo>
                <a:close/>
              </a:path>
              <a:path w="15407640" h="407670">
                <a:moveTo>
                  <a:pt x="3731823" y="135702"/>
                </a:moveTo>
                <a:lnTo>
                  <a:pt x="3596120" y="135702"/>
                </a:lnTo>
                <a:lnTo>
                  <a:pt x="3596120" y="271405"/>
                </a:lnTo>
                <a:lnTo>
                  <a:pt x="3731823" y="271405"/>
                </a:lnTo>
                <a:lnTo>
                  <a:pt x="3731823" y="135702"/>
                </a:lnTo>
                <a:close/>
              </a:path>
              <a:path w="15407640" h="407670">
                <a:moveTo>
                  <a:pt x="4003228" y="135702"/>
                </a:moveTo>
                <a:lnTo>
                  <a:pt x="3867526" y="135702"/>
                </a:lnTo>
                <a:lnTo>
                  <a:pt x="3867526" y="271405"/>
                </a:lnTo>
                <a:lnTo>
                  <a:pt x="4003228" y="271405"/>
                </a:lnTo>
                <a:lnTo>
                  <a:pt x="4003228" y="135702"/>
                </a:lnTo>
                <a:close/>
              </a:path>
              <a:path w="15407640" h="407670">
                <a:moveTo>
                  <a:pt x="4274634" y="135702"/>
                </a:moveTo>
                <a:lnTo>
                  <a:pt x="4138931" y="135702"/>
                </a:lnTo>
                <a:lnTo>
                  <a:pt x="4138931" y="271405"/>
                </a:lnTo>
                <a:lnTo>
                  <a:pt x="4274634" y="271405"/>
                </a:lnTo>
                <a:lnTo>
                  <a:pt x="4274634" y="135702"/>
                </a:lnTo>
                <a:close/>
              </a:path>
              <a:path w="15407640" h="407670">
                <a:moveTo>
                  <a:pt x="4546039" y="135702"/>
                </a:moveTo>
                <a:lnTo>
                  <a:pt x="4410336" y="135702"/>
                </a:lnTo>
                <a:lnTo>
                  <a:pt x="4410336" y="271405"/>
                </a:lnTo>
                <a:lnTo>
                  <a:pt x="4546039" y="271405"/>
                </a:lnTo>
                <a:lnTo>
                  <a:pt x="4546039" y="135702"/>
                </a:lnTo>
                <a:close/>
              </a:path>
              <a:path w="15407640" h="407670">
                <a:moveTo>
                  <a:pt x="4817444" y="135702"/>
                </a:moveTo>
                <a:lnTo>
                  <a:pt x="4681742" y="135702"/>
                </a:lnTo>
                <a:lnTo>
                  <a:pt x="4681742" y="271405"/>
                </a:lnTo>
                <a:lnTo>
                  <a:pt x="4817444" y="271405"/>
                </a:lnTo>
                <a:lnTo>
                  <a:pt x="4817444" y="135702"/>
                </a:lnTo>
                <a:close/>
              </a:path>
              <a:path w="15407640" h="407670">
                <a:moveTo>
                  <a:pt x="5088850" y="135702"/>
                </a:moveTo>
                <a:lnTo>
                  <a:pt x="4953147" y="135702"/>
                </a:lnTo>
                <a:lnTo>
                  <a:pt x="4953147" y="271405"/>
                </a:lnTo>
                <a:lnTo>
                  <a:pt x="5088850" y="271405"/>
                </a:lnTo>
                <a:lnTo>
                  <a:pt x="5088850" y="135702"/>
                </a:lnTo>
                <a:close/>
              </a:path>
              <a:path w="15407640" h="407670">
                <a:moveTo>
                  <a:pt x="5360255" y="135702"/>
                </a:moveTo>
                <a:lnTo>
                  <a:pt x="5224552" y="135702"/>
                </a:lnTo>
                <a:lnTo>
                  <a:pt x="5224552" y="271405"/>
                </a:lnTo>
                <a:lnTo>
                  <a:pt x="5360255" y="271405"/>
                </a:lnTo>
                <a:lnTo>
                  <a:pt x="5360255" y="135702"/>
                </a:lnTo>
                <a:close/>
              </a:path>
              <a:path w="15407640" h="407670">
                <a:moveTo>
                  <a:pt x="5631660" y="135702"/>
                </a:moveTo>
                <a:lnTo>
                  <a:pt x="5495958" y="135702"/>
                </a:lnTo>
                <a:lnTo>
                  <a:pt x="5495958" y="271405"/>
                </a:lnTo>
                <a:lnTo>
                  <a:pt x="5631660" y="271405"/>
                </a:lnTo>
                <a:lnTo>
                  <a:pt x="5631660" y="135702"/>
                </a:lnTo>
                <a:close/>
              </a:path>
              <a:path w="15407640" h="407670">
                <a:moveTo>
                  <a:pt x="5903066" y="135702"/>
                </a:moveTo>
                <a:lnTo>
                  <a:pt x="5767363" y="135702"/>
                </a:lnTo>
                <a:lnTo>
                  <a:pt x="5767363" y="271405"/>
                </a:lnTo>
                <a:lnTo>
                  <a:pt x="5903066" y="271405"/>
                </a:lnTo>
                <a:lnTo>
                  <a:pt x="5903066" y="135702"/>
                </a:lnTo>
                <a:close/>
              </a:path>
              <a:path w="15407640" h="407670">
                <a:moveTo>
                  <a:pt x="6174471" y="135702"/>
                </a:moveTo>
                <a:lnTo>
                  <a:pt x="6038769" y="135702"/>
                </a:lnTo>
                <a:lnTo>
                  <a:pt x="6038769" y="271405"/>
                </a:lnTo>
                <a:lnTo>
                  <a:pt x="6174471" y="271405"/>
                </a:lnTo>
                <a:lnTo>
                  <a:pt x="6174471" y="135702"/>
                </a:lnTo>
                <a:close/>
              </a:path>
              <a:path w="15407640" h="407670">
                <a:moveTo>
                  <a:pt x="6445877" y="135702"/>
                </a:moveTo>
                <a:lnTo>
                  <a:pt x="6310174" y="135702"/>
                </a:lnTo>
                <a:lnTo>
                  <a:pt x="6310174" y="271405"/>
                </a:lnTo>
                <a:lnTo>
                  <a:pt x="6445877" y="271405"/>
                </a:lnTo>
                <a:lnTo>
                  <a:pt x="6445877" y="135702"/>
                </a:lnTo>
                <a:close/>
              </a:path>
              <a:path w="15407640" h="407670">
                <a:moveTo>
                  <a:pt x="6717282" y="135702"/>
                </a:moveTo>
                <a:lnTo>
                  <a:pt x="6581579" y="135702"/>
                </a:lnTo>
                <a:lnTo>
                  <a:pt x="6581579" y="271405"/>
                </a:lnTo>
                <a:lnTo>
                  <a:pt x="6717282" y="271405"/>
                </a:lnTo>
                <a:lnTo>
                  <a:pt x="6717282" y="135702"/>
                </a:lnTo>
                <a:close/>
              </a:path>
              <a:path w="15407640" h="407670">
                <a:moveTo>
                  <a:pt x="6988687" y="135702"/>
                </a:moveTo>
                <a:lnTo>
                  <a:pt x="6852985" y="135702"/>
                </a:lnTo>
                <a:lnTo>
                  <a:pt x="6852985" y="271405"/>
                </a:lnTo>
                <a:lnTo>
                  <a:pt x="6988687" y="271405"/>
                </a:lnTo>
                <a:lnTo>
                  <a:pt x="6988687" y="135702"/>
                </a:lnTo>
                <a:close/>
              </a:path>
              <a:path w="15407640" h="407670">
                <a:moveTo>
                  <a:pt x="7260093" y="135702"/>
                </a:moveTo>
                <a:lnTo>
                  <a:pt x="7124390" y="135702"/>
                </a:lnTo>
                <a:lnTo>
                  <a:pt x="7124390" y="271405"/>
                </a:lnTo>
                <a:lnTo>
                  <a:pt x="7260093" y="271405"/>
                </a:lnTo>
                <a:lnTo>
                  <a:pt x="7260093" y="135702"/>
                </a:lnTo>
                <a:close/>
              </a:path>
              <a:path w="15407640" h="407670">
                <a:moveTo>
                  <a:pt x="7531498" y="135702"/>
                </a:moveTo>
                <a:lnTo>
                  <a:pt x="7395795" y="135702"/>
                </a:lnTo>
                <a:lnTo>
                  <a:pt x="7395795" y="271405"/>
                </a:lnTo>
                <a:lnTo>
                  <a:pt x="7531498" y="271405"/>
                </a:lnTo>
                <a:lnTo>
                  <a:pt x="7531498" y="135702"/>
                </a:lnTo>
                <a:close/>
              </a:path>
              <a:path w="15407640" h="407670">
                <a:moveTo>
                  <a:pt x="7802903" y="135702"/>
                </a:moveTo>
                <a:lnTo>
                  <a:pt x="7667201" y="135702"/>
                </a:lnTo>
                <a:lnTo>
                  <a:pt x="7667201" y="271405"/>
                </a:lnTo>
                <a:lnTo>
                  <a:pt x="7802903" y="271405"/>
                </a:lnTo>
                <a:lnTo>
                  <a:pt x="7802903" y="135702"/>
                </a:lnTo>
                <a:close/>
              </a:path>
              <a:path w="15407640" h="407670">
                <a:moveTo>
                  <a:pt x="8074309" y="135702"/>
                </a:moveTo>
                <a:lnTo>
                  <a:pt x="7938606" y="135702"/>
                </a:lnTo>
                <a:lnTo>
                  <a:pt x="7938606" y="271405"/>
                </a:lnTo>
                <a:lnTo>
                  <a:pt x="8074309" y="271405"/>
                </a:lnTo>
                <a:lnTo>
                  <a:pt x="8074309" y="135702"/>
                </a:lnTo>
                <a:close/>
              </a:path>
              <a:path w="15407640" h="407670">
                <a:moveTo>
                  <a:pt x="8345714" y="135702"/>
                </a:moveTo>
                <a:lnTo>
                  <a:pt x="8210011" y="135702"/>
                </a:lnTo>
                <a:lnTo>
                  <a:pt x="8210011" y="271405"/>
                </a:lnTo>
                <a:lnTo>
                  <a:pt x="8345714" y="271405"/>
                </a:lnTo>
                <a:lnTo>
                  <a:pt x="8345714" y="135702"/>
                </a:lnTo>
                <a:close/>
              </a:path>
              <a:path w="15407640" h="407670">
                <a:moveTo>
                  <a:pt x="8617119" y="135702"/>
                </a:moveTo>
                <a:lnTo>
                  <a:pt x="8481417" y="135702"/>
                </a:lnTo>
                <a:lnTo>
                  <a:pt x="8481417" y="271405"/>
                </a:lnTo>
                <a:lnTo>
                  <a:pt x="8617119" y="271405"/>
                </a:lnTo>
                <a:lnTo>
                  <a:pt x="8617119" y="135702"/>
                </a:lnTo>
                <a:close/>
              </a:path>
              <a:path w="15407640" h="407670">
                <a:moveTo>
                  <a:pt x="8888525" y="135702"/>
                </a:moveTo>
                <a:lnTo>
                  <a:pt x="8752822" y="135702"/>
                </a:lnTo>
                <a:lnTo>
                  <a:pt x="8752822" y="271405"/>
                </a:lnTo>
                <a:lnTo>
                  <a:pt x="8888525" y="271405"/>
                </a:lnTo>
                <a:lnTo>
                  <a:pt x="8888525" y="135702"/>
                </a:lnTo>
                <a:close/>
              </a:path>
              <a:path w="15407640" h="407670">
                <a:moveTo>
                  <a:pt x="9159930" y="135702"/>
                </a:moveTo>
                <a:lnTo>
                  <a:pt x="9024227" y="135702"/>
                </a:lnTo>
                <a:lnTo>
                  <a:pt x="9024227" y="271405"/>
                </a:lnTo>
                <a:lnTo>
                  <a:pt x="9159930" y="271405"/>
                </a:lnTo>
                <a:lnTo>
                  <a:pt x="9159930" y="135702"/>
                </a:lnTo>
                <a:close/>
              </a:path>
              <a:path w="15407640" h="407670">
                <a:moveTo>
                  <a:pt x="9431335" y="135702"/>
                </a:moveTo>
                <a:lnTo>
                  <a:pt x="9295633" y="135702"/>
                </a:lnTo>
                <a:lnTo>
                  <a:pt x="9295633" y="271405"/>
                </a:lnTo>
                <a:lnTo>
                  <a:pt x="9431335" y="271405"/>
                </a:lnTo>
                <a:lnTo>
                  <a:pt x="9431335" y="135702"/>
                </a:lnTo>
                <a:close/>
              </a:path>
              <a:path w="15407640" h="407670">
                <a:moveTo>
                  <a:pt x="9702741" y="135702"/>
                </a:moveTo>
                <a:lnTo>
                  <a:pt x="9567038" y="135702"/>
                </a:lnTo>
                <a:lnTo>
                  <a:pt x="9567038" y="271405"/>
                </a:lnTo>
                <a:lnTo>
                  <a:pt x="9702741" y="271405"/>
                </a:lnTo>
                <a:lnTo>
                  <a:pt x="9702741" y="135702"/>
                </a:lnTo>
                <a:close/>
              </a:path>
              <a:path w="15407640" h="407670">
                <a:moveTo>
                  <a:pt x="9974146" y="135702"/>
                </a:moveTo>
                <a:lnTo>
                  <a:pt x="9838443" y="135702"/>
                </a:lnTo>
                <a:lnTo>
                  <a:pt x="9838443" y="271405"/>
                </a:lnTo>
                <a:lnTo>
                  <a:pt x="9974146" y="271405"/>
                </a:lnTo>
                <a:lnTo>
                  <a:pt x="9974146" y="135702"/>
                </a:lnTo>
                <a:close/>
              </a:path>
              <a:path w="15407640" h="407670">
                <a:moveTo>
                  <a:pt x="10245551" y="135702"/>
                </a:moveTo>
                <a:lnTo>
                  <a:pt x="10109849" y="135702"/>
                </a:lnTo>
                <a:lnTo>
                  <a:pt x="10109849" y="271405"/>
                </a:lnTo>
                <a:lnTo>
                  <a:pt x="10245551" y="271405"/>
                </a:lnTo>
                <a:lnTo>
                  <a:pt x="10245551" y="135702"/>
                </a:lnTo>
                <a:close/>
              </a:path>
              <a:path w="15407640" h="407670">
                <a:moveTo>
                  <a:pt x="10516957" y="135702"/>
                </a:moveTo>
                <a:lnTo>
                  <a:pt x="10381254" y="135702"/>
                </a:lnTo>
                <a:lnTo>
                  <a:pt x="10381254" y="271405"/>
                </a:lnTo>
                <a:lnTo>
                  <a:pt x="10516957" y="271405"/>
                </a:lnTo>
                <a:lnTo>
                  <a:pt x="10516957" y="135702"/>
                </a:lnTo>
                <a:close/>
              </a:path>
              <a:path w="15407640" h="407670">
                <a:moveTo>
                  <a:pt x="10788362" y="135702"/>
                </a:moveTo>
                <a:lnTo>
                  <a:pt x="10652659" y="135702"/>
                </a:lnTo>
                <a:lnTo>
                  <a:pt x="10652659" y="271405"/>
                </a:lnTo>
                <a:lnTo>
                  <a:pt x="10788362" y="271405"/>
                </a:lnTo>
                <a:lnTo>
                  <a:pt x="10788362" y="135702"/>
                </a:lnTo>
                <a:close/>
              </a:path>
              <a:path w="15407640" h="407670">
                <a:moveTo>
                  <a:pt x="11059767" y="135702"/>
                </a:moveTo>
                <a:lnTo>
                  <a:pt x="10924065" y="135702"/>
                </a:lnTo>
                <a:lnTo>
                  <a:pt x="10924065" y="271405"/>
                </a:lnTo>
                <a:lnTo>
                  <a:pt x="11059767" y="271405"/>
                </a:lnTo>
                <a:lnTo>
                  <a:pt x="11059767" y="135702"/>
                </a:lnTo>
                <a:close/>
              </a:path>
              <a:path w="15407640" h="407670">
                <a:moveTo>
                  <a:pt x="11331173" y="135702"/>
                </a:moveTo>
                <a:lnTo>
                  <a:pt x="11195470" y="135702"/>
                </a:lnTo>
                <a:lnTo>
                  <a:pt x="11195470" y="271405"/>
                </a:lnTo>
                <a:lnTo>
                  <a:pt x="11331173" y="271405"/>
                </a:lnTo>
                <a:lnTo>
                  <a:pt x="11331173" y="135702"/>
                </a:lnTo>
                <a:close/>
              </a:path>
              <a:path w="15407640" h="407670">
                <a:moveTo>
                  <a:pt x="11602578" y="135702"/>
                </a:moveTo>
                <a:lnTo>
                  <a:pt x="11466875" y="135702"/>
                </a:lnTo>
                <a:lnTo>
                  <a:pt x="11466875" y="271405"/>
                </a:lnTo>
                <a:lnTo>
                  <a:pt x="11602578" y="271405"/>
                </a:lnTo>
                <a:lnTo>
                  <a:pt x="11602578" y="135702"/>
                </a:lnTo>
                <a:close/>
              </a:path>
              <a:path w="15407640" h="407670">
                <a:moveTo>
                  <a:pt x="11873984" y="135702"/>
                </a:moveTo>
                <a:lnTo>
                  <a:pt x="11738281" y="135702"/>
                </a:lnTo>
                <a:lnTo>
                  <a:pt x="11738281" y="271405"/>
                </a:lnTo>
                <a:lnTo>
                  <a:pt x="11873984" y="271405"/>
                </a:lnTo>
                <a:lnTo>
                  <a:pt x="11873984" y="135702"/>
                </a:lnTo>
                <a:close/>
              </a:path>
              <a:path w="15407640" h="407670">
                <a:moveTo>
                  <a:pt x="12145389" y="135702"/>
                </a:moveTo>
                <a:lnTo>
                  <a:pt x="12009686" y="135702"/>
                </a:lnTo>
                <a:lnTo>
                  <a:pt x="12009686" y="271405"/>
                </a:lnTo>
                <a:lnTo>
                  <a:pt x="12145389" y="271405"/>
                </a:lnTo>
                <a:lnTo>
                  <a:pt x="12145389" y="135702"/>
                </a:lnTo>
                <a:close/>
              </a:path>
              <a:path w="15407640" h="407670">
                <a:moveTo>
                  <a:pt x="12416794" y="135702"/>
                </a:moveTo>
                <a:lnTo>
                  <a:pt x="12281092" y="135702"/>
                </a:lnTo>
                <a:lnTo>
                  <a:pt x="12281092" y="271405"/>
                </a:lnTo>
                <a:lnTo>
                  <a:pt x="12416794" y="271405"/>
                </a:lnTo>
                <a:lnTo>
                  <a:pt x="12416794" y="135702"/>
                </a:lnTo>
                <a:close/>
              </a:path>
              <a:path w="15407640" h="407670">
                <a:moveTo>
                  <a:pt x="12688200" y="135702"/>
                </a:moveTo>
                <a:lnTo>
                  <a:pt x="12552497" y="135702"/>
                </a:lnTo>
                <a:lnTo>
                  <a:pt x="12552497" y="271405"/>
                </a:lnTo>
                <a:lnTo>
                  <a:pt x="12688200" y="271405"/>
                </a:lnTo>
                <a:lnTo>
                  <a:pt x="12688200" y="135702"/>
                </a:lnTo>
                <a:close/>
              </a:path>
              <a:path w="15407640" h="407670">
                <a:moveTo>
                  <a:pt x="12959605" y="135702"/>
                </a:moveTo>
                <a:lnTo>
                  <a:pt x="12823902" y="135702"/>
                </a:lnTo>
                <a:lnTo>
                  <a:pt x="12823902" y="271405"/>
                </a:lnTo>
                <a:lnTo>
                  <a:pt x="12959605" y="271405"/>
                </a:lnTo>
                <a:lnTo>
                  <a:pt x="12959605" y="135702"/>
                </a:lnTo>
                <a:close/>
              </a:path>
              <a:path w="15407640" h="407670">
                <a:moveTo>
                  <a:pt x="13231010" y="135702"/>
                </a:moveTo>
                <a:lnTo>
                  <a:pt x="13095308" y="135702"/>
                </a:lnTo>
                <a:lnTo>
                  <a:pt x="13095308" y="271405"/>
                </a:lnTo>
                <a:lnTo>
                  <a:pt x="13231010" y="271405"/>
                </a:lnTo>
                <a:lnTo>
                  <a:pt x="13231010" y="135702"/>
                </a:lnTo>
                <a:close/>
              </a:path>
              <a:path w="15407640" h="407670">
                <a:moveTo>
                  <a:pt x="13502416" y="135702"/>
                </a:moveTo>
                <a:lnTo>
                  <a:pt x="13366713" y="135702"/>
                </a:lnTo>
                <a:lnTo>
                  <a:pt x="13366713" y="271405"/>
                </a:lnTo>
                <a:lnTo>
                  <a:pt x="13502416" y="271405"/>
                </a:lnTo>
                <a:lnTo>
                  <a:pt x="13502416" y="135702"/>
                </a:lnTo>
                <a:close/>
              </a:path>
              <a:path w="15407640" h="407670">
                <a:moveTo>
                  <a:pt x="13773821" y="135702"/>
                </a:moveTo>
                <a:lnTo>
                  <a:pt x="13638118" y="135702"/>
                </a:lnTo>
                <a:lnTo>
                  <a:pt x="13638118" y="271405"/>
                </a:lnTo>
                <a:lnTo>
                  <a:pt x="13773821" y="271405"/>
                </a:lnTo>
                <a:lnTo>
                  <a:pt x="13773821" y="135702"/>
                </a:lnTo>
                <a:close/>
              </a:path>
              <a:path w="15407640" h="407670">
                <a:moveTo>
                  <a:pt x="14045226" y="135702"/>
                </a:moveTo>
                <a:lnTo>
                  <a:pt x="13909524" y="135702"/>
                </a:lnTo>
                <a:lnTo>
                  <a:pt x="13909524" y="271405"/>
                </a:lnTo>
                <a:lnTo>
                  <a:pt x="14045226" y="271405"/>
                </a:lnTo>
                <a:lnTo>
                  <a:pt x="14045226" y="135702"/>
                </a:lnTo>
                <a:close/>
              </a:path>
              <a:path w="15407640" h="407670">
                <a:moveTo>
                  <a:pt x="14316632" y="135702"/>
                </a:moveTo>
                <a:lnTo>
                  <a:pt x="14180929" y="135702"/>
                </a:lnTo>
                <a:lnTo>
                  <a:pt x="14180929" y="271405"/>
                </a:lnTo>
                <a:lnTo>
                  <a:pt x="14316632" y="271405"/>
                </a:lnTo>
                <a:lnTo>
                  <a:pt x="14316632" y="135702"/>
                </a:lnTo>
                <a:close/>
              </a:path>
              <a:path w="15407640" h="407670">
                <a:moveTo>
                  <a:pt x="14588037" y="135702"/>
                </a:moveTo>
                <a:lnTo>
                  <a:pt x="14452334" y="135702"/>
                </a:lnTo>
                <a:lnTo>
                  <a:pt x="14452334" y="271405"/>
                </a:lnTo>
                <a:lnTo>
                  <a:pt x="14588037" y="271405"/>
                </a:lnTo>
                <a:lnTo>
                  <a:pt x="14588037" y="135702"/>
                </a:lnTo>
                <a:close/>
              </a:path>
              <a:path w="15407640" h="407670">
                <a:moveTo>
                  <a:pt x="14859442" y="135702"/>
                </a:moveTo>
                <a:lnTo>
                  <a:pt x="14723740" y="135702"/>
                </a:lnTo>
                <a:lnTo>
                  <a:pt x="14723740" y="271405"/>
                </a:lnTo>
                <a:lnTo>
                  <a:pt x="14859442" y="271405"/>
                </a:lnTo>
                <a:lnTo>
                  <a:pt x="14859442" y="135702"/>
                </a:lnTo>
                <a:close/>
              </a:path>
              <a:path w="15407640" h="407670">
                <a:moveTo>
                  <a:pt x="15000171" y="0"/>
                </a:moveTo>
                <a:lnTo>
                  <a:pt x="15000171" y="407108"/>
                </a:lnTo>
                <a:lnTo>
                  <a:pt x="15271576" y="271405"/>
                </a:lnTo>
                <a:lnTo>
                  <a:pt x="15068022" y="271405"/>
                </a:lnTo>
                <a:lnTo>
                  <a:pt x="15068022" y="135702"/>
                </a:lnTo>
                <a:lnTo>
                  <a:pt x="15271576" y="135702"/>
                </a:lnTo>
                <a:lnTo>
                  <a:pt x="15000171" y="0"/>
                </a:lnTo>
                <a:close/>
              </a:path>
              <a:path w="15407640" h="407670">
                <a:moveTo>
                  <a:pt x="15000171" y="135702"/>
                </a:moveTo>
                <a:lnTo>
                  <a:pt x="14995145" y="135702"/>
                </a:lnTo>
                <a:lnTo>
                  <a:pt x="14995145" y="271405"/>
                </a:lnTo>
                <a:lnTo>
                  <a:pt x="15000171" y="271405"/>
                </a:lnTo>
                <a:lnTo>
                  <a:pt x="15000171" y="135702"/>
                </a:lnTo>
                <a:close/>
              </a:path>
              <a:path w="15407640" h="407670">
                <a:moveTo>
                  <a:pt x="15271576" y="135702"/>
                </a:moveTo>
                <a:lnTo>
                  <a:pt x="15068022" y="135702"/>
                </a:lnTo>
                <a:lnTo>
                  <a:pt x="15068022" y="271405"/>
                </a:lnTo>
                <a:lnTo>
                  <a:pt x="15271576" y="271405"/>
                </a:lnTo>
                <a:lnTo>
                  <a:pt x="15407279" y="203554"/>
                </a:lnTo>
                <a:lnTo>
                  <a:pt x="15271576" y="135702"/>
                </a:lnTo>
                <a:close/>
              </a:path>
            </a:pathLst>
          </a:custGeom>
          <a:solidFill>
            <a:srgbClr val="4EAC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606892" y="830139"/>
            <a:ext cx="8759190" cy="3695700"/>
          </a:xfrm>
          <a:custGeom>
            <a:avLst/>
            <a:gdLst/>
            <a:ahLst/>
            <a:cxnLst/>
            <a:rect l="l" t="t" r="r" b="b"/>
            <a:pathLst>
              <a:path w="8759190" h="3695700">
                <a:moveTo>
                  <a:pt x="0" y="3695384"/>
                </a:moveTo>
                <a:lnTo>
                  <a:pt x="8759105" y="3695384"/>
                </a:lnTo>
                <a:lnTo>
                  <a:pt x="8759105" y="0"/>
                </a:lnTo>
                <a:lnTo>
                  <a:pt x="0" y="0"/>
                </a:lnTo>
                <a:lnTo>
                  <a:pt x="0" y="36953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 txBox="1"/>
          <p:nvPr/>
        </p:nvSpPr>
        <p:spPr>
          <a:xfrm>
            <a:off x="2651302" y="1858216"/>
            <a:ext cx="4152900" cy="1958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5099"/>
              </a:lnSpc>
              <a:spcBef>
                <a:spcPts val="100"/>
              </a:spcBef>
            </a:pPr>
            <a:r>
              <a:rPr sz="3350" spc="10" dirty="0">
                <a:latin typeface="Arial"/>
                <a:cs typeface="Arial"/>
              </a:rPr>
              <a:t>Dotazione </a:t>
            </a:r>
            <a:r>
              <a:rPr sz="3350" spc="10" dirty="0" err="1">
                <a:latin typeface="Arial"/>
                <a:cs typeface="Arial"/>
              </a:rPr>
              <a:t>dell’Asse</a:t>
            </a:r>
            <a:r>
              <a:rPr sz="3350" spc="10" dirty="0">
                <a:latin typeface="Arial"/>
                <a:cs typeface="Arial"/>
              </a:rPr>
              <a:t>  </a:t>
            </a:r>
            <a:endParaRPr lang="it-IT" sz="3350" spc="15" dirty="0">
              <a:latin typeface="Arial"/>
              <a:cs typeface="Arial"/>
            </a:endParaRPr>
          </a:p>
          <a:p>
            <a:pPr marL="12700" marR="5080">
              <a:lnSpc>
                <a:spcPct val="125099"/>
              </a:lnSpc>
              <a:spcBef>
                <a:spcPts val="100"/>
              </a:spcBef>
            </a:pPr>
            <a:r>
              <a:rPr sz="3350" spc="15" dirty="0" err="1">
                <a:latin typeface="Arial"/>
                <a:cs typeface="Arial"/>
              </a:rPr>
              <a:t>Risorse</a:t>
            </a:r>
            <a:r>
              <a:rPr sz="3350" spc="15" dirty="0">
                <a:latin typeface="Arial"/>
                <a:cs typeface="Arial"/>
              </a:rPr>
              <a:t> concesse  Risorse</a:t>
            </a:r>
            <a:r>
              <a:rPr sz="3350" spc="-25" dirty="0">
                <a:latin typeface="Arial"/>
                <a:cs typeface="Arial"/>
              </a:rPr>
              <a:t> </a:t>
            </a:r>
            <a:r>
              <a:rPr sz="3350" spc="15" dirty="0">
                <a:latin typeface="Arial"/>
                <a:cs typeface="Arial"/>
              </a:rPr>
              <a:t>erogate</a:t>
            </a:r>
            <a:endParaRPr sz="3350" dirty="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422047" y="1875598"/>
            <a:ext cx="2268220" cy="657872"/>
          </a:xfrm>
          <a:prstGeom prst="rect">
            <a:avLst/>
          </a:prstGeom>
        </p:spPr>
        <p:txBody>
          <a:bodyPr vert="horz" wrap="square" lIns="0" tIns="140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10"/>
              </a:spcBef>
            </a:pPr>
            <a:r>
              <a:rPr sz="3350" spc="10" dirty="0">
                <a:latin typeface="Arial"/>
                <a:cs typeface="Arial"/>
              </a:rPr>
              <a:t>349,3 </a:t>
            </a:r>
            <a:r>
              <a:rPr sz="3350" spc="10" dirty="0" err="1">
                <a:latin typeface="Arial"/>
                <a:cs typeface="Arial"/>
              </a:rPr>
              <a:t>mln</a:t>
            </a:r>
            <a:r>
              <a:rPr sz="3350" spc="-90" dirty="0">
                <a:latin typeface="Arial"/>
                <a:cs typeface="Arial"/>
              </a:rPr>
              <a:t> </a:t>
            </a:r>
            <a:r>
              <a:rPr sz="3350" spc="15" dirty="0">
                <a:latin typeface="Arial"/>
                <a:cs typeface="Arial"/>
              </a:rPr>
              <a:t>€</a:t>
            </a:r>
            <a:endParaRPr sz="3350" dirty="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422047" y="2630339"/>
            <a:ext cx="2401403" cy="532197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it-IT" sz="3350" spc="15" dirty="0">
                <a:latin typeface="Arial"/>
                <a:cs typeface="Arial"/>
              </a:rPr>
              <a:t>239,4</a:t>
            </a:r>
            <a:r>
              <a:rPr sz="3350" spc="15" dirty="0">
                <a:latin typeface="Arial"/>
                <a:cs typeface="Arial"/>
              </a:rPr>
              <a:t> </a:t>
            </a:r>
            <a:r>
              <a:rPr sz="3350" spc="10" dirty="0">
                <a:latin typeface="Arial"/>
                <a:cs typeface="Arial"/>
              </a:rPr>
              <a:t>mln</a:t>
            </a:r>
            <a:r>
              <a:rPr sz="3350" spc="-110" dirty="0">
                <a:latin typeface="Arial"/>
                <a:cs typeface="Arial"/>
              </a:rPr>
              <a:t> </a:t>
            </a:r>
            <a:r>
              <a:rPr sz="3350" spc="15" dirty="0">
                <a:latin typeface="Arial"/>
                <a:cs typeface="Arial"/>
              </a:rPr>
              <a:t>€</a:t>
            </a:r>
            <a:endParaRPr sz="3350" dirty="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422047" y="3268644"/>
            <a:ext cx="2029460" cy="5416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it-IT" sz="3350" spc="10" dirty="0">
                <a:latin typeface="Arial"/>
                <a:cs typeface="Arial"/>
              </a:rPr>
              <a:t>74</a:t>
            </a:r>
            <a:r>
              <a:rPr sz="3350" spc="10" dirty="0">
                <a:latin typeface="Arial"/>
                <a:cs typeface="Arial"/>
              </a:rPr>
              <a:t>,</a:t>
            </a:r>
            <a:r>
              <a:rPr lang="it-IT" sz="3350" spc="10" dirty="0">
                <a:latin typeface="Arial"/>
                <a:cs typeface="Arial"/>
              </a:rPr>
              <a:t>5</a:t>
            </a:r>
            <a:r>
              <a:rPr sz="3350" spc="10" dirty="0">
                <a:latin typeface="Arial"/>
                <a:cs typeface="Arial"/>
              </a:rPr>
              <a:t> mln</a:t>
            </a:r>
            <a:r>
              <a:rPr sz="3350" spc="-90" dirty="0">
                <a:latin typeface="Arial"/>
                <a:cs typeface="Arial"/>
              </a:rPr>
              <a:t> </a:t>
            </a:r>
            <a:r>
              <a:rPr sz="3350" spc="15" dirty="0">
                <a:latin typeface="Arial"/>
                <a:cs typeface="Arial"/>
              </a:rPr>
              <a:t>€</a:t>
            </a:r>
            <a:endParaRPr sz="3350" dirty="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930422" y="1960772"/>
            <a:ext cx="488780" cy="4875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25"/>
          <p:cNvSpPr/>
          <p:nvPr/>
        </p:nvSpPr>
        <p:spPr>
          <a:xfrm>
            <a:off x="2005383" y="2652675"/>
            <a:ext cx="398312" cy="4875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6"/>
          <p:cNvSpPr/>
          <p:nvPr/>
        </p:nvSpPr>
        <p:spPr>
          <a:xfrm>
            <a:off x="1991562" y="3349739"/>
            <a:ext cx="427212" cy="3794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5821" y="890476"/>
            <a:ext cx="12182475" cy="6921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15" dirty="0"/>
              <a:t>ASSE </a:t>
            </a:r>
            <a:r>
              <a:rPr spc="5" dirty="0"/>
              <a:t>I </a:t>
            </a:r>
            <a:r>
              <a:rPr spc="10" dirty="0"/>
              <a:t>RICERCA, </a:t>
            </a:r>
            <a:r>
              <a:rPr spc="15" dirty="0"/>
              <a:t>SVILUPPO E</a:t>
            </a:r>
            <a:r>
              <a:rPr spc="-110" dirty="0"/>
              <a:t> </a:t>
            </a:r>
            <a:r>
              <a:rPr spc="15" dirty="0"/>
              <a:t>INNOVAZIONE</a:t>
            </a:r>
          </a:p>
        </p:txBody>
      </p:sp>
      <p:sp>
        <p:nvSpPr>
          <p:cNvPr id="27" name="object 19"/>
          <p:cNvSpPr txBox="1"/>
          <p:nvPr/>
        </p:nvSpPr>
        <p:spPr>
          <a:xfrm>
            <a:off x="11587782" y="1838251"/>
            <a:ext cx="7897316" cy="2821285"/>
          </a:xfrm>
          <a:prstGeom prst="rect">
            <a:avLst/>
          </a:prstGeom>
          <a:ln w="34925">
            <a:gradFill>
              <a:gsLst>
                <a:gs pos="0">
                  <a:srgbClr val="92D05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5099"/>
              </a:lnSpc>
              <a:spcBef>
                <a:spcPts val="100"/>
              </a:spcBef>
            </a:pPr>
            <a:r>
              <a:rPr lang="it-IT" sz="3600" b="1" spc="10" dirty="0">
                <a:latin typeface="Arial"/>
                <a:cs typeface="Arial"/>
              </a:rPr>
              <a:t>	</a:t>
            </a:r>
            <a:r>
              <a:rPr lang="it-IT" sz="3600" b="1" i="1" spc="10" dirty="0" err="1">
                <a:solidFill>
                  <a:srgbClr val="4EAC2B"/>
                </a:solidFill>
                <a:latin typeface="Arial"/>
                <a:cs typeface="Arial"/>
              </a:rPr>
              <a:t>Governance</a:t>
            </a:r>
            <a:r>
              <a:rPr lang="it-IT" sz="3600" b="1" i="1" spc="10" dirty="0">
                <a:solidFill>
                  <a:srgbClr val="4EAC2B"/>
                </a:solidFill>
                <a:latin typeface="Arial"/>
                <a:cs typeface="Arial"/>
              </a:rPr>
              <a:t>:</a:t>
            </a:r>
          </a:p>
          <a:p>
            <a:pPr marL="469900" marR="5080" indent="-457200">
              <a:lnSpc>
                <a:spcPct val="125099"/>
              </a:lnSpc>
              <a:spcBef>
                <a:spcPts val="100"/>
              </a:spcBef>
              <a:buFontTx/>
              <a:buChar char="-"/>
            </a:pPr>
            <a:r>
              <a:rPr lang="it-IT" sz="3600" b="1" spc="10" dirty="0">
                <a:latin typeface="Arial"/>
                <a:cs typeface="Arial"/>
              </a:rPr>
              <a:t>2 </a:t>
            </a:r>
            <a:r>
              <a:rPr lang="it-IT" sz="3600" b="1" spc="10" dirty="0" err="1">
                <a:latin typeface="Arial"/>
                <a:cs typeface="Arial"/>
              </a:rPr>
              <a:t>RdA</a:t>
            </a:r>
            <a:r>
              <a:rPr lang="it-IT" sz="3600" b="1" spc="10" dirty="0">
                <a:latin typeface="Arial"/>
                <a:cs typeface="Arial"/>
              </a:rPr>
              <a:t> (DDGG Ricerca, Turismo)</a:t>
            </a:r>
          </a:p>
          <a:p>
            <a:pPr marL="469900" marR="5080" indent="-457200">
              <a:lnSpc>
                <a:spcPct val="125099"/>
              </a:lnSpc>
              <a:spcBef>
                <a:spcPts val="100"/>
              </a:spcBef>
              <a:buFontTx/>
              <a:buChar char="-"/>
            </a:pPr>
            <a:r>
              <a:rPr lang="it-IT" sz="3600" b="1" spc="10" dirty="0">
                <a:latin typeface="Arial"/>
                <a:cs typeface="Arial"/>
              </a:rPr>
              <a:t>1 Ente </a:t>
            </a:r>
            <a:r>
              <a:rPr lang="it-IT" sz="3600" b="1" spc="10" dirty="0" err="1">
                <a:latin typeface="Arial"/>
                <a:cs typeface="Arial"/>
              </a:rPr>
              <a:t>SiReg</a:t>
            </a:r>
            <a:r>
              <a:rPr lang="it-IT" sz="3600" b="1" spc="10" dirty="0">
                <a:latin typeface="Arial"/>
                <a:cs typeface="Arial"/>
              </a:rPr>
              <a:t> (</a:t>
            </a:r>
            <a:r>
              <a:rPr lang="it-IT" sz="3600" b="1" spc="10" dirty="0" err="1">
                <a:latin typeface="Arial"/>
                <a:cs typeface="Arial"/>
              </a:rPr>
              <a:t>Finlombarda</a:t>
            </a:r>
            <a:r>
              <a:rPr lang="it-IT" sz="3600" b="1" spc="10" dirty="0">
                <a:latin typeface="Arial"/>
                <a:cs typeface="Arial"/>
              </a:rPr>
              <a:t>)</a:t>
            </a:r>
          </a:p>
          <a:p>
            <a:pPr marL="12700" marR="5080">
              <a:lnSpc>
                <a:spcPct val="125099"/>
              </a:lnSpc>
              <a:spcBef>
                <a:spcPts val="100"/>
              </a:spcBef>
            </a:pPr>
            <a:endParaRPr sz="3600" b="1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32486" y="4142507"/>
            <a:ext cx="3025140" cy="1030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71500" marR="5080" indent="-559435">
              <a:lnSpc>
                <a:spcPct val="100000"/>
              </a:lnSpc>
              <a:spcBef>
                <a:spcPts val="95"/>
              </a:spcBef>
            </a:pPr>
            <a:r>
              <a:rPr sz="3300" spc="-5" dirty="0">
                <a:latin typeface="Arial"/>
                <a:cs typeface="Arial"/>
              </a:rPr>
              <a:t>AZIONI PER</a:t>
            </a:r>
            <a:r>
              <a:rPr sz="3300" spc="-85" dirty="0">
                <a:latin typeface="Arial"/>
                <a:cs typeface="Arial"/>
              </a:rPr>
              <a:t> </a:t>
            </a:r>
            <a:r>
              <a:rPr sz="3300" spc="-5" dirty="0">
                <a:latin typeface="Arial"/>
                <a:cs typeface="Arial"/>
              </a:rPr>
              <a:t>LA  </a:t>
            </a:r>
            <a:r>
              <a:rPr sz="3300" spc="-10" dirty="0">
                <a:latin typeface="Arial"/>
                <a:cs typeface="Arial"/>
              </a:rPr>
              <a:t>RICERCA</a:t>
            </a:r>
            <a:endParaRPr sz="33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22965" y="807065"/>
            <a:ext cx="3050540" cy="6921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15" dirty="0"/>
              <a:t>ASSE </a:t>
            </a:r>
            <a:r>
              <a:rPr spc="5" dirty="0"/>
              <a:t>II</a:t>
            </a:r>
            <a:r>
              <a:rPr spc="-90" dirty="0"/>
              <a:t> </a:t>
            </a:r>
            <a:r>
              <a:rPr spc="10" dirty="0"/>
              <a:t>ICT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167159" y="6458579"/>
            <a:ext cx="2513330" cy="117221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635" algn="ctr">
              <a:lnSpc>
                <a:spcPts val="2000"/>
              </a:lnSpc>
              <a:spcBef>
                <a:spcPts val="130"/>
              </a:spcBef>
            </a:pPr>
            <a:r>
              <a:rPr sz="1950" spc="10" dirty="0">
                <a:latin typeface="Arial"/>
                <a:cs typeface="Arial"/>
              </a:rPr>
              <a:t>7/4/2016</a:t>
            </a:r>
            <a:endParaRPr sz="1950" dirty="0">
              <a:latin typeface="Arial"/>
              <a:cs typeface="Arial"/>
            </a:endParaRPr>
          </a:p>
          <a:p>
            <a:pPr algn="ctr">
              <a:lnSpc>
                <a:spcPts val="1664"/>
              </a:lnSpc>
            </a:pPr>
            <a:r>
              <a:rPr sz="1950" spc="10" dirty="0">
                <a:latin typeface="Arial"/>
                <a:cs typeface="Arial"/>
              </a:rPr>
              <a:t>Sottoscrizione AdP</a:t>
            </a:r>
            <a:r>
              <a:rPr sz="1950" spc="-35" dirty="0">
                <a:latin typeface="Arial"/>
                <a:cs typeface="Arial"/>
              </a:rPr>
              <a:t> </a:t>
            </a:r>
            <a:r>
              <a:rPr sz="1950" spc="10" dirty="0">
                <a:latin typeface="Arial"/>
                <a:cs typeface="Arial"/>
              </a:rPr>
              <a:t>tra</a:t>
            </a:r>
            <a:endParaRPr sz="1950" dirty="0">
              <a:latin typeface="Arial"/>
              <a:cs typeface="Arial"/>
            </a:endParaRPr>
          </a:p>
          <a:p>
            <a:pPr marL="1270" algn="ctr">
              <a:lnSpc>
                <a:spcPts val="1660"/>
              </a:lnSpc>
            </a:pPr>
            <a:r>
              <a:rPr sz="1950" spc="10" dirty="0">
                <a:latin typeface="Arial"/>
                <a:cs typeface="Arial"/>
              </a:rPr>
              <a:t>Regione Lombardia </a:t>
            </a:r>
            <a:r>
              <a:rPr sz="1950" spc="15" dirty="0">
                <a:latin typeface="Arial"/>
                <a:cs typeface="Arial"/>
              </a:rPr>
              <a:t>e</a:t>
            </a:r>
            <a:endParaRPr sz="1950" dirty="0">
              <a:latin typeface="Arial"/>
              <a:cs typeface="Arial"/>
            </a:endParaRPr>
          </a:p>
          <a:p>
            <a:pPr marL="1905" algn="ctr">
              <a:lnSpc>
                <a:spcPts val="1660"/>
              </a:lnSpc>
            </a:pPr>
            <a:r>
              <a:rPr sz="1950" spc="15" dirty="0">
                <a:latin typeface="Arial"/>
                <a:cs typeface="Arial"/>
              </a:rPr>
              <a:t>MISE</a:t>
            </a:r>
            <a:endParaRPr sz="1950" dirty="0">
              <a:latin typeface="Arial"/>
              <a:cs typeface="Arial"/>
            </a:endParaRPr>
          </a:p>
          <a:p>
            <a:pPr marL="635" algn="ctr">
              <a:lnSpc>
                <a:spcPts val="2000"/>
              </a:lnSpc>
            </a:pPr>
            <a:r>
              <a:rPr sz="1950" spc="15" dirty="0">
                <a:latin typeface="Arial"/>
                <a:cs typeface="Arial"/>
              </a:rPr>
              <a:t>(DGR </a:t>
            </a:r>
            <a:r>
              <a:rPr sz="1950" spc="10" dirty="0">
                <a:latin typeface="Arial"/>
                <a:cs typeface="Arial"/>
              </a:rPr>
              <a:t>n.</a:t>
            </a:r>
            <a:r>
              <a:rPr sz="1950" spc="-35" dirty="0">
                <a:latin typeface="Arial"/>
                <a:cs typeface="Arial"/>
              </a:rPr>
              <a:t> </a:t>
            </a:r>
            <a:r>
              <a:rPr sz="1950" spc="10" dirty="0">
                <a:latin typeface="Arial"/>
                <a:cs typeface="Arial"/>
              </a:rPr>
              <a:t>5000/2016)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225721" y="8368331"/>
            <a:ext cx="17972405" cy="64135"/>
          </a:xfrm>
          <a:custGeom>
            <a:avLst/>
            <a:gdLst/>
            <a:ahLst/>
            <a:cxnLst/>
            <a:rect l="l" t="t" r="r" b="b"/>
            <a:pathLst>
              <a:path w="17972405" h="64134">
                <a:moveTo>
                  <a:pt x="64081" y="0"/>
                </a:moveTo>
                <a:lnTo>
                  <a:pt x="0" y="32040"/>
                </a:lnTo>
                <a:lnTo>
                  <a:pt x="64081" y="64081"/>
                </a:lnTo>
                <a:lnTo>
                  <a:pt x="64081" y="42721"/>
                </a:lnTo>
                <a:lnTo>
                  <a:pt x="53401" y="42721"/>
                </a:lnTo>
                <a:lnTo>
                  <a:pt x="53401" y="21360"/>
                </a:lnTo>
                <a:lnTo>
                  <a:pt x="64081" y="21360"/>
                </a:lnTo>
                <a:lnTo>
                  <a:pt x="64081" y="0"/>
                </a:lnTo>
                <a:close/>
              </a:path>
              <a:path w="17972405" h="64134">
                <a:moveTo>
                  <a:pt x="17907726" y="0"/>
                </a:moveTo>
                <a:lnTo>
                  <a:pt x="17907726" y="64081"/>
                </a:lnTo>
                <a:lnTo>
                  <a:pt x="17950448" y="42721"/>
                </a:lnTo>
                <a:lnTo>
                  <a:pt x="17918616" y="42721"/>
                </a:lnTo>
                <a:lnTo>
                  <a:pt x="17918616" y="21360"/>
                </a:lnTo>
                <a:lnTo>
                  <a:pt x="17950448" y="21360"/>
                </a:lnTo>
                <a:lnTo>
                  <a:pt x="17907726" y="0"/>
                </a:lnTo>
                <a:close/>
              </a:path>
              <a:path w="17972405" h="64134">
                <a:moveTo>
                  <a:pt x="64081" y="21360"/>
                </a:moveTo>
                <a:lnTo>
                  <a:pt x="53401" y="21360"/>
                </a:lnTo>
                <a:lnTo>
                  <a:pt x="53401" y="42721"/>
                </a:lnTo>
                <a:lnTo>
                  <a:pt x="64081" y="42721"/>
                </a:lnTo>
                <a:lnTo>
                  <a:pt x="64081" y="21360"/>
                </a:lnTo>
                <a:close/>
              </a:path>
              <a:path w="17972405" h="64134">
                <a:moveTo>
                  <a:pt x="17907726" y="21360"/>
                </a:moveTo>
                <a:lnTo>
                  <a:pt x="64081" y="21360"/>
                </a:lnTo>
                <a:lnTo>
                  <a:pt x="64081" y="42721"/>
                </a:lnTo>
                <a:lnTo>
                  <a:pt x="17907726" y="42721"/>
                </a:lnTo>
                <a:lnTo>
                  <a:pt x="17907726" y="21360"/>
                </a:lnTo>
                <a:close/>
              </a:path>
              <a:path w="17972405" h="64134">
                <a:moveTo>
                  <a:pt x="17950448" y="21360"/>
                </a:moveTo>
                <a:lnTo>
                  <a:pt x="17918616" y="21360"/>
                </a:lnTo>
                <a:lnTo>
                  <a:pt x="17918616" y="42721"/>
                </a:lnTo>
                <a:lnTo>
                  <a:pt x="17950448" y="42721"/>
                </a:lnTo>
                <a:lnTo>
                  <a:pt x="17971808" y="32040"/>
                </a:lnTo>
                <a:lnTo>
                  <a:pt x="17950448" y="21360"/>
                </a:lnTo>
                <a:close/>
              </a:path>
            </a:pathLst>
          </a:custGeom>
          <a:solidFill>
            <a:srgbClr val="8A959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2392387" y="7626364"/>
            <a:ext cx="64135" cy="785495"/>
          </a:xfrm>
          <a:custGeom>
            <a:avLst/>
            <a:gdLst/>
            <a:ahLst/>
            <a:cxnLst/>
            <a:rect l="l" t="t" r="r" b="b"/>
            <a:pathLst>
              <a:path w="64135" h="785495">
                <a:moveTo>
                  <a:pt x="42721" y="53401"/>
                </a:moveTo>
                <a:lnTo>
                  <a:pt x="21360" y="53401"/>
                </a:lnTo>
                <a:lnTo>
                  <a:pt x="21360" y="785316"/>
                </a:lnTo>
                <a:lnTo>
                  <a:pt x="42721" y="785316"/>
                </a:lnTo>
                <a:lnTo>
                  <a:pt x="42721" y="53401"/>
                </a:lnTo>
                <a:close/>
              </a:path>
              <a:path w="64135" h="785495">
                <a:moveTo>
                  <a:pt x="32040" y="0"/>
                </a:moveTo>
                <a:lnTo>
                  <a:pt x="0" y="64081"/>
                </a:lnTo>
                <a:lnTo>
                  <a:pt x="21360" y="64081"/>
                </a:lnTo>
                <a:lnTo>
                  <a:pt x="21360" y="53401"/>
                </a:lnTo>
                <a:lnTo>
                  <a:pt x="58741" y="53401"/>
                </a:lnTo>
                <a:lnTo>
                  <a:pt x="32040" y="0"/>
                </a:lnTo>
                <a:close/>
              </a:path>
              <a:path w="64135" h="785495">
                <a:moveTo>
                  <a:pt x="58741" y="53401"/>
                </a:moveTo>
                <a:lnTo>
                  <a:pt x="42721" y="53401"/>
                </a:lnTo>
                <a:lnTo>
                  <a:pt x="42721" y="64081"/>
                </a:lnTo>
                <a:lnTo>
                  <a:pt x="64081" y="64081"/>
                </a:lnTo>
                <a:lnTo>
                  <a:pt x="58741" y="53401"/>
                </a:lnTo>
                <a:close/>
              </a:path>
            </a:pathLst>
          </a:custGeom>
          <a:solidFill>
            <a:srgbClr val="8A959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4804879" y="6503048"/>
            <a:ext cx="64135" cy="1908810"/>
          </a:xfrm>
          <a:custGeom>
            <a:avLst/>
            <a:gdLst/>
            <a:ahLst/>
            <a:cxnLst/>
            <a:rect l="l" t="t" r="r" b="b"/>
            <a:pathLst>
              <a:path w="64135" h="1908809">
                <a:moveTo>
                  <a:pt x="42721" y="53401"/>
                </a:moveTo>
                <a:lnTo>
                  <a:pt x="21360" y="53401"/>
                </a:lnTo>
                <a:lnTo>
                  <a:pt x="21360" y="1908632"/>
                </a:lnTo>
                <a:lnTo>
                  <a:pt x="42721" y="1908632"/>
                </a:lnTo>
                <a:lnTo>
                  <a:pt x="42721" y="53401"/>
                </a:lnTo>
                <a:close/>
              </a:path>
              <a:path w="64135" h="1908809">
                <a:moveTo>
                  <a:pt x="32040" y="0"/>
                </a:moveTo>
                <a:lnTo>
                  <a:pt x="0" y="64081"/>
                </a:lnTo>
                <a:lnTo>
                  <a:pt x="21360" y="64081"/>
                </a:lnTo>
                <a:lnTo>
                  <a:pt x="21360" y="53401"/>
                </a:lnTo>
                <a:lnTo>
                  <a:pt x="58741" y="53401"/>
                </a:lnTo>
                <a:lnTo>
                  <a:pt x="32040" y="0"/>
                </a:lnTo>
                <a:close/>
              </a:path>
              <a:path w="64135" h="1908809">
                <a:moveTo>
                  <a:pt x="58741" y="53401"/>
                </a:moveTo>
                <a:lnTo>
                  <a:pt x="42721" y="53401"/>
                </a:lnTo>
                <a:lnTo>
                  <a:pt x="42721" y="64081"/>
                </a:lnTo>
                <a:lnTo>
                  <a:pt x="64081" y="64081"/>
                </a:lnTo>
                <a:lnTo>
                  <a:pt x="58741" y="53401"/>
                </a:lnTo>
                <a:close/>
              </a:path>
            </a:pathLst>
          </a:custGeom>
          <a:solidFill>
            <a:srgbClr val="8A959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 txBox="1"/>
          <p:nvPr/>
        </p:nvSpPr>
        <p:spPr>
          <a:xfrm>
            <a:off x="3538186" y="5263579"/>
            <a:ext cx="2597785" cy="117157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739775">
              <a:lnSpc>
                <a:spcPts val="2000"/>
              </a:lnSpc>
              <a:spcBef>
                <a:spcPts val="125"/>
              </a:spcBef>
            </a:pPr>
            <a:r>
              <a:rPr sz="1950" spc="10" dirty="0">
                <a:latin typeface="Arial"/>
                <a:cs typeface="Arial"/>
              </a:rPr>
              <a:t>26/5/2016</a:t>
            </a:r>
            <a:endParaRPr sz="1950" dirty="0">
              <a:latin typeface="Arial"/>
              <a:cs typeface="Arial"/>
            </a:endParaRPr>
          </a:p>
          <a:p>
            <a:pPr marL="12700">
              <a:lnSpc>
                <a:spcPts val="1660"/>
              </a:lnSpc>
            </a:pPr>
            <a:r>
              <a:rPr sz="1950" spc="10" dirty="0">
                <a:latin typeface="Arial"/>
                <a:cs typeface="Arial"/>
              </a:rPr>
              <a:t>Convenzione</a:t>
            </a:r>
            <a:r>
              <a:rPr sz="1950" spc="-5" dirty="0">
                <a:latin typeface="Arial"/>
                <a:cs typeface="Arial"/>
              </a:rPr>
              <a:t> </a:t>
            </a:r>
            <a:r>
              <a:rPr sz="1950" spc="10" dirty="0">
                <a:latin typeface="Arial"/>
                <a:cs typeface="Arial"/>
              </a:rPr>
              <a:t>operativa</a:t>
            </a:r>
            <a:endParaRPr sz="1950" dirty="0">
              <a:latin typeface="Arial"/>
              <a:cs typeface="Arial"/>
            </a:endParaRPr>
          </a:p>
          <a:p>
            <a:pPr marL="95250">
              <a:lnSpc>
                <a:spcPts val="1660"/>
              </a:lnSpc>
            </a:pPr>
            <a:r>
              <a:rPr sz="1950" spc="10" dirty="0">
                <a:latin typeface="Arial"/>
                <a:cs typeface="Arial"/>
              </a:rPr>
              <a:t>Regione Lombardia</a:t>
            </a:r>
            <a:r>
              <a:rPr sz="1950" spc="20" dirty="0">
                <a:latin typeface="Arial"/>
                <a:cs typeface="Arial"/>
              </a:rPr>
              <a:t> </a:t>
            </a:r>
            <a:r>
              <a:rPr sz="1950" spc="15" dirty="0">
                <a:latin typeface="Arial"/>
                <a:cs typeface="Arial"/>
              </a:rPr>
              <a:t>–</a:t>
            </a:r>
            <a:endParaRPr sz="1950" dirty="0">
              <a:latin typeface="Arial"/>
              <a:cs typeface="Arial"/>
            </a:endParaRPr>
          </a:p>
          <a:p>
            <a:pPr marL="160655" marR="153035" algn="ctr">
              <a:lnSpc>
                <a:spcPct val="71000"/>
              </a:lnSpc>
              <a:spcBef>
                <a:spcPts val="340"/>
              </a:spcBef>
            </a:pPr>
            <a:r>
              <a:rPr sz="1950" spc="15" dirty="0">
                <a:latin typeface="Arial"/>
                <a:cs typeface="Arial"/>
              </a:rPr>
              <a:t>MISE </a:t>
            </a:r>
            <a:r>
              <a:rPr sz="1950" spc="10" dirty="0">
                <a:latin typeface="Arial"/>
                <a:cs typeface="Arial"/>
              </a:rPr>
              <a:t>per</a:t>
            </a:r>
            <a:r>
              <a:rPr sz="1950" spc="-70" dirty="0">
                <a:latin typeface="Arial"/>
                <a:cs typeface="Arial"/>
              </a:rPr>
              <a:t> </a:t>
            </a:r>
            <a:r>
              <a:rPr sz="1950" spc="10" dirty="0">
                <a:latin typeface="Arial"/>
                <a:cs typeface="Arial"/>
              </a:rPr>
              <a:t>attuazione  </a:t>
            </a:r>
            <a:r>
              <a:rPr sz="1950" spc="5" dirty="0">
                <a:latin typeface="Arial"/>
                <a:cs typeface="Arial"/>
              </a:rPr>
              <a:t>dell’AdP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437155" y="5577496"/>
            <a:ext cx="4458970" cy="1593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ts val="2000"/>
              </a:lnSpc>
              <a:spcBef>
                <a:spcPts val="125"/>
              </a:spcBef>
            </a:pPr>
            <a:r>
              <a:rPr sz="1950" spc="10" dirty="0">
                <a:latin typeface="Arial"/>
                <a:cs typeface="Arial"/>
              </a:rPr>
              <a:t>3/6/2016</a:t>
            </a:r>
            <a:endParaRPr sz="1950" dirty="0">
              <a:latin typeface="Arial"/>
              <a:cs typeface="Arial"/>
            </a:endParaRPr>
          </a:p>
          <a:p>
            <a:pPr algn="ctr">
              <a:lnSpc>
                <a:spcPts val="1664"/>
              </a:lnSpc>
            </a:pPr>
            <a:r>
              <a:rPr sz="1950" spc="10" dirty="0">
                <a:latin typeface="Arial"/>
                <a:cs typeface="Arial"/>
              </a:rPr>
              <a:t>Pubblicazione bando di </a:t>
            </a:r>
            <a:r>
              <a:rPr sz="1950" spc="15" dirty="0">
                <a:latin typeface="Arial"/>
                <a:cs typeface="Arial"/>
              </a:rPr>
              <a:t>gara da </a:t>
            </a:r>
            <a:r>
              <a:rPr sz="1950" spc="10" dirty="0">
                <a:latin typeface="Arial"/>
                <a:cs typeface="Arial"/>
              </a:rPr>
              <a:t>parte</a:t>
            </a:r>
            <a:r>
              <a:rPr sz="1950" spc="-20" dirty="0">
                <a:latin typeface="Arial"/>
                <a:cs typeface="Arial"/>
              </a:rPr>
              <a:t> </a:t>
            </a:r>
            <a:r>
              <a:rPr sz="1950" spc="10" dirty="0">
                <a:latin typeface="Arial"/>
                <a:cs typeface="Arial"/>
              </a:rPr>
              <a:t>di</a:t>
            </a:r>
            <a:endParaRPr sz="1950" dirty="0">
              <a:latin typeface="Arial"/>
              <a:cs typeface="Arial"/>
            </a:endParaRPr>
          </a:p>
          <a:p>
            <a:pPr algn="ctr">
              <a:lnSpc>
                <a:spcPts val="1664"/>
              </a:lnSpc>
            </a:pPr>
            <a:r>
              <a:rPr sz="1950" spc="10" dirty="0">
                <a:latin typeface="Arial"/>
                <a:cs typeface="Arial"/>
              </a:rPr>
              <a:t>Infratel </a:t>
            </a:r>
            <a:r>
              <a:rPr sz="1950" spc="5" dirty="0">
                <a:latin typeface="Arial"/>
                <a:cs typeface="Arial"/>
              </a:rPr>
              <a:t>Italia </a:t>
            </a:r>
            <a:r>
              <a:rPr sz="1950" spc="10" dirty="0">
                <a:latin typeface="Arial"/>
                <a:cs typeface="Arial"/>
              </a:rPr>
              <a:t>S.p.a. (società</a:t>
            </a:r>
            <a:r>
              <a:rPr sz="1950" spc="-35" dirty="0">
                <a:latin typeface="Arial"/>
                <a:cs typeface="Arial"/>
              </a:rPr>
              <a:t> </a:t>
            </a:r>
            <a:r>
              <a:rPr sz="1950" spc="10" dirty="0">
                <a:latin typeface="Arial"/>
                <a:cs typeface="Arial"/>
              </a:rPr>
              <a:t>in-house</a:t>
            </a:r>
            <a:endParaRPr sz="1950" dirty="0">
              <a:latin typeface="Arial"/>
              <a:cs typeface="Arial"/>
            </a:endParaRPr>
          </a:p>
          <a:p>
            <a:pPr algn="ctr">
              <a:lnSpc>
                <a:spcPts val="1660"/>
              </a:lnSpc>
            </a:pPr>
            <a:r>
              <a:rPr sz="1950" spc="5" dirty="0">
                <a:latin typeface="Arial"/>
                <a:cs typeface="Arial"/>
              </a:rPr>
              <a:t>del </a:t>
            </a:r>
            <a:r>
              <a:rPr sz="1950" spc="15" dirty="0">
                <a:latin typeface="Arial"/>
                <a:cs typeface="Arial"/>
              </a:rPr>
              <a:t>MISE </a:t>
            </a:r>
            <a:r>
              <a:rPr sz="1950" spc="5" dirty="0">
                <a:latin typeface="Arial"/>
                <a:cs typeface="Arial"/>
              </a:rPr>
              <a:t>per attuazione dell’AdP)</a:t>
            </a:r>
            <a:r>
              <a:rPr sz="1950" spc="55" dirty="0">
                <a:latin typeface="Arial"/>
                <a:cs typeface="Arial"/>
              </a:rPr>
              <a:t> </a:t>
            </a:r>
            <a:r>
              <a:rPr sz="1950" spc="5" dirty="0">
                <a:latin typeface="Arial"/>
                <a:cs typeface="Arial"/>
              </a:rPr>
              <a:t>per</a:t>
            </a:r>
            <a:endParaRPr sz="1950" dirty="0">
              <a:latin typeface="Arial"/>
              <a:cs typeface="Arial"/>
            </a:endParaRPr>
          </a:p>
          <a:p>
            <a:pPr algn="ctr">
              <a:lnSpc>
                <a:spcPts val="1660"/>
              </a:lnSpc>
            </a:pPr>
            <a:r>
              <a:rPr sz="1950" spc="10" dirty="0">
                <a:latin typeface="Arial"/>
                <a:cs typeface="Arial"/>
              </a:rPr>
              <a:t>realizzazione </a:t>
            </a:r>
            <a:r>
              <a:rPr sz="1950" spc="5" dirty="0">
                <a:latin typeface="Arial"/>
                <a:cs typeface="Arial"/>
              </a:rPr>
              <a:t>delle </a:t>
            </a:r>
            <a:r>
              <a:rPr sz="1950" spc="10" dirty="0">
                <a:latin typeface="Arial"/>
                <a:cs typeface="Arial"/>
              </a:rPr>
              <a:t>rete di</a:t>
            </a:r>
            <a:r>
              <a:rPr sz="1950" spc="40" dirty="0">
                <a:latin typeface="Arial"/>
                <a:cs typeface="Arial"/>
              </a:rPr>
              <a:t> </a:t>
            </a:r>
            <a:r>
              <a:rPr sz="1950" spc="10" dirty="0">
                <a:latin typeface="Arial"/>
                <a:cs typeface="Arial"/>
              </a:rPr>
              <a:t>banda</a:t>
            </a:r>
            <a:endParaRPr sz="1950" dirty="0">
              <a:latin typeface="Arial"/>
              <a:cs typeface="Arial"/>
            </a:endParaRPr>
          </a:p>
          <a:p>
            <a:pPr marL="586740" marR="579755" algn="ctr">
              <a:lnSpc>
                <a:spcPct val="71000"/>
              </a:lnSpc>
              <a:spcBef>
                <a:spcPts val="340"/>
              </a:spcBef>
            </a:pPr>
            <a:r>
              <a:rPr sz="1950" spc="10" dirty="0">
                <a:latin typeface="Arial"/>
                <a:cs typeface="Arial"/>
              </a:rPr>
              <a:t>ultralarga in </a:t>
            </a:r>
            <a:r>
              <a:rPr sz="1950" spc="15" dirty="0">
                <a:latin typeface="Arial"/>
                <a:cs typeface="Arial"/>
              </a:rPr>
              <a:t>5 </a:t>
            </a:r>
            <a:r>
              <a:rPr sz="1950" spc="10" dirty="0">
                <a:latin typeface="Arial"/>
                <a:cs typeface="Arial"/>
              </a:rPr>
              <a:t>Regioni (tra</a:t>
            </a:r>
            <a:r>
              <a:rPr sz="1950" spc="-65" dirty="0">
                <a:latin typeface="Arial"/>
                <a:cs typeface="Arial"/>
              </a:rPr>
              <a:t> </a:t>
            </a:r>
            <a:r>
              <a:rPr sz="1950" spc="10" dirty="0">
                <a:latin typeface="Arial"/>
                <a:cs typeface="Arial"/>
              </a:rPr>
              <a:t>cui  Lombardia)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634710" y="7236847"/>
            <a:ext cx="64135" cy="1175385"/>
          </a:xfrm>
          <a:custGeom>
            <a:avLst/>
            <a:gdLst/>
            <a:ahLst/>
            <a:cxnLst/>
            <a:rect l="l" t="t" r="r" b="b"/>
            <a:pathLst>
              <a:path w="64134" h="1175384">
                <a:moveTo>
                  <a:pt x="42721" y="53401"/>
                </a:moveTo>
                <a:lnTo>
                  <a:pt x="21360" y="53401"/>
                </a:lnTo>
                <a:lnTo>
                  <a:pt x="21360" y="1174833"/>
                </a:lnTo>
                <a:lnTo>
                  <a:pt x="42721" y="1174833"/>
                </a:lnTo>
                <a:lnTo>
                  <a:pt x="42721" y="53401"/>
                </a:lnTo>
                <a:close/>
              </a:path>
              <a:path w="64134" h="1175384">
                <a:moveTo>
                  <a:pt x="32040" y="0"/>
                </a:moveTo>
                <a:lnTo>
                  <a:pt x="0" y="64081"/>
                </a:lnTo>
                <a:lnTo>
                  <a:pt x="21360" y="64081"/>
                </a:lnTo>
                <a:lnTo>
                  <a:pt x="21360" y="53401"/>
                </a:lnTo>
                <a:lnTo>
                  <a:pt x="58741" y="53401"/>
                </a:lnTo>
                <a:lnTo>
                  <a:pt x="32040" y="0"/>
                </a:lnTo>
                <a:close/>
              </a:path>
              <a:path w="64134" h="1175384">
                <a:moveTo>
                  <a:pt x="58741" y="53401"/>
                </a:moveTo>
                <a:lnTo>
                  <a:pt x="42721" y="53401"/>
                </a:lnTo>
                <a:lnTo>
                  <a:pt x="42721" y="64081"/>
                </a:lnTo>
                <a:lnTo>
                  <a:pt x="64081" y="64081"/>
                </a:lnTo>
                <a:lnTo>
                  <a:pt x="58741" y="53401"/>
                </a:lnTo>
                <a:close/>
              </a:path>
            </a:pathLst>
          </a:custGeom>
          <a:solidFill>
            <a:srgbClr val="8A959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 txBox="1"/>
          <p:nvPr/>
        </p:nvSpPr>
        <p:spPr>
          <a:xfrm>
            <a:off x="11414176" y="6456003"/>
            <a:ext cx="2755265" cy="96075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819150">
              <a:lnSpc>
                <a:spcPts val="2000"/>
              </a:lnSpc>
              <a:spcBef>
                <a:spcPts val="125"/>
              </a:spcBef>
            </a:pPr>
            <a:r>
              <a:rPr sz="1950" spc="10" dirty="0">
                <a:latin typeface="Arial"/>
                <a:cs typeface="Arial"/>
              </a:rPr>
              <a:t>25/7/2016</a:t>
            </a:r>
            <a:endParaRPr sz="1950" dirty="0">
              <a:latin typeface="Arial"/>
              <a:cs typeface="Arial"/>
            </a:endParaRPr>
          </a:p>
          <a:p>
            <a:pPr marL="12700">
              <a:lnSpc>
                <a:spcPts val="1660"/>
              </a:lnSpc>
            </a:pPr>
            <a:r>
              <a:rPr sz="1950" spc="10" dirty="0">
                <a:latin typeface="Arial"/>
                <a:cs typeface="Arial"/>
              </a:rPr>
              <a:t>Chiusura </a:t>
            </a:r>
            <a:r>
              <a:rPr sz="1950" spc="5" dirty="0">
                <a:latin typeface="Arial"/>
                <a:cs typeface="Arial"/>
              </a:rPr>
              <a:t>della </a:t>
            </a:r>
            <a:r>
              <a:rPr sz="1950" spc="10" dirty="0">
                <a:latin typeface="Arial"/>
                <a:cs typeface="Arial"/>
              </a:rPr>
              <a:t>1° fase</a:t>
            </a:r>
            <a:r>
              <a:rPr sz="1950" dirty="0">
                <a:latin typeface="Arial"/>
                <a:cs typeface="Arial"/>
              </a:rPr>
              <a:t> </a:t>
            </a:r>
            <a:r>
              <a:rPr sz="1950" spc="10" dirty="0">
                <a:latin typeface="Arial"/>
                <a:cs typeface="Arial"/>
              </a:rPr>
              <a:t>di</a:t>
            </a:r>
            <a:endParaRPr sz="1950" dirty="0">
              <a:latin typeface="Arial"/>
              <a:cs typeface="Arial"/>
            </a:endParaRPr>
          </a:p>
          <a:p>
            <a:pPr marL="273685" marR="61594" indent="-203835">
              <a:lnSpc>
                <a:spcPct val="71000"/>
              </a:lnSpc>
              <a:spcBef>
                <a:spcPts val="340"/>
              </a:spcBef>
            </a:pPr>
            <a:r>
              <a:rPr sz="1950" spc="10" dirty="0">
                <a:latin typeface="Arial"/>
                <a:cs typeface="Arial"/>
              </a:rPr>
              <a:t>prequalifica di</a:t>
            </a:r>
            <a:r>
              <a:rPr sz="1950" spc="-35" dirty="0">
                <a:latin typeface="Arial"/>
                <a:cs typeface="Arial"/>
              </a:rPr>
              <a:t> </a:t>
            </a:r>
            <a:r>
              <a:rPr sz="1950" spc="10" dirty="0">
                <a:latin typeface="Arial"/>
                <a:cs typeface="Arial"/>
              </a:rPr>
              <a:t>operatori  economici</a:t>
            </a:r>
            <a:r>
              <a:rPr sz="1950" spc="5" dirty="0">
                <a:latin typeface="Arial"/>
                <a:cs typeface="Arial"/>
              </a:rPr>
              <a:t> </a:t>
            </a:r>
            <a:r>
              <a:rPr sz="1950" spc="10" dirty="0">
                <a:latin typeface="Arial"/>
                <a:cs typeface="Arial"/>
              </a:rPr>
              <a:t>candidati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2759821" y="7626364"/>
            <a:ext cx="64135" cy="785495"/>
          </a:xfrm>
          <a:custGeom>
            <a:avLst/>
            <a:gdLst/>
            <a:ahLst/>
            <a:cxnLst/>
            <a:rect l="l" t="t" r="r" b="b"/>
            <a:pathLst>
              <a:path w="64134" h="785495">
                <a:moveTo>
                  <a:pt x="42721" y="53401"/>
                </a:moveTo>
                <a:lnTo>
                  <a:pt x="21360" y="53401"/>
                </a:lnTo>
                <a:lnTo>
                  <a:pt x="21360" y="785316"/>
                </a:lnTo>
                <a:lnTo>
                  <a:pt x="42721" y="785316"/>
                </a:lnTo>
                <a:lnTo>
                  <a:pt x="42721" y="53401"/>
                </a:lnTo>
                <a:close/>
              </a:path>
              <a:path w="64134" h="785495">
                <a:moveTo>
                  <a:pt x="32040" y="0"/>
                </a:moveTo>
                <a:lnTo>
                  <a:pt x="0" y="64081"/>
                </a:lnTo>
                <a:lnTo>
                  <a:pt x="21360" y="64081"/>
                </a:lnTo>
                <a:lnTo>
                  <a:pt x="21360" y="53401"/>
                </a:lnTo>
                <a:lnTo>
                  <a:pt x="58741" y="53401"/>
                </a:lnTo>
                <a:lnTo>
                  <a:pt x="32040" y="0"/>
                </a:lnTo>
                <a:close/>
              </a:path>
              <a:path w="64134" h="785495">
                <a:moveTo>
                  <a:pt x="58741" y="53401"/>
                </a:moveTo>
                <a:lnTo>
                  <a:pt x="42721" y="53401"/>
                </a:lnTo>
                <a:lnTo>
                  <a:pt x="42721" y="64081"/>
                </a:lnTo>
                <a:lnTo>
                  <a:pt x="64081" y="64081"/>
                </a:lnTo>
                <a:lnTo>
                  <a:pt x="58741" y="53401"/>
                </a:lnTo>
                <a:close/>
              </a:path>
            </a:pathLst>
          </a:custGeom>
          <a:solidFill>
            <a:srgbClr val="8A959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15368328" y="6503048"/>
            <a:ext cx="64135" cy="1908810"/>
          </a:xfrm>
          <a:custGeom>
            <a:avLst/>
            <a:gdLst/>
            <a:ahLst/>
            <a:cxnLst/>
            <a:rect l="l" t="t" r="r" b="b"/>
            <a:pathLst>
              <a:path w="64134" h="1908809">
                <a:moveTo>
                  <a:pt x="42721" y="53401"/>
                </a:moveTo>
                <a:lnTo>
                  <a:pt x="21360" y="53401"/>
                </a:lnTo>
                <a:lnTo>
                  <a:pt x="21360" y="1908632"/>
                </a:lnTo>
                <a:lnTo>
                  <a:pt x="42721" y="1908632"/>
                </a:lnTo>
                <a:lnTo>
                  <a:pt x="42721" y="53401"/>
                </a:lnTo>
                <a:close/>
              </a:path>
              <a:path w="64134" h="1908809">
                <a:moveTo>
                  <a:pt x="32040" y="0"/>
                </a:moveTo>
                <a:lnTo>
                  <a:pt x="0" y="64081"/>
                </a:lnTo>
                <a:lnTo>
                  <a:pt x="21360" y="64081"/>
                </a:lnTo>
                <a:lnTo>
                  <a:pt x="21360" y="53401"/>
                </a:lnTo>
                <a:lnTo>
                  <a:pt x="58741" y="53401"/>
                </a:lnTo>
                <a:lnTo>
                  <a:pt x="32040" y="0"/>
                </a:lnTo>
                <a:close/>
              </a:path>
              <a:path w="64134" h="1908809">
                <a:moveTo>
                  <a:pt x="58741" y="53401"/>
                </a:moveTo>
                <a:lnTo>
                  <a:pt x="42721" y="53401"/>
                </a:lnTo>
                <a:lnTo>
                  <a:pt x="42721" y="64081"/>
                </a:lnTo>
                <a:lnTo>
                  <a:pt x="64081" y="64081"/>
                </a:lnTo>
                <a:lnTo>
                  <a:pt x="58741" y="53401"/>
                </a:lnTo>
                <a:close/>
              </a:path>
            </a:pathLst>
          </a:custGeom>
          <a:solidFill>
            <a:srgbClr val="8A959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 txBox="1"/>
          <p:nvPr/>
        </p:nvSpPr>
        <p:spPr>
          <a:xfrm>
            <a:off x="14023522" y="5263579"/>
            <a:ext cx="2755265" cy="117157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748665">
              <a:lnSpc>
                <a:spcPts val="2000"/>
              </a:lnSpc>
              <a:spcBef>
                <a:spcPts val="125"/>
              </a:spcBef>
            </a:pPr>
            <a:r>
              <a:rPr sz="1950" spc="10" dirty="0">
                <a:latin typeface="Arial"/>
                <a:cs typeface="Arial"/>
              </a:rPr>
              <a:t>17/10/2016</a:t>
            </a:r>
            <a:endParaRPr sz="1950" dirty="0">
              <a:latin typeface="Arial"/>
              <a:cs typeface="Arial"/>
            </a:endParaRPr>
          </a:p>
          <a:p>
            <a:pPr marL="12700">
              <a:lnSpc>
                <a:spcPts val="1660"/>
              </a:lnSpc>
            </a:pPr>
            <a:r>
              <a:rPr sz="1950" spc="10" dirty="0">
                <a:latin typeface="Arial"/>
                <a:cs typeface="Arial"/>
              </a:rPr>
              <a:t>Chiusura </a:t>
            </a:r>
            <a:r>
              <a:rPr sz="1950" spc="5" dirty="0">
                <a:latin typeface="Arial"/>
                <a:cs typeface="Arial"/>
              </a:rPr>
              <a:t>della </a:t>
            </a:r>
            <a:r>
              <a:rPr sz="1950" spc="10" dirty="0">
                <a:latin typeface="Arial"/>
                <a:cs typeface="Arial"/>
              </a:rPr>
              <a:t>2° fase</a:t>
            </a:r>
            <a:r>
              <a:rPr sz="1950" dirty="0">
                <a:latin typeface="Arial"/>
                <a:cs typeface="Arial"/>
              </a:rPr>
              <a:t> </a:t>
            </a:r>
            <a:r>
              <a:rPr sz="1950" spc="10" dirty="0">
                <a:latin typeface="Arial"/>
                <a:cs typeface="Arial"/>
              </a:rPr>
              <a:t>di</a:t>
            </a:r>
            <a:endParaRPr sz="1950" dirty="0">
              <a:latin typeface="Arial"/>
              <a:cs typeface="Arial"/>
            </a:endParaRPr>
          </a:p>
          <a:p>
            <a:pPr marL="287655">
              <a:lnSpc>
                <a:spcPts val="1660"/>
              </a:lnSpc>
            </a:pPr>
            <a:r>
              <a:rPr sz="1950" spc="10" dirty="0">
                <a:latin typeface="Arial"/>
                <a:cs typeface="Arial"/>
              </a:rPr>
              <a:t>presentazione</a:t>
            </a:r>
            <a:r>
              <a:rPr sz="1950" spc="25" dirty="0">
                <a:latin typeface="Arial"/>
                <a:cs typeface="Arial"/>
              </a:rPr>
              <a:t> </a:t>
            </a:r>
            <a:r>
              <a:rPr sz="1950" spc="5" dirty="0">
                <a:latin typeface="Arial"/>
                <a:cs typeface="Arial"/>
              </a:rPr>
              <a:t>delle</a:t>
            </a:r>
            <a:endParaRPr sz="1950" dirty="0">
              <a:latin typeface="Arial"/>
              <a:cs typeface="Arial"/>
            </a:endParaRPr>
          </a:p>
          <a:p>
            <a:pPr marL="413384" marR="406400" algn="ctr">
              <a:lnSpc>
                <a:spcPct val="71000"/>
              </a:lnSpc>
              <a:spcBef>
                <a:spcPts val="340"/>
              </a:spcBef>
            </a:pPr>
            <a:r>
              <a:rPr sz="1950" spc="10" dirty="0">
                <a:latin typeface="Arial"/>
                <a:cs typeface="Arial"/>
              </a:rPr>
              <a:t>offerte tecniche</a:t>
            </a:r>
            <a:r>
              <a:rPr sz="1950" spc="-70" dirty="0">
                <a:latin typeface="Arial"/>
                <a:cs typeface="Arial"/>
              </a:rPr>
              <a:t> </a:t>
            </a:r>
            <a:r>
              <a:rPr sz="1950" spc="15" dirty="0">
                <a:latin typeface="Arial"/>
                <a:cs typeface="Arial"/>
              </a:rPr>
              <a:t>e  </a:t>
            </a:r>
            <a:r>
              <a:rPr sz="1950" spc="10" dirty="0">
                <a:latin typeface="Arial"/>
                <a:cs typeface="Arial"/>
              </a:rPr>
              <a:t>economiche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6312875" y="6666363"/>
            <a:ext cx="2654300" cy="74930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838200">
              <a:lnSpc>
                <a:spcPts val="2000"/>
              </a:lnSpc>
              <a:spcBef>
                <a:spcPts val="125"/>
              </a:spcBef>
            </a:pPr>
            <a:r>
              <a:rPr sz="1950" spc="10" dirty="0">
                <a:latin typeface="Arial"/>
                <a:cs typeface="Arial"/>
              </a:rPr>
              <a:t>8/3/2017</a:t>
            </a:r>
            <a:endParaRPr sz="1950" dirty="0">
              <a:latin typeface="Arial"/>
              <a:cs typeface="Arial"/>
            </a:endParaRPr>
          </a:p>
          <a:p>
            <a:pPr marL="12700" marR="5080" algn="ctr">
              <a:lnSpc>
                <a:spcPct val="71000"/>
              </a:lnSpc>
              <a:spcBef>
                <a:spcPts val="340"/>
              </a:spcBef>
            </a:pPr>
            <a:r>
              <a:rPr sz="1950" spc="10" dirty="0">
                <a:latin typeface="Arial"/>
                <a:cs typeface="Arial"/>
              </a:rPr>
              <a:t>Aggiudicazione </a:t>
            </a:r>
            <a:r>
              <a:rPr sz="1950" spc="15" dirty="0">
                <a:latin typeface="Arial"/>
                <a:cs typeface="Arial"/>
              </a:rPr>
              <a:t>ad</a:t>
            </a:r>
            <a:r>
              <a:rPr sz="1950" spc="-20" dirty="0">
                <a:latin typeface="Arial"/>
                <a:cs typeface="Arial"/>
              </a:rPr>
              <a:t> </a:t>
            </a:r>
            <a:r>
              <a:rPr sz="1950" spc="10" dirty="0">
                <a:latin typeface="Arial"/>
                <a:cs typeface="Arial"/>
              </a:rPr>
              <a:t>Enel  </a:t>
            </a:r>
            <a:r>
              <a:rPr sz="1950" spc="15" dirty="0">
                <a:latin typeface="Arial"/>
                <a:cs typeface="Arial"/>
              </a:rPr>
              <a:t>Open</a:t>
            </a:r>
            <a:r>
              <a:rPr sz="1950" spc="-5" dirty="0">
                <a:latin typeface="Arial"/>
                <a:cs typeface="Arial"/>
              </a:rPr>
              <a:t> </a:t>
            </a:r>
            <a:r>
              <a:rPr sz="1950" spc="10" dirty="0">
                <a:latin typeface="Arial"/>
                <a:cs typeface="Arial"/>
              </a:rPr>
              <a:t>Fiber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7607421" y="7626364"/>
            <a:ext cx="64135" cy="785495"/>
          </a:xfrm>
          <a:custGeom>
            <a:avLst/>
            <a:gdLst/>
            <a:ahLst/>
            <a:cxnLst/>
            <a:rect l="l" t="t" r="r" b="b"/>
            <a:pathLst>
              <a:path w="64134" h="785495">
                <a:moveTo>
                  <a:pt x="42721" y="53401"/>
                </a:moveTo>
                <a:lnTo>
                  <a:pt x="21360" y="53401"/>
                </a:lnTo>
                <a:lnTo>
                  <a:pt x="21360" y="785316"/>
                </a:lnTo>
                <a:lnTo>
                  <a:pt x="42721" y="785316"/>
                </a:lnTo>
                <a:lnTo>
                  <a:pt x="42721" y="53401"/>
                </a:lnTo>
                <a:close/>
              </a:path>
              <a:path w="64134" h="785495">
                <a:moveTo>
                  <a:pt x="32040" y="0"/>
                </a:moveTo>
                <a:lnTo>
                  <a:pt x="0" y="64081"/>
                </a:lnTo>
                <a:lnTo>
                  <a:pt x="21360" y="64081"/>
                </a:lnTo>
                <a:lnTo>
                  <a:pt x="21360" y="53401"/>
                </a:lnTo>
                <a:lnTo>
                  <a:pt x="58741" y="53401"/>
                </a:lnTo>
                <a:lnTo>
                  <a:pt x="32040" y="0"/>
                </a:lnTo>
                <a:close/>
              </a:path>
              <a:path w="64134" h="785495">
                <a:moveTo>
                  <a:pt x="58741" y="53401"/>
                </a:moveTo>
                <a:lnTo>
                  <a:pt x="42721" y="53401"/>
                </a:lnTo>
                <a:lnTo>
                  <a:pt x="42721" y="64081"/>
                </a:lnTo>
                <a:lnTo>
                  <a:pt x="64081" y="64081"/>
                </a:lnTo>
                <a:lnTo>
                  <a:pt x="58741" y="53401"/>
                </a:lnTo>
                <a:close/>
              </a:path>
            </a:pathLst>
          </a:custGeom>
          <a:solidFill>
            <a:srgbClr val="8A959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 txBox="1"/>
          <p:nvPr/>
        </p:nvSpPr>
        <p:spPr>
          <a:xfrm>
            <a:off x="2022974" y="8800569"/>
            <a:ext cx="16882745" cy="1244571"/>
          </a:xfrm>
          <a:prstGeom prst="rect">
            <a:avLst/>
          </a:prstGeom>
          <a:solidFill>
            <a:srgbClr val="0D0D0D">
              <a:alpha val="70195"/>
            </a:srgbClr>
          </a:solidFill>
        </p:spPr>
        <p:txBody>
          <a:bodyPr vert="horz" wrap="square" lIns="0" tIns="333375" rIns="0" bIns="0" rtlCol="0">
            <a:spAutoFit/>
          </a:bodyPr>
          <a:lstStyle/>
          <a:p>
            <a:pPr marL="300355">
              <a:lnSpc>
                <a:spcPct val="100000"/>
              </a:lnSpc>
              <a:spcBef>
                <a:spcPts val="625"/>
              </a:spcBef>
            </a:pPr>
            <a:r>
              <a:rPr lang="it-IT" sz="2950" spc="10" dirty="0">
                <a:solidFill>
                  <a:srgbClr val="FFFFFF"/>
                </a:solidFill>
                <a:latin typeface="Arial"/>
                <a:cs typeface="Arial"/>
              </a:rPr>
              <a:t>  Dotazione finanziaria: 451,7 mln € = 381,7 FSC | 48,5 PSR FEASR | 20,0 POR FESR | 1,5 RL</a:t>
            </a:r>
          </a:p>
          <a:p>
            <a:pPr marL="300355">
              <a:lnSpc>
                <a:spcPct val="100000"/>
              </a:lnSpc>
              <a:spcBef>
                <a:spcPts val="25"/>
              </a:spcBef>
            </a:pPr>
            <a:endParaRPr sz="2950" dirty="0">
              <a:latin typeface="Arial"/>
              <a:cs typeface="Arial"/>
            </a:endParaRPr>
          </a:p>
        </p:txBody>
      </p:sp>
      <p:sp>
        <p:nvSpPr>
          <p:cNvPr id="24" name="object 19"/>
          <p:cNvSpPr txBox="1"/>
          <p:nvPr/>
        </p:nvSpPr>
        <p:spPr>
          <a:xfrm>
            <a:off x="2651302" y="1858216"/>
            <a:ext cx="4152900" cy="1958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5099"/>
              </a:lnSpc>
              <a:spcBef>
                <a:spcPts val="100"/>
              </a:spcBef>
            </a:pPr>
            <a:r>
              <a:rPr sz="3350" spc="10" dirty="0">
                <a:latin typeface="Arial"/>
                <a:cs typeface="Arial"/>
              </a:rPr>
              <a:t>Dotazione </a:t>
            </a:r>
            <a:r>
              <a:rPr sz="3350" spc="10" dirty="0" err="1">
                <a:latin typeface="Arial"/>
                <a:cs typeface="Arial"/>
              </a:rPr>
              <a:t>dell’Asse</a:t>
            </a:r>
            <a:r>
              <a:rPr sz="3350" spc="10" dirty="0">
                <a:latin typeface="Arial"/>
                <a:cs typeface="Arial"/>
              </a:rPr>
              <a:t>  </a:t>
            </a:r>
            <a:endParaRPr lang="it-IT" sz="3350" spc="15" dirty="0">
              <a:latin typeface="Arial"/>
              <a:cs typeface="Arial"/>
            </a:endParaRPr>
          </a:p>
          <a:p>
            <a:pPr marL="12700" marR="5080">
              <a:lnSpc>
                <a:spcPct val="125099"/>
              </a:lnSpc>
              <a:spcBef>
                <a:spcPts val="100"/>
              </a:spcBef>
            </a:pPr>
            <a:r>
              <a:rPr sz="3350" spc="15" dirty="0" err="1">
                <a:latin typeface="Arial"/>
                <a:cs typeface="Arial"/>
              </a:rPr>
              <a:t>Risorse</a:t>
            </a:r>
            <a:r>
              <a:rPr sz="3350" spc="15" dirty="0">
                <a:latin typeface="Arial"/>
                <a:cs typeface="Arial"/>
              </a:rPr>
              <a:t> concesse  Risorse</a:t>
            </a:r>
            <a:r>
              <a:rPr sz="3350" spc="-25" dirty="0">
                <a:latin typeface="Arial"/>
                <a:cs typeface="Arial"/>
              </a:rPr>
              <a:t> </a:t>
            </a:r>
            <a:r>
              <a:rPr sz="3350" spc="15" dirty="0">
                <a:latin typeface="Arial"/>
                <a:cs typeface="Arial"/>
              </a:rPr>
              <a:t>erogate</a:t>
            </a:r>
            <a:endParaRPr sz="3350" dirty="0">
              <a:latin typeface="Arial"/>
              <a:cs typeface="Arial"/>
            </a:endParaRPr>
          </a:p>
        </p:txBody>
      </p:sp>
      <p:sp>
        <p:nvSpPr>
          <p:cNvPr id="25" name="object 20"/>
          <p:cNvSpPr txBox="1"/>
          <p:nvPr/>
        </p:nvSpPr>
        <p:spPr>
          <a:xfrm>
            <a:off x="7422047" y="1875598"/>
            <a:ext cx="2268220" cy="657872"/>
          </a:xfrm>
          <a:prstGeom prst="rect">
            <a:avLst/>
          </a:prstGeom>
        </p:spPr>
        <p:txBody>
          <a:bodyPr vert="horz" wrap="square" lIns="0" tIns="140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10"/>
              </a:spcBef>
            </a:pPr>
            <a:r>
              <a:rPr lang="it-IT" sz="3350" spc="10" dirty="0">
                <a:latin typeface="Arial"/>
                <a:cs typeface="Arial"/>
              </a:rPr>
              <a:t>20</a:t>
            </a:r>
            <a:r>
              <a:rPr sz="3350" spc="10" dirty="0">
                <a:latin typeface="Arial"/>
                <a:cs typeface="Arial"/>
              </a:rPr>
              <a:t>,</a:t>
            </a:r>
            <a:r>
              <a:rPr lang="it-IT" sz="3350" spc="10" dirty="0">
                <a:latin typeface="Arial"/>
                <a:cs typeface="Arial"/>
              </a:rPr>
              <a:t>0</a:t>
            </a:r>
            <a:r>
              <a:rPr sz="3350" spc="10" dirty="0">
                <a:latin typeface="Arial"/>
                <a:cs typeface="Arial"/>
              </a:rPr>
              <a:t> </a:t>
            </a:r>
            <a:r>
              <a:rPr sz="3350" spc="10" dirty="0" err="1">
                <a:latin typeface="Arial"/>
                <a:cs typeface="Arial"/>
              </a:rPr>
              <a:t>mln</a:t>
            </a:r>
            <a:r>
              <a:rPr sz="3350" spc="-90" dirty="0">
                <a:latin typeface="Arial"/>
                <a:cs typeface="Arial"/>
              </a:rPr>
              <a:t> </a:t>
            </a:r>
            <a:r>
              <a:rPr sz="3350" spc="15" dirty="0">
                <a:latin typeface="Arial"/>
                <a:cs typeface="Arial"/>
              </a:rPr>
              <a:t>€</a:t>
            </a:r>
            <a:endParaRPr sz="3350" dirty="0">
              <a:latin typeface="Arial"/>
              <a:cs typeface="Arial"/>
            </a:endParaRPr>
          </a:p>
        </p:txBody>
      </p:sp>
      <p:sp>
        <p:nvSpPr>
          <p:cNvPr id="26" name="object 21"/>
          <p:cNvSpPr txBox="1"/>
          <p:nvPr/>
        </p:nvSpPr>
        <p:spPr>
          <a:xfrm>
            <a:off x="7422047" y="2630339"/>
            <a:ext cx="2401403" cy="532197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it-IT" sz="3350" spc="15" dirty="0">
                <a:latin typeface="Arial"/>
                <a:cs typeface="Arial"/>
              </a:rPr>
              <a:t>20,0</a:t>
            </a:r>
            <a:r>
              <a:rPr sz="3350" spc="15" dirty="0">
                <a:latin typeface="Arial"/>
                <a:cs typeface="Arial"/>
              </a:rPr>
              <a:t> </a:t>
            </a:r>
            <a:r>
              <a:rPr sz="3350" spc="10" dirty="0">
                <a:latin typeface="Arial"/>
                <a:cs typeface="Arial"/>
              </a:rPr>
              <a:t>mln</a:t>
            </a:r>
            <a:r>
              <a:rPr sz="3350" spc="-110" dirty="0">
                <a:latin typeface="Arial"/>
                <a:cs typeface="Arial"/>
              </a:rPr>
              <a:t> </a:t>
            </a:r>
            <a:r>
              <a:rPr sz="3350" spc="15" dirty="0">
                <a:latin typeface="Arial"/>
                <a:cs typeface="Arial"/>
              </a:rPr>
              <a:t>€</a:t>
            </a:r>
            <a:endParaRPr sz="3350" dirty="0">
              <a:latin typeface="Arial"/>
              <a:cs typeface="Arial"/>
            </a:endParaRPr>
          </a:p>
        </p:txBody>
      </p:sp>
      <p:sp>
        <p:nvSpPr>
          <p:cNvPr id="27" name="object 22"/>
          <p:cNvSpPr txBox="1"/>
          <p:nvPr/>
        </p:nvSpPr>
        <p:spPr>
          <a:xfrm>
            <a:off x="7422047" y="3268644"/>
            <a:ext cx="2029460" cy="5416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it-IT" sz="3350" spc="10" dirty="0">
                <a:latin typeface="Arial"/>
                <a:cs typeface="Arial"/>
              </a:rPr>
              <a:t>8</a:t>
            </a:r>
            <a:r>
              <a:rPr sz="3350" spc="10" dirty="0">
                <a:latin typeface="Arial"/>
                <a:cs typeface="Arial"/>
              </a:rPr>
              <a:t>,</a:t>
            </a:r>
            <a:r>
              <a:rPr lang="it-IT" sz="3350" spc="10" dirty="0">
                <a:latin typeface="Arial"/>
                <a:cs typeface="Arial"/>
              </a:rPr>
              <a:t>0</a:t>
            </a:r>
            <a:r>
              <a:rPr sz="3350" spc="10" dirty="0">
                <a:latin typeface="Arial"/>
                <a:cs typeface="Arial"/>
              </a:rPr>
              <a:t> mln</a:t>
            </a:r>
            <a:r>
              <a:rPr sz="3350" spc="-90" dirty="0">
                <a:latin typeface="Arial"/>
                <a:cs typeface="Arial"/>
              </a:rPr>
              <a:t> </a:t>
            </a:r>
            <a:r>
              <a:rPr sz="3350" spc="15" dirty="0">
                <a:latin typeface="Arial"/>
                <a:cs typeface="Arial"/>
              </a:rPr>
              <a:t>€</a:t>
            </a:r>
            <a:endParaRPr sz="3350" dirty="0">
              <a:latin typeface="Arial"/>
              <a:cs typeface="Arial"/>
            </a:endParaRPr>
          </a:p>
        </p:txBody>
      </p:sp>
      <p:sp>
        <p:nvSpPr>
          <p:cNvPr id="28" name="object 23"/>
          <p:cNvSpPr/>
          <p:nvPr/>
        </p:nvSpPr>
        <p:spPr>
          <a:xfrm>
            <a:off x="1930422" y="1960772"/>
            <a:ext cx="488780" cy="4875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25"/>
          <p:cNvSpPr/>
          <p:nvPr/>
        </p:nvSpPr>
        <p:spPr>
          <a:xfrm>
            <a:off x="2005383" y="2652675"/>
            <a:ext cx="398312" cy="4875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object 26"/>
          <p:cNvSpPr/>
          <p:nvPr/>
        </p:nvSpPr>
        <p:spPr>
          <a:xfrm>
            <a:off x="1991562" y="3349739"/>
            <a:ext cx="427212" cy="3794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19"/>
          <p:cNvSpPr txBox="1"/>
          <p:nvPr/>
        </p:nvSpPr>
        <p:spPr>
          <a:xfrm>
            <a:off x="11587782" y="1838251"/>
            <a:ext cx="7897316" cy="2808461"/>
          </a:xfrm>
          <a:prstGeom prst="rect">
            <a:avLst/>
          </a:prstGeom>
          <a:ln w="34925">
            <a:gradFill>
              <a:gsLst>
                <a:gs pos="0">
                  <a:srgbClr val="92D05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5099"/>
              </a:lnSpc>
              <a:spcBef>
                <a:spcPts val="100"/>
              </a:spcBef>
            </a:pPr>
            <a:r>
              <a:rPr lang="it-IT" sz="3600" b="1" spc="10" dirty="0">
                <a:latin typeface="Arial"/>
                <a:cs typeface="Arial"/>
              </a:rPr>
              <a:t>	</a:t>
            </a:r>
            <a:r>
              <a:rPr lang="it-IT" sz="3600" b="1" i="1" spc="10" dirty="0" err="1">
                <a:solidFill>
                  <a:srgbClr val="4EAC2B"/>
                </a:solidFill>
                <a:latin typeface="Arial"/>
                <a:cs typeface="Arial"/>
              </a:rPr>
              <a:t>Governance</a:t>
            </a:r>
            <a:r>
              <a:rPr lang="it-IT" sz="3600" b="1" i="1" spc="10" dirty="0">
                <a:solidFill>
                  <a:srgbClr val="4EAC2B"/>
                </a:solidFill>
                <a:latin typeface="Arial"/>
                <a:cs typeface="Arial"/>
              </a:rPr>
              <a:t>:</a:t>
            </a:r>
          </a:p>
          <a:p>
            <a:pPr marL="469900" marR="5080" indent="-457200">
              <a:lnSpc>
                <a:spcPct val="125099"/>
              </a:lnSpc>
              <a:spcBef>
                <a:spcPts val="100"/>
              </a:spcBef>
              <a:buFontTx/>
              <a:buChar char="-"/>
            </a:pPr>
            <a:r>
              <a:rPr lang="it-IT" sz="3600" b="1" spc="10" dirty="0">
                <a:latin typeface="Arial"/>
                <a:cs typeface="Arial"/>
              </a:rPr>
              <a:t>1 </a:t>
            </a:r>
            <a:r>
              <a:rPr lang="it-IT" sz="3600" b="1" spc="10" dirty="0" err="1">
                <a:latin typeface="Arial"/>
                <a:cs typeface="Arial"/>
              </a:rPr>
              <a:t>RdA</a:t>
            </a:r>
            <a:r>
              <a:rPr lang="it-IT" sz="3600" b="1" spc="10" dirty="0">
                <a:latin typeface="Arial"/>
                <a:cs typeface="Arial"/>
              </a:rPr>
              <a:t> (DG Infrastrutture)</a:t>
            </a:r>
          </a:p>
          <a:p>
            <a:pPr marL="469900" marR="5080" indent="-457200">
              <a:lnSpc>
                <a:spcPct val="125099"/>
              </a:lnSpc>
              <a:spcBef>
                <a:spcPts val="100"/>
              </a:spcBef>
              <a:buFontTx/>
              <a:buChar char="-"/>
            </a:pPr>
            <a:r>
              <a:rPr lang="it-IT" sz="3600" b="1" spc="10" dirty="0">
                <a:latin typeface="Arial"/>
                <a:cs typeface="Arial"/>
              </a:rPr>
              <a:t>Sinergia con fondi FEASR, FSC, risorse autonome regionali</a:t>
            </a:r>
            <a:endParaRPr sz="3600" b="1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35289" y="827651"/>
            <a:ext cx="7889875" cy="6921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15" dirty="0"/>
              <a:t>ASSE </a:t>
            </a:r>
            <a:r>
              <a:rPr spc="5" dirty="0"/>
              <a:t>III COMPETITIVITA’</a:t>
            </a:r>
            <a:r>
              <a:rPr spc="-55" dirty="0"/>
              <a:t> </a:t>
            </a:r>
            <a:r>
              <a:rPr spc="10" dirty="0"/>
              <a:t>PMI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43070" y="6119940"/>
            <a:ext cx="4846955" cy="5276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spc="-5" dirty="0">
                <a:latin typeface="Arial"/>
                <a:cs typeface="Arial"/>
              </a:rPr>
              <a:t>CREAZIONE</a:t>
            </a:r>
            <a:r>
              <a:rPr sz="3300" spc="-85" dirty="0">
                <a:latin typeface="Arial"/>
                <a:cs typeface="Arial"/>
              </a:rPr>
              <a:t> </a:t>
            </a:r>
            <a:r>
              <a:rPr sz="3300" spc="-5" dirty="0">
                <a:latin typeface="Arial"/>
                <a:cs typeface="Arial"/>
              </a:rPr>
              <a:t>D'IMPRESA</a:t>
            </a:r>
            <a:endParaRPr sz="33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96579" y="7216503"/>
            <a:ext cx="2538730" cy="5276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85445" algn="l"/>
              </a:tabLst>
            </a:pPr>
            <a:r>
              <a:rPr sz="3300" spc="-5" dirty="0">
                <a:latin typeface="Arial"/>
                <a:cs typeface="Arial"/>
              </a:rPr>
              <a:t>-	</a:t>
            </a:r>
            <a:r>
              <a:rPr sz="3300" i="1" spc="-5" dirty="0">
                <a:latin typeface="Arial"/>
                <a:cs typeface="Arial"/>
              </a:rPr>
              <a:t>Intraprendo</a:t>
            </a:r>
            <a:endParaRPr sz="33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302649" y="9491722"/>
            <a:ext cx="3605529" cy="6546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100" i="1" spc="10" dirty="0">
                <a:latin typeface="Arial"/>
                <a:cs typeface="Arial"/>
              </a:rPr>
              <a:t>Controgar</a:t>
            </a:r>
            <a:r>
              <a:rPr sz="4100" i="1" spc="-10" dirty="0">
                <a:latin typeface="Arial"/>
                <a:cs typeface="Arial"/>
              </a:rPr>
              <a:t>a</a:t>
            </a:r>
            <a:r>
              <a:rPr sz="4100" i="1" spc="10" dirty="0">
                <a:latin typeface="Arial"/>
                <a:cs typeface="Arial"/>
              </a:rPr>
              <a:t>nzie</a:t>
            </a:r>
            <a:endParaRPr sz="41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05823" y="6119940"/>
            <a:ext cx="2118360" cy="5276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spc="-5" dirty="0">
                <a:latin typeface="Arial"/>
                <a:cs typeface="Arial"/>
              </a:rPr>
              <a:t>SVILUPPO</a:t>
            </a:r>
            <a:endParaRPr sz="33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038782" y="7033996"/>
            <a:ext cx="4150360" cy="155106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42900" indent="-330200">
              <a:lnSpc>
                <a:spcPts val="3960"/>
              </a:lnSpc>
              <a:spcBef>
                <a:spcPts val="95"/>
              </a:spcBef>
              <a:buFont typeface="Arial"/>
              <a:buChar char="-"/>
              <a:tabLst>
                <a:tab pos="342900" algn="l"/>
                <a:tab pos="343535" algn="l"/>
              </a:tabLst>
            </a:pPr>
            <a:r>
              <a:rPr sz="3300" i="1" spc="-10" dirty="0">
                <a:latin typeface="Arial"/>
                <a:cs typeface="Arial"/>
              </a:rPr>
              <a:t>AL</a:t>
            </a:r>
            <a:r>
              <a:rPr sz="3300" i="1" spc="-5" dirty="0">
                <a:latin typeface="Arial"/>
                <a:cs typeface="Arial"/>
              </a:rPr>
              <a:t> VIA</a:t>
            </a:r>
            <a:endParaRPr sz="3300" dirty="0">
              <a:latin typeface="Arial"/>
              <a:cs typeface="Arial"/>
            </a:endParaRPr>
          </a:p>
          <a:p>
            <a:pPr marL="342900" indent="-330200">
              <a:lnSpc>
                <a:spcPts val="3960"/>
              </a:lnSpc>
              <a:buFont typeface="Arial"/>
              <a:buChar char="-"/>
              <a:tabLst>
                <a:tab pos="342900" algn="l"/>
                <a:tab pos="343535" algn="l"/>
              </a:tabLst>
            </a:pPr>
            <a:r>
              <a:rPr sz="3300" i="1" spc="-5" dirty="0">
                <a:latin typeface="Arial"/>
                <a:cs typeface="Arial"/>
              </a:rPr>
              <a:t>Turismo e</a:t>
            </a:r>
            <a:r>
              <a:rPr sz="3300" i="1" spc="-20" dirty="0">
                <a:latin typeface="Arial"/>
                <a:cs typeface="Arial"/>
              </a:rPr>
              <a:t> </a:t>
            </a:r>
            <a:r>
              <a:rPr sz="3300" i="1" spc="-5" dirty="0">
                <a:latin typeface="Arial"/>
                <a:cs typeface="Arial"/>
              </a:rPr>
              <a:t>attrattività</a:t>
            </a:r>
            <a:endParaRPr sz="3300" dirty="0">
              <a:latin typeface="Arial"/>
              <a:cs typeface="Arial"/>
            </a:endParaRPr>
          </a:p>
          <a:p>
            <a:pPr marL="342900" indent="-330200">
              <a:lnSpc>
                <a:spcPts val="3960"/>
              </a:lnSpc>
              <a:buFont typeface="Arial"/>
              <a:buChar char="-"/>
              <a:tabLst>
                <a:tab pos="342900" algn="l"/>
                <a:tab pos="343535" algn="l"/>
              </a:tabLst>
            </a:pPr>
            <a:r>
              <a:rPr sz="3300" i="1" spc="-5" dirty="0" err="1">
                <a:latin typeface="Arial"/>
                <a:cs typeface="Arial"/>
              </a:rPr>
              <a:t>Attrattori</a:t>
            </a:r>
            <a:r>
              <a:rPr lang="it-IT" sz="3300" i="1" spc="-5" dirty="0">
                <a:latin typeface="Arial"/>
                <a:cs typeface="Arial"/>
              </a:rPr>
              <a:t> </a:t>
            </a:r>
            <a:r>
              <a:rPr lang="it-IT" sz="3300" i="1" spc="-5" dirty="0" err="1">
                <a:latin typeface="Arial"/>
                <a:cs typeface="Arial"/>
              </a:rPr>
              <a:t>tur</a:t>
            </a:r>
            <a:r>
              <a:rPr lang="it-IT" sz="3300" i="1" spc="-5" dirty="0">
                <a:latin typeface="Arial"/>
                <a:cs typeface="Arial"/>
              </a:rPr>
              <a:t>./cult.</a:t>
            </a:r>
            <a:endParaRPr sz="33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339982" y="6119622"/>
            <a:ext cx="5554345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spc="-5" dirty="0">
                <a:latin typeface="Arial"/>
                <a:cs typeface="Arial"/>
              </a:rPr>
              <a:t>INT</a:t>
            </a:r>
            <a:r>
              <a:rPr sz="3300" spc="-15" dirty="0">
                <a:latin typeface="Arial"/>
                <a:cs typeface="Arial"/>
              </a:rPr>
              <a:t>E</a:t>
            </a:r>
            <a:r>
              <a:rPr sz="3300" spc="-5" dirty="0">
                <a:latin typeface="Arial"/>
                <a:cs typeface="Arial"/>
              </a:rPr>
              <a:t>R</a:t>
            </a:r>
            <a:r>
              <a:rPr sz="3300" spc="-15" dirty="0">
                <a:latin typeface="Arial"/>
                <a:cs typeface="Arial"/>
              </a:rPr>
              <a:t>N</a:t>
            </a:r>
            <a:r>
              <a:rPr sz="3300" spc="-5" dirty="0">
                <a:latin typeface="Arial"/>
                <a:cs typeface="Arial"/>
              </a:rPr>
              <a:t>AZIO</a:t>
            </a:r>
            <a:r>
              <a:rPr sz="3300" spc="-20" dirty="0">
                <a:latin typeface="Arial"/>
                <a:cs typeface="Arial"/>
              </a:rPr>
              <a:t>N</a:t>
            </a:r>
            <a:r>
              <a:rPr sz="3300" spc="-5" dirty="0">
                <a:latin typeface="Arial"/>
                <a:cs typeface="Arial"/>
              </a:rPr>
              <a:t>ALIZ</a:t>
            </a:r>
            <a:r>
              <a:rPr sz="3300" spc="-20" dirty="0">
                <a:latin typeface="Arial"/>
                <a:cs typeface="Arial"/>
              </a:rPr>
              <a:t>Z</a:t>
            </a:r>
            <a:r>
              <a:rPr sz="3300" spc="-5" dirty="0">
                <a:latin typeface="Arial"/>
                <a:cs typeface="Arial"/>
              </a:rPr>
              <a:t>AZIO</a:t>
            </a:r>
            <a:r>
              <a:rPr sz="3300" spc="-20" dirty="0">
                <a:latin typeface="Arial"/>
                <a:cs typeface="Arial"/>
              </a:rPr>
              <a:t>N</a:t>
            </a:r>
            <a:r>
              <a:rPr sz="3300" spc="-5" dirty="0">
                <a:latin typeface="Arial"/>
                <a:cs typeface="Arial"/>
              </a:rPr>
              <a:t>E</a:t>
            </a:r>
            <a:endParaRPr sz="33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312339" y="7101638"/>
            <a:ext cx="1188085" cy="5276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spc="-5" dirty="0">
                <a:latin typeface="Arial"/>
                <a:cs typeface="Arial"/>
              </a:rPr>
              <a:t>-</a:t>
            </a:r>
            <a:r>
              <a:rPr sz="3300" spc="-85" dirty="0">
                <a:latin typeface="Arial"/>
                <a:cs typeface="Arial"/>
              </a:rPr>
              <a:t> </a:t>
            </a:r>
            <a:r>
              <a:rPr sz="3300" i="1" spc="-10" dirty="0">
                <a:latin typeface="Arial"/>
                <a:cs typeface="Arial"/>
              </a:rPr>
              <a:t>EBM</a:t>
            </a:r>
            <a:endParaRPr sz="3300" dirty="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220695" y="8583193"/>
            <a:ext cx="17972405" cy="64135"/>
          </a:xfrm>
          <a:custGeom>
            <a:avLst/>
            <a:gdLst/>
            <a:ahLst/>
            <a:cxnLst/>
            <a:rect l="l" t="t" r="r" b="b"/>
            <a:pathLst>
              <a:path w="17972405" h="64134">
                <a:moveTo>
                  <a:pt x="64081" y="0"/>
                </a:moveTo>
                <a:lnTo>
                  <a:pt x="0" y="32040"/>
                </a:lnTo>
                <a:lnTo>
                  <a:pt x="64081" y="64081"/>
                </a:lnTo>
                <a:lnTo>
                  <a:pt x="64081" y="42721"/>
                </a:lnTo>
                <a:lnTo>
                  <a:pt x="53401" y="42721"/>
                </a:lnTo>
                <a:lnTo>
                  <a:pt x="53401" y="21360"/>
                </a:lnTo>
                <a:lnTo>
                  <a:pt x="64081" y="21360"/>
                </a:lnTo>
                <a:lnTo>
                  <a:pt x="64081" y="0"/>
                </a:lnTo>
                <a:close/>
              </a:path>
              <a:path w="17972405" h="64134">
                <a:moveTo>
                  <a:pt x="17907726" y="0"/>
                </a:moveTo>
                <a:lnTo>
                  <a:pt x="17907726" y="64081"/>
                </a:lnTo>
                <a:lnTo>
                  <a:pt x="17950448" y="42721"/>
                </a:lnTo>
                <a:lnTo>
                  <a:pt x="17918616" y="42721"/>
                </a:lnTo>
                <a:lnTo>
                  <a:pt x="17918616" y="21360"/>
                </a:lnTo>
                <a:lnTo>
                  <a:pt x="17950448" y="21360"/>
                </a:lnTo>
                <a:lnTo>
                  <a:pt x="17907726" y="0"/>
                </a:lnTo>
                <a:close/>
              </a:path>
              <a:path w="17972405" h="64134">
                <a:moveTo>
                  <a:pt x="64081" y="21360"/>
                </a:moveTo>
                <a:lnTo>
                  <a:pt x="53401" y="21360"/>
                </a:lnTo>
                <a:lnTo>
                  <a:pt x="53401" y="42721"/>
                </a:lnTo>
                <a:lnTo>
                  <a:pt x="64081" y="42721"/>
                </a:lnTo>
                <a:lnTo>
                  <a:pt x="64081" y="21360"/>
                </a:lnTo>
                <a:close/>
              </a:path>
              <a:path w="17972405" h="64134">
                <a:moveTo>
                  <a:pt x="17907726" y="21360"/>
                </a:moveTo>
                <a:lnTo>
                  <a:pt x="64081" y="21360"/>
                </a:lnTo>
                <a:lnTo>
                  <a:pt x="64081" y="42721"/>
                </a:lnTo>
                <a:lnTo>
                  <a:pt x="17907726" y="42721"/>
                </a:lnTo>
                <a:lnTo>
                  <a:pt x="17907726" y="21360"/>
                </a:lnTo>
                <a:close/>
              </a:path>
              <a:path w="17972405" h="64134">
                <a:moveTo>
                  <a:pt x="17950448" y="21360"/>
                </a:moveTo>
                <a:lnTo>
                  <a:pt x="17918616" y="21360"/>
                </a:lnTo>
                <a:lnTo>
                  <a:pt x="17918616" y="42721"/>
                </a:lnTo>
                <a:lnTo>
                  <a:pt x="17950448" y="42721"/>
                </a:lnTo>
                <a:lnTo>
                  <a:pt x="17971808" y="32040"/>
                </a:lnTo>
                <a:lnTo>
                  <a:pt x="17950448" y="21360"/>
                </a:lnTo>
                <a:close/>
              </a:path>
            </a:pathLst>
          </a:custGeom>
          <a:solidFill>
            <a:srgbClr val="8A959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7106799" y="6132378"/>
            <a:ext cx="64135" cy="2491740"/>
          </a:xfrm>
          <a:custGeom>
            <a:avLst/>
            <a:gdLst/>
            <a:ahLst/>
            <a:cxnLst/>
            <a:rect l="l" t="t" r="r" b="b"/>
            <a:pathLst>
              <a:path w="64134" h="2491740">
                <a:moveTo>
                  <a:pt x="42721" y="53401"/>
                </a:moveTo>
                <a:lnTo>
                  <a:pt x="21360" y="53401"/>
                </a:lnTo>
                <a:lnTo>
                  <a:pt x="21360" y="2491651"/>
                </a:lnTo>
                <a:lnTo>
                  <a:pt x="42721" y="2491651"/>
                </a:lnTo>
                <a:lnTo>
                  <a:pt x="42721" y="53401"/>
                </a:lnTo>
                <a:close/>
              </a:path>
              <a:path w="64134" h="2491740">
                <a:moveTo>
                  <a:pt x="32040" y="0"/>
                </a:moveTo>
                <a:lnTo>
                  <a:pt x="0" y="64081"/>
                </a:lnTo>
                <a:lnTo>
                  <a:pt x="21360" y="64081"/>
                </a:lnTo>
                <a:lnTo>
                  <a:pt x="21360" y="53401"/>
                </a:lnTo>
                <a:lnTo>
                  <a:pt x="58741" y="53401"/>
                </a:lnTo>
                <a:lnTo>
                  <a:pt x="32040" y="0"/>
                </a:lnTo>
                <a:close/>
              </a:path>
              <a:path w="64134" h="2491740">
                <a:moveTo>
                  <a:pt x="58741" y="53401"/>
                </a:moveTo>
                <a:lnTo>
                  <a:pt x="42721" y="53401"/>
                </a:lnTo>
                <a:lnTo>
                  <a:pt x="42721" y="64081"/>
                </a:lnTo>
                <a:lnTo>
                  <a:pt x="64081" y="64081"/>
                </a:lnTo>
                <a:lnTo>
                  <a:pt x="58741" y="53401"/>
                </a:lnTo>
                <a:close/>
              </a:path>
            </a:pathLst>
          </a:custGeom>
          <a:solidFill>
            <a:srgbClr val="8A959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12972170" y="6132378"/>
            <a:ext cx="64135" cy="2491740"/>
          </a:xfrm>
          <a:custGeom>
            <a:avLst/>
            <a:gdLst/>
            <a:ahLst/>
            <a:cxnLst/>
            <a:rect l="l" t="t" r="r" b="b"/>
            <a:pathLst>
              <a:path w="64134" h="2491740">
                <a:moveTo>
                  <a:pt x="42721" y="53401"/>
                </a:moveTo>
                <a:lnTo>
                  <a:pt x="21360" y="53401"/>
                </a:lnTo>
                <a:lnTo>
                  <a:pt x="21360" y="2491651"/>
                </a:lnTo>
                <a:lnTo>
                  <a:pt x="42721" y="2491651"/>
                </a:lnTo>
                <a:lnTo>
                  <a:pt x="42721" y="53401"/>
                </a:lnTo>
                <a:close/>
              </a:path>
              <a:path w="64134" h="2491740">
                <a:moveTo>
                  <a:pt x="32040" y="0"/>
                </a:moveTo>
                <a:lnTo>
                  <a:pt x="0" y="64081"/>
                </a:lnTo>
                <a:lnTo>
                  <a:pt x="21360" y="64081"/>
                </a:lnTo>
                <a:lnTo>
                  <a:pt x="21360" y="53401"/>
                </a:lnTo>
                <a:lnTo>
                  <a:pt x="58741" y="53401"/>
                </a:lnTo>
                <a:lnTo>
                  <a:pt x="32040" y="0"/>
                </a:lnTo>
                <a:close/>
              </a:path>
              <a:path w="64134" h="2491740">
                <a:moveTo>
                  <a:pt x="58741" y="53401"/>
                </a:moveTo>
                <a:lnTo>
                  <a:pt x="42721" y="53401"/>
                </a:lnTo>
                <a:lnTo>
                  <a:pt x="42721" y="64081"/>
                </a:lnTo>
                <a:lnTo>
                  <a:pt x="64081" y="64081"/>
                </a:lnTo>
                <a:lnTo>
                  <a:pt x="58741" y="53401"/>
                </a:lnTo>
                <a:close/>
              </a:path>
            </a:pathLst>
          </a:custGeom>
          <a:solidFill>
            <a:srgbClr val="8A959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2348410" y="8919937"/>
            <a:ext cx="15407640" cy="407670"/>
          </a:xfrm>
          <a:custGeom>
            <a:avLst/>
            <a:gdLst/>
            <a:ahLst/>
            <a:cxnLst/>
            <a:rect l="l" t="t" r="r" b="b"/>
            <a:pathLst>
              <a:path w="15407640" h="407670">
                <a:moveTo>
                  <a:pt x="407108" y="0"/>
                </a:moveTo>
                <a:lnTo>
                  <a:pt x="0" y="203554"/>
                </a:lnTo>
                <a:lnTo>
                  <a:pt x="407108" y="407108"/>
                </a:lnTo>
                <a:lnTo>
                  <a:pt x="407108" y="271405"/>
                </a:lnTo>
                <a:lnTo>
                  <a:pt x="339256" y="271405"/>
                </a:lnTo>
                <a:lnTo>
                  <a:pt x="339256" y="135702"/>
                </a:lnTo>
                <a:lnTo>
                  <a:pt x="407108" y="135702"/>
                </a:lnTo>
                <a:lnTo>
                  <a:pt x="407108" y="0"/>
                </a:lnTo>
                <a:close/>
              </a:path>
              <a:path w="15407640" h="407670">
                <a:moveTo>
                  <a:pt x="407108" y="135702"/>
                </a:moveTo>
                <a:lnTo>
                  <a:pt x="339256" y="135702"/>
                </a:lnTo>
                <a:lnTo>
                  <a:pt x="339256" y="271405"/>
                </a:lnTo>
                <a:lnTo>
                  <a:pt x="407108" y="271405"/>
                </a:lnTo>
                <a:lnTo>
                  <a:pt x="407108" y="135702"/>
                </a:lnTo>
                <a:close/>
              </a:path>
              <a:path w="15407640" h="407670">
                <a:moveTo>
                  <a:pt x="474959" y="135702"/>
                </a:moveTo>
                <a:lnTo>
                  <a:pt x="407108" y="135702"/>
                </a:lnTo>
                <a:lnTo>
                  <a:pt x="407108" y="271405"/>
                </a:lnTo>
                <a:lnTo>
                  <a:pt x="474959" y="271405"/>
                </a:lnTo>
                <a:lnTo>
                  <a:pt x="474959" y="135702"/>
                </a:lnTo>
                <a:close/>
              </a:path>
              <a:path w="15407640" h="407670">
                <a:moveTo>
                  <a:pt x="746364" y="135702"/>
                </a:moveTo>
                <a:lnTo>
                  <a:pt x="610662" y="135702"/>
                </a:lnTo>
                <a:lnTo>
                  <a:pt x="610662" y="271405"/>
                </a:lnTo>
                <a:lnTo>
                  <a:pt x="746364" y="271405"/>
                </a:lnTo>
                <a:lnTo>
                  <a:pt x="746364" y="135702"/>
                </a:lnTo>
                <a:close/>
              </a:path>
              <a:path w="15407640" h="407670">
                <a:moveTo>
                  <a:pt x="1017770" y="135702"/>
                </a:moveTo>
                <a:lnTo>
                  <a:pt x="882067" y="135702"/>
                </a:lnTo>
                <a:lnTo>
                  <a:pt x="882067" y="271405"/>
                </a:lnTo>
                <a:lnTo>
                  <a:pt x="1017770" y="271405"/>
                </a:lnTo>
                <a:lnTo>
                  <a:pt x="1017770" y="135702"/>
                </a:lnTo>
                <a:close/>
              </a:path>
              <a:path w="15407640" h="407670">
                <a:moveTo>
                  <a:pt x="1289175" y="135702"/>
                </a:moveTo>
                <a:lnTo>
                  <a:pt x="1153472" y="135702"/>
                </a:lnTo>
                <a:lnTo>
                  <a:pt x="1153472" y="271405"/>
                </a:lnTo>
                <a:lnTo>
                  <a:pt x="1289175" y="271405"/>
                </a:lnTo>
                <a:lnTo>
                  <a:pt x="1289175" y="135702"/>
                </a:lnTo>
                <a:close/>
              </a:path>
              <a:path w="15407640" h="407670">
                <a:moveTo>
                  <a:pt x="1560580" y="135702"/>
                </a:moveTo>
                <a:lnTo>
                  <a:pt x="1424878" y="135702"/>
                </a:lnTo>
                <a:lnTo>
                  <a:pt x="1424878" y="271405"/>
                </a:lnTo>
                <a:lnTo>
                  <a:pt x="1560580" y="271405"/>
                </a:lnTo>
                <a:lnTo>
                  <a:pt x="1560580" y="135702"/>
                </a:lnTo>
                <a:close/>
              </a:path>
              <a:path w="15407640" h="407670">
                <a:moveTo>
                  <a:pt x="1831986" y="135702"/>
                </a:moveTo>
                <a:lnTo>
                  <a:pt x="1696283" y="135702"/>
                </a:lnTo>
                <a:lnTo>
                  <a:pt x="1696283" y="271405"/>
                </a:lnTo>
                <a:lnTo>
                  <a:pt x="1831986" y="271405"/>
                </a:lnTo>
                <a:lnTo>
                  <a:pt x="1831986" y="135702"/>
                </a:lnTo>
                <a:close/>
              </a:path>
              <a:path w="15407640" h="407670">
                <a:moveTo>
                  <a:pt x="2103391" y="135702"/>
                </a:moveTo>
                <a:lnTo>
                  <a:pt x="1967688" y="135702"/>
                </a:lnTo>
                <a:lnTo>
                  <a:pt x="1967688" y="271405"/>
                </a:lnTo>
                <a:lnTo>
                  <a:pt x="2103391" y="271405"/>
                </a:lnTo>
                <a:lnTo>
                  <a:pt x="2103391" y="135702"/>
                </a:lnTo>
                <a:close/>
              </a:path>
              <a:path w="15407640" h="407670">
                <a:moveTo>
                  <a:pt x="2374796" y="135702"/>
                </a:moveTo>
                <a:lnTo>
                  <a:pt x="2239094" y="135702"/>
                </a:lnTo>
                <a:lnTo>
                  <a:pt x="2239094" y="271405"/>
                </a:lnTo>
                <a:lnTo>
                  <a:pt x="2374796" y="271405"/>
                </a:lnTo>
                <a:lnTo>
                  <a:pt x="2374796" y="135702"/>
                </a:lnTo>
                <a:close/>
              </a:path>
              <a:path w="15407640" h="407670">
                <a:moveTo>
                  <a:pt x="2646202" y="135702"/>
                </a:moveTo>
                <a:lnTo>
                  <a:pt x="2510499" y="135702"/>
                </a:lnTo>
                <a:lnTo>
                  <a:pt x="2510499" y="271405"/>
                </a:lnTo>
                <a:lnTo>
                  <a:pt x="2646202" y="271405"/>
                </a:lnTo>
                <a:lnTo>
                  <a:pt x="2646202" y="135702"/>
                </a:lnTo>
                <a:close/>
              </a:path>
              <a:path w="15407640" h="407670">
                <a:moveTo>
                  <a:pt x="2917607" y="135702"/>
                </a:moveTo>
                <a:lnTo>
                  <a:pt x="2781904" y="135702"/>
                </a:lnTo>
                <a:lnTo>
                  <a:pt x="2781904" y="271405"/>
                </a:lnTo>
                <a:lnTo>
                  <a:pt x="2917607" y="271405"/>
                </a:lnTo>
                <a:lnTo>
                  <a:pt x="2917607" y="135702"/>
                </a:lnTo>
                <a:close/>
              </a:path>
              <a:path w="15407640" h="407670">
                <a:moveTo>
                  <a:pt x="3189012" y="135702"/>
                </a:moveTo>
                <a:lnTo>
                  <a:pt x="3053310" y="135702"/>
                </a:lnTo>
                <a:lnTo>
                  <a:pt x="3053310" y="271405"/>
                </a:lnTo>
                <a:lnTo>
                  <a:pt x="3189012" y="271405"/>
                </a:lnTo>
                <a:lnTo>
                  <a:pt x="3189012" y="135702"/>
                </a:lnTo>
                <a:close/>
              </a:path>
              <a:path w="15407640" h="407670">
                <a:moveTo>
                  <a:pt x="3460418" y="135702"/>
                </a:moveTo>
                <a:lnTo>
                  <a:pt x="3324715" y="135702"/>
                </a:lnTo>
                <a:lnTo>
                  <a:pt x="3324715" y="271405"/>
                </a:lnTo>
                <a:lnTo>
                  <a:pt x="3460418" y="271405"/>
                </a:lnTo>
                <a:lnTo>
                  <a:pt x="3460418" y="135702"/>
                </a:lnTo>
                <a:close/>
              </a:path>
              <a:path w="15407640" h="407670">
                <a:moveTo>
                  <a:pt x="3731823" y="135702"/>
                </a:moveTo>
                <a:lnTo>
                  <a:pt x="3596120" y="135702"/>
                </a:lnTo>
                <a:lnTo>
                  <a:pt x="3596120" y="271405"/>
                </a:lnTo>
                <a:lnTo>
                  <a:pt x="3731823" y="271405"/>
                </a:lnTo>
                <a:lnTo>
                  <a:pt x="3731823" y="135702"/>
                </a:lnTo>
                <a:close/>
              </a:path>
              <a:path w="15407640" h="407670">
                <a:moveTo>
                  <a:pt x="4003228" y="135702"/>
                </a:moveTo>
                <a:lnTo>
                  <a:pt x="3867526" y="135702"/>
                </a:lnTo>
                <a:lnTo>
                  <a:pt x="3867526" y="271405"/>
                </a:lnTo>
                <a:lnTo>
                  <a:pt x="4003228" y="271405"/>
                </a:lnTo>
                <a:lnTo>
                  <a:pt x="4003228" y="135702"/>
                </a:lnTo>
                <a:close/>
              </a:path>
              <a:path w="15407640" h="407670">
                <a:moveTo>
                  <a:pt x="4274634" y="135702"/>
                </a:moveTo>
                <a:lnTo>
                  <a:pt x="4138931" y="135702"/>
                </a:lnTo>
                <a:lnTo>
                  <a:pt x="4138931" y="271405"/>
                </a:lnTo>
                <a:lnTo>
                  <a:pt x="4274634" y="271405"/>
                </a:lnTo>
                <a:lnTo>
                  <a:pt x="4274634" y="135702"/>
                </a:lnTo>
                <a:close/>
              </a:path>
              <a:path w="15407640" h="407670">
                <a:moveTo>
                  <a:pt x="4546039" y="135702"/>
                </a:moveTo>
                <a:lnTo>
                  <a:pt x="4410336" y="135702"/>
                </a:lnTo>
                <a:lnTo>
                  <a:pt x="4410336" y="271405"/>
                </a:lnTo>
                <a:lnTo>
                  <a:pt x="4546039" y="271405"/>
                </a:lnTo>
                <a:lnTo>
                  <a:pt x="4546039" y="135702"/>
                </a:lnTo>
                <a:close/>
              </a:path>
              <a:path w="15407640" h="407670">
                <a:moveTo>
                  <a:pt x="4817444" y="135702"/>
                </a:moveTo>
                <a:lnTo>
                  <a:pt x="4681742" y="135702"/>
                </a:lnTo>
                <a:lnTo>
                  <a:pt x="4681742" y="271405"/>
                </a:lnTo>
                <a:lnTo>
                  <a:pt x="4817444" y="271405"/>
                </a:lnTo>
                <a:lnTo>
                  <a:pt x="4817444" y="135702"/>
                </a:lnTo>
                <a:close/>
              </a:path>
              <a:path w="15407640" h="407670">
                <a:moveTo>
                  <a:pt x="5088850" y="135702"/>
                </a:moveTo>
                <a:lnTo>
                  <a:pt x="4953147" y="135702"/>
                </a:lnTo>
                <a:lnTo>
                  <a:pt x="4953147" y="271405"/>
                </a:lnTo>
                <a:lnTo>
                  <a:pt x="5088850" y="271405"/>
                </a:lnTo>
                <a:lnTo>
                  <a:pt x="5088850" y="135702"/>
                </a:lnTo>
                <a:close/>
              </a:path>
              <a:path w="15407640" h="407670">
                <a:moveTo>
                  <a:pt x="5360255" y="135702"/>
                </a:moveTo>
                <a:lnTo>
                  <a:pt x="5224552" y="135702"/>
                </a:lnTo>
                <a:lnTo>
                  <a:pt x="5224552" y="271405"/>
                </a:lnTo>
                <a:lnTo>
                  <a:pt x="5360255" y="271405"/>
                </a:lnTo>
                <a:lnTo>
                  <a:pt x="5360255" y="135702"/>
                </a:lnTo>
                <a:close/>
              </a:path>
              <a:path w="15407640" h="407670">
                <a:moveTo>
                  <a:pt x="5631660" y="135702"/>
                </a:moveTo>
                <a:lnTo>
                  <a:pt x="5495958" y="135702"/>
                </a:lnTo>
                <a:lnTo>
                  <a:pt x="5495958" y="271405"/>
                </a:lnTo>
                <a:lnTo>
                  <a:pt x="5631660" y="271405"/>
                </a:lnTo>
                <a:lnTo>
                  <a:pt x="5631660" y="135702"/>
                </a:lnTo>
                <a:close/>
              </a:path>
              <a:path w="15407640" h="407670">
                <a:moveTo>
                  <a:pt x="5903066" y="135702"/>
                </a:moveTo>
                <a:lnTo>
                  <a:pt x="5767363" y="135702"/>
                </a:lnTo>
                <a:lnTo>
                  <a:pt x="5767363" y="271405"/>
                </a:lnTo>
                <a:lnTo>
                  <a:pt x="5903066" y="271405"/>
                </a:lnTo>
                <a:lnTo>
                  <a:pt x="5903066" y="135702"/>
                </a:lnTo>
                <a:close/>
              </a:path>
              <a:path w="15407640" h="407670">
                <a:moveTo>
                  <a:pt x="6174471" y="135702"/>
                </a:moveTo>
                <a:lnTo>
                  <a:pt x="6038769" y="135702"/>
                </a:lnTo>
                <a:lnTo>
                  <a:pt x="6038769" y="271405"/>
                </a:lnTo>
                <a:lnTo>
                  <a:pt x="6174471" y="271405"/>
                </a:lnTo>
                <a:lnTo>
                  <a:pt x="6174471" y="135702"/>
                </a:lnTo>
                <a:close/>
              </a:path>
              <a:path w="15407640" h="407670">
                <a:moveTo>
                  <a:pt x="6445877" y="135702"/>
                </a:moveTo>
                <a:lnTo>
                  <a:pt x="6310174" y="135702"/>
                </a:lnTo>
                <a:lnTo>
                  <a:pt x="6310174" y="271405"/>
                </a:lnTo>
                <a:lnTo>
                  <a:pt x="6445877" y="271405"/>
                </a:lnTo>
                <a:lnTo>
                  <a:pt x="6445877" y="135702"/>
                </a:lnTo>
                <a:close/>
              </a:path>
              <a:path w="15407640" h="407670">
                <a:moveTo>
                  <a:pt x="6717282" y="135702"/>
                </a:moveTo>
                <a:lnTo>
                  <a:pt x="6581579" y="135702"/>
                </a:lnTo>
                <a:lnTo>
                  <a:pt x="6581579" y="271405"/>
                </a:lnTo>
                <a:lnTo>
                  <a:pt x="6717282" y="271405"/>
                </a:lnTo>
                <a:lnTo>
                  <a:pt x="6717282" y="135702"/>
                </a:lnTo>
                <a:close/>
              </a:path>
              <a:path w="15407640" h="407670">
                <a:moveTo>
                  <a:pt x="6988687" y="135702"/>
                </a:moveTo>
                <a:lnTo>
                  <a:pt x="6852985" y="135702"/>
                </a:lnTo>
                <a:lnTo>
                  <a:pt x="6852985" y="271405"/>
                </a:lnTo>
                <a:lnTo>
                  <a:pt x="6988687" y="271405"/>
                </a:lnTo>
                <a:lnTo>
                  <a:pt x="6988687" y="135702"/>
                </a:lnTo>
                <a:close/>
              </a:path>
              <a:path w="15407640" h="407670">
                <a:moveTo>
                  <a:pt x="7260093" y="135702"/>
                </a:moveTo>
                <a:lnTo>
                  <a:pt x="7124390" y="135702"/>
                </a:lnTo>
                <a:lnTo>
                  <a:pt x="7124390" y="271405"/>
                </a:lnTo>
                <a:lnTo>
                  <a:pt x="7260093" y="271405"/>
                </a:lnTo>
                <a:lnTo>
                  <a:pt x="7260093" y="135702"/>
                </a:lnTo>
                <a:close/>
              </a:path>
              <a:path w="15407640" h="407670">
                <a:moveTo>
                  <a:pt x="7531498" y="135702"/>
                </a:moveTo>
                <a:lnTo>
                  <a:pt x="7395795" y="135702"/>
                </a:lnTo>
                <a:lnTo>
                  <a:pt x="7395795" y="271405"/>
                </a:lnTo>
                <a:lnTo>
                  <a:pt x="7531498" y="271405"/>
                </a:lnTo>
                <a:lnTo>
                  <a:pt x="7531498" y="135702"/>
                </a:lnTo>
                <a:close/>
              </a:path>
              <a:path w="15407640" h="407670">
                <a:moveTo>
                  <a:pt x="7802903" y="135702"/>
                </a:moveTo>
                <a:lnTo>
                  <a:pt x="7667201" y="135702"/>
                </a:lnTo>
                <a:lnTo>
                  <a:pt x="7667201" y="271405"/>
                </a:lnTo>
                <a:lnTo>
                  <a:pt x="7802903" y="271405"/>
                </a:lnTo>
                <a:lnTo>
                  <a:pt x="7802903" y="135702"/>
                </a:lnTo>
                <a:close/>
              </a:path>
              <a:path w="15407640" h="407670">
                <a:moveTo>
                  <a:pt x="8074309" y="135702"/>
                </a:moveTo>
                <a:lnTo>
                  <a:pt x="7938606" y="135702"/>
                </a:lnTo>
                <a:lnTo>
                  <a:pt x="7938606" y="271405"/>
                </a:lnTo>
                <a:lnTo>
                  <a:pt x="8074309" y="271405"/>
                </a:lnTo>
                <a:lnTo>
                  <a:pt x="8074309" y="135702"/>
                </a:lnTo>
                <a:close/>
              </a:path>
              <a:path w="15407640" h="407670">
                <a:moveTo>
                  <a:pt x="8345714" y="135702"/>
                </a:moveTo>
                <a:lnTo>
                  <a:pt x="8210011" y="135702"/>
                </a:lnTo>
                <a:lnTo>
                  <a:pt x="8210011" y="271405"/>
                </a:lnTo>
                <a:lnTo>
                  <a:pt x="8345714" y="271405"/>
                </a:lnTo>
                <a:lnTo>
                  <a:pt x="8345714" y="135702"/>
                </a:lnTo>
                <a:close/>
              </a:path>
              <a:path w="15407640" h="407670">
                <a:moveTo>
                  <a:pt x="8617119" y="135702"/>
                </a:moveTo>
                <a:lnTo>
                  <a:pt x="8481417" y="135702"/>
                </a:lnTo>
                <a:lnTo>
                  <a:pt x="8481417" y="271405"/>
                </a:lnTo>
                <a:lnTo>
                  <a:pt x="8617119" y="271405"/>
                </a:lnTo>
                <a:lnTo>
                  <a:pt x="8617119" y="135702"/>
                </a:lnTo>
                <a:close/>
              </a:path>
              <a:path w="15407640" h="407670">
                <a:moveTo>
                  <a:pt x="8888525" y="135702"/>
                </a:moveTo>
                <a:lnTo>
                  <a:pt x="8752822" y="135702"/>
                </a:lnTo>
                <a:lnTo>
                  <a:pt x="8752822" y="271405"/>
                </a:lnTo>
                <a:lnTo>
                  <a:pt x="8888525" y="271405"/>
                </a:lnTo>
                <a:lnTo>
                  <a:pt x="8888525" y="135702"/>
                </a:lnTo>
                <a:close/>
              </a:path>
              <a:path w="15407640" h="407670">
                <a:moveTo>
                  <a:pt x="9159930" y="135702"/>
                </a:moveTo>
                <a:lnTo>
                  <a:pt x="9024227" y="135702"/>
                </a:lnTo>
                <a:lnTo>
                  <a:pt x="9024227" y="271405"/>
                </a:lnTo>
                <a:lnTo>
                  <a:pt x="9159930" y="271405"/>
                </a:lnTo>
                <a:lnTo>
                  <a:pt x="9159930" y="135702"/>
                </a:lnTo>
                <a:close/>
              </a:path>
              <a:path w="15407640" h="407670">
                <a:moveTo>
                  <a:pt x="9431335" y="135702"/>
                </a:moveTo>
                <a:lnTo>
                  <a:pt x="9295633" y="135702"/>
                </a:lnTo>
                <a:lnTo>
                  <a:pt x="9295633" y="271405"/>
                </a:lnTo>
                <a:lnTo>
                  <a:pt x="9431335" y="271405"/>
                </a:lnTo>
                <a:lnTo>
                  <a:pt x="9431335" y="135702"/>
                </a:lnTo>
                <a:close/>
              </a:path>
              <a:path w="15407640" h="407670">
                <a:moveTo>
                  <a:pt x="9702741" y="135702"/>
                </a:moveTo>
                <a:lnTo>
                  <a:pt x="9567038" y="135702"/>
                </a:lnTo>
                <a:lnTo>
                  <a:pt x="9567038" y="271405"/>
                </a:lnTo>
                <a:lnTo>
                  <a:pt x="9702741" y="271405"/>
                </a:lnTo>
                <a:lnTo>
                  <a:pt x="9702741" y="135702"/>
                </a:lnTo>
                <a:close/>
              </a:path>
              <a:path w="15407640" h="407670">
                <a:moveTo>
                  <a:pt x="9974146" y="135702"/>
                </a:moveTo>
                <a:lnTo>
                  <a:pt x="9838443" y="135702"/>
                </a:lnTo>
                <a:lnTo>
                  <a:pt x="9838443" y="271405"/>
                </a:lnTo>
                <a:lnTo>
                  <a:pt x="9974146" y="271405"/>
                </a:lnTo>
                <a:lnTo>
                  <a:pt x="9974146" y="135702"/>
                </a:lnTo>
                <a:close/>
              </a:path>
              <a:path w="15407640" h="407670">
                <a:moveTo>
                  <a:pt x="10245551" y="135702"/>
                </a:moveTo>
                <a:lnTo>
                  <a:pt x="10109849" y="135702"/>
                </a:lnTo>
                <a:lnTo>
                  <a:pt x="10109849" y="271405"/>
                </a:lnTo>
                <a:lnTo>
                  <a:pt x="10245551" y="271405"/>
                </a:lnTo>
                <a:lnTo>
                  <a:pt x="10245551" y="135702"/>
                </a:lnTo>
                <a:close/>
              </a:path>
              <a:path w="15407640" h="407670">
                <a:moveTo>
                  <a:pt x="10516957" y="135702"/>
                </a:moveTo>
                <a:lnTo>
                  <a:pt x="10381254" y="135702"/>
                </a:lnTo>
                <a:lnTo>
                  <a:pt x="10381254" y="271405"/>
                </a:lnTo>
                <a:lnTo>
                  <a:pt x="10516957" y="271405"/>
                </a:lnTo>
                <a:lnTo>
                  <a:pt x="10516957" y="135702"/>
                </a:lnTo>
                <a:close/>
              </a:path>
              <a:path w="15407640" h="407670">
                <a:moveTo>
                  <a:pt x="10788362" y="135702"/>
                </a:moveTo>
                <a:lnTo>
                  <a:pt x="10652659" y="135702"/>
                </a:lnTo>
                <a:lnTo>
                  <a:pt x="10652659" y="271405"/>
                </a:lnTo>
                <a:lnTo>
                  <a:pt x="10788362" y="271405"/>
                </a:lnTo>
                <a:lnTo>
                  <a:pt x="10788362" y="135702"/>
                </a:lnTo>
                <a:close/>
              </a:path>
              <a:path w="15407640" h="407670">
                <a:moveTo>
                  <a:pt x="11059767" y="135702"/>
                </a:moveTo>
                <a:lnTo>
                  <a:pt x="10924065" y="135702"/>
                </a:lnTo>
                <a:lnTo>
                  <a:pt x="10924065" y="271405"/>
                </a:lnTo>
                <a:lnTo>
                  <a:pt x="11059767" y="271405"/>
                </a:lnTo>
                <a:lnTo>
                  <a:pt x="11059767" y="135702"/>
                </a:lnTo>
                <a:close/>
              </a:path>
              <a:path w="15407640" h="407670">
                <a:moveTo>
                  <a:pt x="11331173" y="135702"/>
                </a:moveTo>
                <a:lnTo>
                  <a:pt x="11195470" y="135702"/>
                </a:lnTo>
                <a:lnTo>
                  <a:pt x="11195470" y="271405"/>
                </a:lnTo>
                <a:lnTo>
                  <a:pt x="11331173" y="271405"/>
                </a:lnTo>
                <a:lnTo>
                  <a:pt x="11331173" y="135702"/>
                </a:lnTo>
                <a:close/>
              </a:path>
              <a:path w="15407640" h="407670">
                <a:moveTo>
                  <a:pt x="11602578" y="135702"/>
                </a:moveTo>
                <a:lnTo>
                  <a:pt x="11466875" y="135702"/>
                </a:lnTo>
                <a:lnTo>
                  <a:pt x="11466875" y="271405"/>
                </a:lnTo>
                <a:lnTo>
                  <a:pt x="11602578" y="271405"/>
                </a:lnTo>
                <a:lnTo>
                  <a:pt x="11602578" y="135702"/>
                </a:lnTo>
                <a:close/>
              </a:path>
              <a:path w="15407640" h="407670">
                <a:moveTo>
                  <a:pt x="11873984" y="135702"/>
                </a:moveTo>
                <a:lnTo>
                  <a:pt x="11738281" y="135702"/>
                </a:lnTo>
                <a:lnTo>
                  <a:pt x="11738281" y="271405"/>
                </a:lnTo>
                <a:lnTo>
                  <a:pt x="11873984" y="271405"/>
                </a:lnTo>
                <a:lnTo>
                  <a:pt x="11873984" y="135702"/>
                </a:lnTo>
                <a:close/>
              </a:path>
              <a:path w="15407640" h="407670">
                <a:moveTo>
                  <a:pt x="12145389" y="135702"/>
                </a:moveTo>
                <a:lnTo>
                  <a:pt x="12009686" y="135702"/>
                </a:lnTo>
                <a:lnTo>
                  <a:pt x="12009686" y="271405"/>
                </a:lnTo>
                <a:lnTo>
                  <a:pt x="12145389" y="271405"/>
                </a:lnTo>
                <a:lnTo>
                  <a:pt x="12145389" y="135702"/>
                </a:lnTo>
                <a:close/>
              </a:path>
              <a:path w="15407640" h="407670">
                <a:moveTo>
                  <a:pt x="12416794" y="135702"/>
                </a:moveTo>
                <a:lnTo>
                  <a:pt x="12281092" y="135702"/>
                </a:lnTo>
                <a:lnTo>
                  <a:pt x="12281092" y="271405"/>
                </a:lnTo>
                <a:lnTo>
                  <a:pt x="12416794" y="271405"/>
                </a:lnTo>
                <a:lnTo>
                  <a:pt x="12416794" y="135702"/>
                </a:lnTo>
                <a:close/>
              </a:path>
              <a:path w="15407640" h="407670">
                <a:moveTo>
                  <a:pt x="12688200" y="135702"/>
                </a:moveTo>
                <a:lnTo>
                  <a:pt x="12552497" y="135702"/>
                </a:lnTo>
                <a:lnTo>
                  <a:pt x="12552497" y="271405"/>
                </a:lnTo>
                <a:lnTo>
                  <a:pt x="12688200" y="271405"/>
                </a:lnTo>
                <a:lnTo>
                  <a:pt x="12688200" y="135702"/>
                </a:lnTo>
                <a:close/>
              </a:path>
              <a:path w="15407640" h="407670">
                <a:moveTo>
                  <a:pt x="12959605" y="135702"/>
                </a:moveTo>
                <a:lnTo>
                  <a:pt x="12823902" y="135702"/>
                </a:lnTo>
                <a:lnTo>
                  <a:pt x="12823902" y="271405"/>
                </a:lnTo>
                <a:lnTo>
                  <a:pt x="12959605" y="271405"/>
                </a:lnTo>
                <a:lnTo>
                  <a:pt x="12959605" y="135702"/>
                </a:lnTo>
                <a:close/>
              </a:path>
              <a:path w="15407640" h="407670">
                <a:moveTo>
                  <a:pt x="13231010" y="135702"/>
                </a:moveTo>
                <a:lnTo>
                  <a:pt x="13095308" y="135702"/>
                </a:lnTo>
                <a:lnTo>
                  <a:pt x="13095308" y="271405"/>
                </a:lnTo>
                <a:lnTo>
                  <a:pt x="13231010" y="271405"/>
                </a:lnTo>
                <a:lnTo>
                  <a:pt x="13231010" y="135702"/>
                </a:lnTo>
                <a:close/>
              </a:path>
              <a:path w="15407640" h="407670">
                <a:moveTo>
                  <a:pt x="13502416" y="135702"/>
                </a:moveTo>
                <a:lnTo>
                  <a:pt x="13366713" y="135702"/>
                </a:lnTo>
                <a:lnTo>
                  <a:pt x="13366713" y="271405"/>
                </a:lnTo>
                <a:lnTo>
                  <a:pt x="13502416" y="271405"/>
                </a:lnTo>
                <a:lnTo>
                  <a:pt x="13502416" y="135702"/>
                </a:lnTo>
                <a:close/>
              </a:path>
              <a:path w="15407640" h="407670">
                <a:moveTo>
                  <a:pt x="13773821" y="135702"/>
                </a:moveTo>
                <a:lnTo>
                  <a:pt x="13638118" y="135702"/>
                </a:lnTo>
                <a:lnTo>
                  <a:pt x="13638118" y="271405"/>
                </a:lnTo>
                <a:lnTo>
                  <a:pt x="13773821" y="271405"/>
                </a:lnTo>
                <a:lnTo>
                  <a:pt x="13773821" y="135702"/>
                </a:lnTo>
                <a:close/>
              </a:path>
              <a:path w="15407640" h="407670">
                <a:moveTo>
                  <a:pt x="14045226" y="135702"/>
                </a:moveTo>
                <a:lnTo>
                  <a:pt x="13909524" y="135702"/>
                </a:lnTo>
                <a:lnTo>
                  <a:pt x="13909524" y="271405"/>
                </a:lnTo>
                <a:lnTo>
                  <a:pt x="14045226" y="271405"/>
                </a:lnTo>
                <a:lnTo>
                  <a:pt x="14045226" y="135702"/>
                </a:lnTo>
                <a:close/>
              </a:path>
              <a:path w="15407640" h="407670">
                <a:moveTo>
                  <a:pt x="14316632" y="135702"/>
                </a:moveTo>
                <a:lnTo>
                  <a:pt x="14180929" y="135702"/>
                </a:lnTo>
                <a:lnTo>
                  <a:pt x="14180929" y="271405"/>
                </a:lnTo>
                <a:lnTo>
                  <a:pt x="14316632" y="271405"/>
                </a:lnTo>
                <a:lnTo>
                  <a:pt x="14316632" y="135702"/>
                </a:lnTo>
                <a:close/>
              </a:path>
              <a:path w="15407640" h="407670">
                <a:moveTo>
                  <a:pt x="14588037" y="135702"/>
                </a:moveTo>
                <a:lnTo>
                  <a:pt x="14452334" y="135702"/>
                </a:lnTo>
                <a:lnTo>
                  <a:pt x="14452334" y="271405"/>
                </a:lnTo>
                <a:lnTo>
                  <a:pt x="14588037" y="271405"/>
                </a:lnTo>
                <a:lnTo>
                  <a:pt x="14588037" y="135702"/>
                </a:lnTo>
                <a:close/>
              </a:path>
              <a:path w="15407640" h="407670">
                <a:moveTo>
                  <a:pt x="14859442" y="135702"/>
                </a:moveTo>
                <a:lnTo>
                  <a:pt x="14723740" y="135702"/>
                </a:lnTo>
                <a:lnTo>
                  <a:pt x="14723740" y="271405"/>
                </a:lnTo>
                <a:lnTo>
                  <a:pt x="14859442" y="271405"/>
                </a:lnTo>
                <a:lnTo>
                  <a:pt x="14859442" y="135702"/>
                </a:lnTo>
                <a:close/>
              </a:path>
              <a:path w="15407640" h="407670">
                <a:moveTo>
                  <a:pt x="15000171" y="0"/>
                </a:moveTo>
                <a:lnTo>
                  <a:pt x="15000171" y="407108"/>
                </a:lnTo>
                <a:lnTo>
                  <a:pt x="15271576" y="271405"/>
                </a:lnTo>
                <a:lnTo>
                  <a:pt x="15068022" y="271405"/>
                </a:lnTo>
                <a:lnTo>
                  <a:pt x="15068022" y="135702"/>
                </a:lnTo>
                <a:lnTo>
                  <a:pt x="15271576" y="135702"/>
                </a:lnTo>
                <a:lnTo>
                  <a:pt x="15000171" y="0"/>
                </a:lnTo>
                <a:close/>
              </a:path>
              <a:path w="15407640" h="407670">
                <a:moveTo>
                  <a:pt x="15000171" y="135702"/>
                </a:moveTo>
                <a:lnTo>
                  <a:pt x="14995145" y="135702"/>
                </a:lnTo>
                <a:lnTo>
                  <a:pt x="14995145" y="271405"/>
                </a:lnTo>
                <a:lnTo>
                  <a:pt x="15000171" y="271405"/>
                </a:lnTo>
                <a:lnTo>
                  <a:pt x="15000171" y="135702"/>
                </a:lnTo>
                <a:close/>
              </a:path>
              <a:path w="15407640" h="407670">
                <a:moveTo>
                  <a:pt x="15271576" y="135702"/>
                </a:moveTo>
                <a:lnTo>
                  <a:pt x="15068022" y="135702"/>
                </a:lnTo>
                <a:lnTo>
                  <a:pt x="15068022" y="271405"/>
                </a:lnTo>
                <a:lnTo>
                  <a:pt x="15271576" y="271405"/>
                </a:lnTo>
                <a:lnTo>
                  <a:pt x="15407279" y="203554"/>
                </a:lnTo>
                <a:lnTo>
                  <a:pt x="15271576" y="135702"/>
                </a:lnTo>
                <a:close/>
              </a:path>
            </a:pathLst>
          </a:custGeom>
          <a:solidFill>
            <a:srgbClr val="4EAC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19"/>
          <p:cNvSpPr txBox="1"/>
          <p:nvPr/>
        </p:nvSpPr>
        <p:spPr>
          <a:xfrm>
            <a:off x="2651302" y="1858216"/>
            <a:ext cx="4152900" cy="1958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5099"/>
              </a:lnSpc>
              <a:spcBef>
                <a:spcPts val="100"/>
              </a:spcBef>
            </a:pPr>
            <a:r>
              <a:rPr sz="3350" spc="10" dirty="0">
                <a:latin typeface="Arial"/>
                <a:cs typeface="Arial"/>
              </a:rPr>
              <a:t>Dotazione </a:t>
            </a:r>
            <a:r>
              <a:rPr sz="3350" spc="10" dirty="0" err="1">
                <a:latin typeface="Arial"/>
                <a:cs typeface="Arial"/>
              </a:rPr>
              <a:t>dell’Asse</a:t>
            </a:r>
            <a:r>
              <a:rPr sz="3350" spc="10" dirty="0">
                <a:latin typeface="Arial"/>
                <a:cs typeface="Arial"/>
              </a:rPr>
              <a:t>  </a:t>
            </a:r>
            <a:endParaRPr lang="it-IT" sz="3350" spc="15" dirty="0">
              <a:latin typeface="Arial"/>
              <a:cs typeface="Arial"/>
            </a:endParaRPr>
          </a:p>
          <a:p>
            <a:pPr marL="12700" marR="5080">
              <a:lnSpc>
                <a:spcPct val="125099"/>
              </a:lnSpc>
              <a:spcBef>
                <a:spcPts val="100"/>
              </a:spcBef>
            </a:pPr>
            <a:r>
              <a:rPr sz="3350" spc="15" dirty="0" err="1">
                <a:latin typeface="Arial"/>
                <a:cs typeface="Arial"/>
              </a:rPr>
              <a:t>Risorse</a:t>
            </a:r>
            <a:r>
              <a:rPr sz="3350" spc="15" dirty="0">
                <a:latin typeface="Arial"/>
                <a:cs typeface="Arial"/>
              </a:rPr>
              <a:t> concesse  Risorse</a:t>
            </a:r>
            <a:r>
              <a:rPr sz="3350" spc="-25" dirty="0">
                <a:latin typeface="Arial"/>
                <a:cs typeface="Arial"/>
              </a:rPr>
              <a:t> </a:t>
            </a:r>
            <a:r>
              <a:rPr sz="3350" spc="15" dirty="0">
                <a:latin typeface="Arial"/>
                <a:cs typeface="Arial"/>
              </a:rPr>
              <a:t>erogate</a:t>
            </a:r>
            <a:endParaRPr sz="3350" dirty="0">
              <a:latin typeface="Arial"/>
              <a:cs typeface="Arial"/>
            </a:endParaRPr>
          </a:p>
        </p:txBody>
      </p:sp>
      <p:sp>
        <p:nvSpPr>
          <p:cNvPr id="22" name="object 20"/>
          <p:cNvSpPr txBox="1"/>
          <p:nvPr/>
        </p:nvSpPr>
        <p:spPr>
          <a:xfrm>
            <a:off x="7422047" y="1875598"/>
            <a:ext cx="2268220" cy="657872"/>
          </a:xfrm>
          <a:prstGeom prst="rect">
            <a:avLst/>
          </a:prstGeom>
        </p:spPr>
        <p:txBody>
          <a:bodyPr vert="horz" wrap="square" lIns="0" tIns="140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10"/>
              </a:spcBef>
            </a:pPr>
            <a:r>
              <a:rPr lang="it-IT" sz="3350" spc="10" dirty="0">
                <a:latin typeface="Arial"/>
                <a:cs typeface="Arial"/>
              </a:rPr>
              <a:t>294</a:t>
            </a:r>
            <a:r>
              <a:rPr sz="3350" spc="10" dirty="0">
                <a:latin typeface="Arial"/>
                <a:cs typeface="Arial"/>
              </a:rPr>
              <a:t>,</a:t>
            </a:r>
            <a:r>
              <a:rPr lang="it-IT" sz="3350" spc="10" dirty="0">
                <a:latin typeface="Arial"/>
                <a:cs typeface="Arial"/>
              </a:rPr>
              <a:t>6</a:t>
            </a:r>
            <a:r>
              <a:rPr sz="3350" spc="10" dirty="0">
                <a:latin typeface="Arial"/>
                <a:cs typeface="Arial"/>
              </a:rPr>
              <a:t> </a:t>
            </a:r>
            <a:r>
              <a:rPr sz="3350" spc="10" dirty="0" err="1">
                <a:latin typeface="Arial"/>
                <a:cs typeface="Arial"/>
              </a:rPr>
              <a:t>mln</a:t>
            </a:r>
            <a:r>
              <a:rPr sz="3350" spc="-90" dirty="0">
                <a:latin typeface="Arial"/>
                <a:cs typeface="Arial"/>
              </a:rPr>
              <a:t> </a:t>
            </a:r>
            <a:r>
              <a:rPr sz="3350" spc="15" dirty="0">
                <a:latin typeface="Arial"/>
                <a:cs typeface="Arial"/>
              </a:rPr>
              <a:t>€</a:t>
            </a:r>
            <a:endParaRPr sz="3350" dirty="0">
              <a:latin typeface="Arial"/>
              <a:cs typeface="Arial"/>
            </a:endParaRPr>
          </a:p>
        </p:txBody>
      </p:sp>
      <p:sp>
        <p:nvSpPr>
          <p:cNvPr id="23" name="object 21"/>
          <p:cNvSpPr txBox="1"/>
          <p:nvPr/>
        </p:nvSpPr>
        <p:spPr>
          <a:xfrm>
            <a:off x="7422047" y="2630339"/>
            <a:ext cx="2401403" cy="532197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it-IT" sz="3350" spc="15" dirty="0">
                <a:latin typeface="Arial"/>
                <a:cs typeface="Arial"/>
              </a:rPr>
              <a:t>152,8</a:t>
            </a:r>
            <a:r>
              <a:rPr sz="3350" spc="15" dirty="0">
                <a:latin typeface="Arial"/>
                <a:cs typeface="Arial"/>
              </a:rPr>
              <a:t> </a:t>
            </a:r>
            <a:r>
              <a:rPr sz="3350" spc="10" dirty="0">
                <a:latin typeface="Arial"/>
                <a:cs typeface="Arial"/>
              </a:rPr>
              <a:t>mln</a:t>
            </a:r>
            <a:r>
              <a:rPr sz="3350" spc="-110" dirty="0">
                <a:latin typeface="Arial"/>
                <a:cs typeface="Arial"/>
              </a:rPr>
              <a:t> </a:t>
            </a:r>
            <a:r>
              <a:rPr sz="3350" spc="15" dirty="0">
                <a:latin typeface="Arial"/>
                <a:cs typeface="Arial"/>
              </a:rPr>
              <a:t>€</a:t>
            </a:r>
            <a:endParaRPr sz="3350" dirty="0">
              <a:latin typeface="Arial"/>
              <a:cs typeface="Arial"/>
            </a:endParaRPr>
          </a:p>
        </p:txBody>
      </p:sp>
      <p:sp>
        <p:nvSpPr>
          <p:cNvPr id="24" name="object 22"/>
          <p:cNvSpPr txBox="1"/>
          <p:nvPr/>
        </p:nvSpPr>
        <p:spPr>
          <a:xfrm>
            <a:off x="7422047" y="3268644"/>
            <a:ext cx="2029460" cy="5416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it-IT" sz="3350" spc="10" dirty="0">
                <a:latin typeface="Arial"/>
                <a:cs typeface="Arial"/>
              </a:rPr>
              <a:t>83</a:t>
            </a:r>
            <a:r>
              <a:rPr sz="3350" spc="10" dirty="0">
                <a:latin typeface="Arial"/>
                <a:cs typeface="Arial"/>
              </a:rPr>
              <a:t>,</a:t>
            </a:r>
            <a:r>
              <a:rPr lang="it-IT" sz="3350" spc="10" dirty="0">
                <a:latin typeface="Arial"/>
                <a:cs typeface="Arial"/>
              </a:rPr>
              <a:t>4</a:t>
            </a:r>
            <a:r>
              <a:rPr sz="3350" spc="10" dirty="0">
                <a:latin typeface="Arial"/>
                <a:cs typeface="Arial"/>
              </a:rPr>
              <a:t> mln</a:t>
            </a:r>
            <a:r>
              <a:rPr sz="3350" spc="-90" dirty="0">
                <a:latin typeface="Arial"/>
                <a:cs typeface="Arial"/>
              </a:rPr>
              <a:t> </a:t>
            </a:r>
            <a:r>
              <a:rPr sz="3350" spc="15" dirty="0">
                <a:latin typeface="Arial"/>
                <a:cs typeface="Arial"/>
              </a:rPr>
              <a:t>€</a:t>
            </a:r>
            <a:endParaRPr sz="3350" dirty="0">
              <a:latin typeface="Arial"/>
              <a:cs typeface="Arial"/>
            </a:endParaRPr>
          </a:p>
        </p:txBody>
      </p:sp>
      <p:sp>
        <p:nvSpPr>
          <p:cNvPr id="25" name="object 23"/>
          <p:cNvSpPr/>
          <p:nvPr/>
        </p:nvSpPr>
        <p:spPr>
          <a:xfrm>
            <a:off x="1930422" y="1960772"/>
            <a:ext cx="488780" cy="4875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5"/>
          <p:cNvSpPr/>
          <p:nvPr/>
        </p:nvSpPr>
        <p:spPr>
          <a:xfrm>
            <a:off x="2005383" y="2652675"/>
            <a:ext cx="398312" cy="4875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26"/>
          <p:cNvSpPr/>
          <p:nvPr/>
        </p:nvSpPr>
        <p:spPr>
          <a:xfrm>
            <a:off x="1991562" y="3349739"/>
            <a:ext cx="427212" cy="3794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19"/>
          <p:cNvSpPr txBox="1"/>
          <p:nvPr/>
        </p:nvSpPr>
        <p:spPr>
          <a:xfrm>
            <a:off x="11587782" y="1838251"/>
            <a:ext cx="7897316" cy="2808461"/>
          </a:xfrm>
          <a:prstGeom prst="rect">
            <a:avLst/>
          </a:prstGeom>
          <a:ln w="34925">
            <a:gradFill>
              <a:gsLst>
                <a:gs pos="0">
                  <a:srgbClr val="92D05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5099"/>
              </a:lnSpc>
              <a:spcBef>
                <a:spcPts val="100"/>
              </a:spcBef>
            </a:pPr>
            <a:r>
              <a:rPr lang="it-IT" sz="3600" b="1" spc="10" dirty="0">
                <a:latin typeface="Arial"/>
                <a:cs typeface="Arial"/>
              </a:rPr>
              <a:t>	</a:t>
            </a:r>
            <a:r>
              <a:rPr lang="it-IT" sz="3600" b="1" i="1" spc="10" dirty="0" err="1">
                <a:solidFill>
                  <a:srgbClr val="4EAC2B"/>
                </a:solidFill>
                <a:latin typeface="Arial"/>
                <a:cs typeface="Arial"/>
              </a:rPr>
              <a:t>Governance</a:t>
            </a:r>
            <a:r>
              <a:rPr lang="it-IT" sz="3600" b="1" i="1" spc="10" dirty="0">
                <a:solidFill>
                  <a:srgbClr val="4EAC2B"/>
                </a:solidFill>
                <a:latin typeface="Arial"/>
                <a:cs typeface="Arial"/>
              </a:rPr>
              <a:t>:</a:t>
            </a:r>
          </a:p>
          <a:p>
            <a:pPr marL="469900" marR="5080" indent="-457200">
              <a:lnSpc>
                <a:spcPct val="125099"/>
              </a:lnSpc>
              <a:spcBef>
                <a:spcPts val="100"/>
              </a:spcBef>
              <a:buFontTx/>
              <a:buChar char="-"/>
            </a:pPr>
            <a:r>
              <a:rPr lang="it-IT" sz="3600" b="1" spc="10" dirty="0">
                <a:latin typeface="Arial"/>
                <a:cs typeface="Arial"/>
              </a:rPr>
              <a:t>4 </a:t>
            </a:r>
            <a:r>
              <a:rPr lang="it-IT" sz="3600" b="1" spc="10" dirty="0" err="1">
                <a:latin typeface="Arial"/>
                <a:cs typeface="Arial"/>
              </a:rPr>
              <a:t>RdA</a:t>
            </a:r>
            <a:r>
              <a:rPr lang="it-IT" sz="3600" b="1" spc="10" dirty="0">
                <a:latin typeface="Arial"/>
                <a:cs typeface="Arial"/>
              </a:rPr>
              <a:t> (DDGG Sviluppo </a:t>
            </a:r>
            <a:r>
              <a:rPr lang="it-IT" sz="3600" b="1" spc="10" dirty="0" err="1">
                <a:latin typeface="Arial"/>
                <a:cs typeface="Arial"/>
              </a:rPr>
              <a:t>Econom</a:t>
            </a:r>
            <a:r>
              <a:rPr lang="it-IT" sz="3600" b="1" spc="10" dirty="0">
                <a:latin typeface="Arial"/>
                <a:cs typeface="Arial"/>
              </a:rPr>
              <a:t>., Ricerca, Turismo, Autonomia)</a:t>
            </a:r>
          </a:p>
          <a:p>
            <a:pPr marL="469900" marR="5080" indent="-457200">
              <a:lnSpc>
                <a:spcPct val="125099"/>
              </a:lnSpc>
              <a:spcBef>
                <a:spcPts val="100"/>
              </a:spcBef>
              <a:buFontTx/>
              <a:buChar char="-"/>
            </a:pPr>
            <a:r>
              <a:rPr lang="it-IT" sz="3600" b="1" spc="10" dirty="0">
                <a:latin typeface="Arial"/>
                <a:cs typeface="Arial"/>
              </a:rPr>
              <a:t>1 Ente </a:t>
            </a:r>
            <a:r>
              <a:rPr lang="it-IT" sz="3600" b="1" spc="10" dirty="0" err="1">
                <a:latin typeface="Arial"/>
                <a:cs typeface="Arial"/>
              </a:rPr>
              <a:t>SiReg</a:t>
            </a:r>
            <a:r>
              <a:rPr lang="it-IT" sz="3600" b="1" spc="10" dirty="0">
                <a:latin typeface="Arial"/>
                <a:cs typeface="Arial"/>
              </a:rPr>
              <a:t> (</a:t>
            </a:r>
            <a:r>
              <a:rPr lang="it-IT" sz="3600" b="1" spc="10" dirty="0" err="1">
                <a:latin typeface="Arial"/>
                <a:cs typeface="Arial"/>
              </a:rPr>
              <a:t>Finlombarda</a:t>
            </a:r>
            <a:r>
              <a:rPr lang="it-IT" sz="3600" b="1" spc="10" dirty="0">
                <a:latin typeface="Arial"/>
                <a:cs typeface="Arial"/>
              </a:rPr>
              <a:t>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4294967295"/>
          </p:nvPr>
        </p:nvSpPr>
        <p:spPr>
          <a:xfrm>
            <a:off x="15201748" y="10820282"/>
            <a:ext cx="4523423" cy="292388"/>
          </a:xfrm>
        </p:spPr>
        <p:txBody>
          <a:bodyPr/>
          <a:lstStyle/>
          <a:p>
            <a:fld id="{AC7E1696-1C4C-4479-8F1A-84D065B82B7C}" type="slidenum">
              <a:rPr lang="it-IT" smtClean="0"/>
              <a:pPr/>
              <a:t>7</a:t>
            </a:fld>
            <a:endParaRPr lang="it-IT"/>
          </a:p>
        </p:txBody>
      </p:sp>
      <p:sp>
        <p:nvSpPr>
          <p:cNvPr id="104" name="CasellaDiTesto 103"/>
          <p:cNvSpPr txBox="1"/>
          <p:nvPr/>
        </p:nvSpPr>
        <p:spPr>
          <a:xfrm>
            <a:off x="10469234" y="8140023"/>
            <a:ext cx="843562" cy="512122"/>
          </a:xfrm>
          <a:prstGeom prst="rect">
            <a:avLst/>
          </a:prstGeom>
          <a:noFill/>
        </p:spPr>
        <p:txBody>
          <a:bodyPr wrap="square" lIns="171340" tIns="85670" rIns="171340" bIns="85670" rtlCol="0" anchor="ctr">
            <a:noAutofit/>
          </a:bodyPr>
          <a:lstStyle/>
          <a:p>
            <a:pPr defTabSz="171340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de-DE" sz="4500" kern="0" dirty="0">
                <a:solidFill>
                  <a:srgbClr val="FFFFFF"/>
                </a:solidFill>
                <a:latin typeface="Arial"/>
                <a:ea typeface="MS PGothic" pitchFamily="34" charset="-128"/>
                <a:sym typeface="Webdings" panose="05030102010509060703" pitchFamily="18" charset="2"/>
              </a:rPr>
              <a:t></a:t>
            </a:r>
            <a:endParaRPr lang="it-IT" sz="4500" kern="0" dirty="0">
              <a:solidFill>
                <a:prstClr val="black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105" name="CasellaDiTesto 104"/>
          <p:cNvSpPr txBox="1"/>
          <p:nvPr/>
        </p:nvSpPr>
        <p:spPr>
          <a:xfrm>
            <a:off x="10266364" y="9187660"/>
            <a:ext cx="843562" cy="512122"/>
          </a:xfrm>
          <a:prstGeom prst="rect">
            <a:avLst/>
          </a:prstGeom>
          <a:noFill/>
        </p:spPr>
        <p:txBody>
          <a:bodyPr wrap="square" lIns="171340" tIns="85670" rIns="171340" bIns="85670" rtlCol="0" anchor="ctr">
            <a:noAutofit/>
          </a:bodyPr>
          <a:lstStyle/>
          <a:p>
            <a:pPr defTabSz="171340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de-DE" sz="4500" b="1" kern="0" dirty="0">
                <a:solidFill>
                  <a:srgbClr val="FFFFFF"/>
                </a:solidFill>
                <a:latin typeface="Arial"/>
                <a:ea typeface="MS PGothic" pitchFamily="34" charset="-128"/>
                <a:sym typeface="Webdings" panose="05030102010509060703" pitchFamily="18" charset="2"/>
              </a:rPr>
              <a:t></a:t>
            </a:r>
            <a:endParaRPr lang="it-IT" sz="4500" kern="0" dirty="0">
              <a:solidFill>
                <a:prstClr val="black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138" name="Rettangolo arrotondato 137"/>
          <p:cNvSpPr/>
          <p:nvPr/>
        </p:nvSpPr>
        <p:spPr>
          <a:xfrm>
            <a:off x="6194398" y="1622227"/>
            <a:ext cx="4383692" cy="8786267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rgbClr val="FFFFFF">
                <a:lumMod val="65000"/>
              </a:srgbClr>
            </a:solidFill>
            <a:prstDash val="solid"/>
          </a:ln>
          <a:effectLst/>
        </p:spPr>
        <p:txBody>
          <a:bodyPr lIns="171340" tIns="85670" rIns="171340" bIns="85670" rtlCol="0" anchor="ctr"/>
          <a:lstStyle/>
          <a:p>
            <a:pPr algn="ctr" defTabSz="1713403" fontAlgn="base">
              <a:spcBef>
                <a:spcPct val="0"/>
              </a:spcBef>
              <a:spcAft>
                <a:spcPct val="0"/>
              </a:spcAft>
              <a:defRPr/>
            </a:pPr>
            <a:endParaRPr lang="it-IT" sz="3400" kern="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39" name="CasellaDiTesto 138"/>
          <p:cNvSpPr txBox="1"/>
          <p:nvPr/>
        </p:nvSpPr>
        <p:spPr>
          <a:xfrm>
            <a:off x="6551338" y="1910259"/>
            <a:ext cx="3653077" cy="583249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 defTabSz="171340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3000" b="1" kern="0" dirty="0">
                <a:solidFill>
                  <a:prstClr val="black"/>
                </a:solidFill>
                <a:latin typeface="Arial" charset="0"/>
                <a:ea typeface="MS PGothic" pitchFamily="34" charset="-128"/>
              </a:rPr>
              <a:t>INTRAPRENDO</a:t>
            </a:r>
          </a:p>
        </p:txBody>
      </p:sp>
      <p:cxnSp>
        <p:nvCxnSpPr>
          <p:cNvPr id="140" name="Connettore diritto 139"/>
          <p:cNvCxnSpPr/>
          <p:nvPr/>
        </p:nvCxnSpPr>
        <p:spPr>
          <a:xfrm>
            <a:off x="6322794" y="2749560"/>
            <a:ext cx="1826538" cy="0"/>
          </a:xfrm>
          <a:prstGeom prst="line">
            <a:avLst/>
          </a:prstGeom>
          <a:noFill/>
          <a:ln w="12700" cap="flat" cmpd="sng" algn="ctr">
            <a:solidFill>
              <a:srgbClr val="FFFFFF">
                <a:lumMod val="65000"/>
              </a:srgbClr>
            </a:solidFill>
            <a:prstDash val="solid"/>
          </a:ln>
          <a:effectLst/>
        </p:spPr>
      </p:cxnSp>
      <p:sp>
        <p:nvSpPr>
          <p:cNvPr id="141" name="Ovale 140"/>
          <p:cNvSpPr/>
          <p:nvPr/>
        </p:nvSpPr>
        <p:spPr>
          <a:xfrm>
            <a:off x="8300391" y="2720814"/>
            <a:ext cx="73062" cy="59960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rgbClr val="00B0F0"/>
            </a:solidFill>
            <a:prstDash val="solid"/>
          </a:ln>
          <a:effectLst/>
        </p:spPr>
        <p:txBody>
          <a:bodyPr lIns="171340" tIns="85670" rIns="171340" bIns="85670" rtlCol="0" anchor="ctr"/>
          <a:lstStyle/>
          <a:p>
            <a:pPr algn="ctr" defTabSz="1713403" fontAlgn="base">
              <a:spcBef>
                <a:spcPct val="0"/>
              </a:spcBef>
              <a:spcAft>
                <a:spcPct val="0"/>
              </a:spcAft>
              <a:defRPr/>
            </a:pPr>
            <a:endParaRPr lang="it-IT" sz="3400" kern="0" dirty="0">
              <a:solidFill>
                <a:srgbClr val="FFFFFF"/>
              </a:solidFill>
              <a:latin typeface="Calibri"/>
            </a:endParaRPr>
          </a:p>
        </p:txBody>
      </p:sp>
      <p:cxnSp>
        <p:nvCxnSpPr>
          <p:cNvPr id="142" name="Connettore diritto 141"/>
          <p:cNvCxnSpPr/>
          <p:nvPr/>
        </p:nvCxnSpPr>
        <p:spPr>
          <a:xfrm>
            <a:off x="8529788" y="2749560"/>
            <a:ext cx="1826538" cy="0"/>
          </a:xfrm>
          <a:prstGeom prst="line">
            <a:avLst/>
          </a:prstGeom>
          <a:noFill/>
          <a:ln w="12700" cap="flat" cmpd="sng" algn="ctr">
            <a:solidFill>
              <a:srgbClr val="FFFFFF">
                <a:lumMod val="65000"/>
              </a:srgbClr>
            </a:solidFill>
            <a:prstDash val="solid"/>
          </a:ln>
          <a:effectLst/>
        </p:spPr>
      </p:cxnSp>
      <p:sp>
        <p:nvSpPr>
          <p:cNvPr id="143" name="CasellaDiTesto 142"/>
          <p:cNvSpPr txBox="1"/>
          <p:nvPr/>
        </p:nvSpPr>
        <p:spPr>
          <a:xfrm>
            <a:off x="6346074" y="2886637"/>
            <a:ext cx="3981696" cy="523220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321263" indent="-321263" defTabSz="171340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000" b="1" i="1" kern="0" dirty="0">
                <a:solidFill>
                  <a:srgbClr val="00B0F0"/>
                </a:solidFill>
                <a:latin typeface="Arial" charset="0"/>
                <a:ea typeface="MS PGothic" pitchFamily="34" charset="-128"/>
              </a:rPr>
              <a:t>13,5M€</a:t>
            </a:r>
            <a:r>
              <a:rPr lang="it-IT" sz="2000" i="1" kern="0" dirty="0">
                <a:solidFill>
                  <a:srgbClr val="00B0F0"/>
                </a:solidFill>
                <a:latin typeface="Arial" charset="0"/>
                <a:ea typeface="MS PGothic" pitchFamily="34" charset="-128"/>
              </a:rPr>
              <a:t> a valere sul POR FESR 2014-2020 per i Finanziamenti</a:t>
            </a:r>
          </a:p>
          <a:p>
            <a:pPr marL="321263" indent="-321263" defTabSz="171340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000" b="1" i="1" kern="0" dirty="0">
                <a:solidFill>
                  <a:srgbClr val="00B0F0"/>
                </a:solidFill>
                <a:latin typeface="Arial" charset="0"/>
                <a:ea typeface="MS PGothic" pitchFamily="34" charset="-128"/>
              </a:rPr>
              <a:t>1,5M€</a:t>
            </a:r>
            <a:r>
              <a:rPr lang="it-IT" sz="2000" i="1" kern="0" dirty="0">
                <a:solidFill>
                  <a:srgbClr val="00B0F0"/>
                </a:solidFill>
                <a:latin typeface="Arial" charset="0"/>
                <a:ea typeface="MS PGothic" pitchFamily="34" charset="-128"/>
              </a:rPr>
              <a:t> a valere sul POR FESR 2014-2020 per i contributi a fondo perduto e 6</a:t>
            </a:r>
          </a:p>
          <a:p>
            <a:pPr marL="321263" indent="-321263" defTabSz="171340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it-IT" sz="2000" i="1" kern="0" dirty="0">
              <a:solidFill>
                <a:srgbClr val="00B0F0"/>
              </a:solidFill>
              <a:latin typeface="Arial" charset="0"/>
              <a:ea typeface="MS PGothic" pitchFamily="34" charset="-128"/>
            </a:endParaRPr>
          </a:p>
          <a:p>
            <a:pPr marL="321263" indent="-321263" defTabSz="171340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it-IT" sz="2000" i="1" kern="0" dirty="0">
              <a:solidFill>
                <a:srgbClr val="00B0F0"/>
              </a:solidFill>
              <a:latin typeface="Arial" charset="0"/>
              <a:ea typeface="MS PGothic" pitchFamily="34" charset="-128"/>
            </a:endParaRPr>
          </a:p>
          <a:p>
            <a:pPr marL="321263" indent="-321263" defTabSz="171340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it-IT" sz="2000" i="1" kern="0" dirty="0">
              <a:solidFill>
                <a:srgbClr val="00B0F0"/>
              </a:solidFill>
              <a:latin typeface="Arial" charset="0"/>
              <a:ea typeface="MS PGothic" pitchFamily="34" charset="-128"/>
            </a:endParaRPr>
          </a:p>
          <a:p>
            <a:pPr marL="321263" indent="-321263" defTabSz="171340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it-IT" sz="2000" i="1" kern="0" dirty="0">
              <a:solidFill>
                <a:srgbClr val="00B0F0"/>
              </a:solidFill>
              <a:latin typeface="Arial" charset="0"/>
              <a:ea typeface="MS PGothic" pitchFamily="34" charset="-128"/>
            </a:endParaRPr>
          </a:p>
          <a:p>
            <a:pPr marL="321263" indent="-321263" defTabSz="171340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000" b="1" i="1" kern="0" dirty="0">
                <a:solidFill>
                  <a:srgbClr val="00B0F0"/>
                </a:solidFill>
                <a:latin typeface="Arial" charset="0"/>
                <a:ea typeface="MS PGothic" pitchFamily="34" charset="-128"/>
              </a:rPr>
              <a:t>5,1M€</a:t>
            </a:r>
            <a:r>
              <a:rPr lang="it-IT" sz="2000" i="1" kern="0" dirty="0">
                <a:solidFill>
                  <a:srgbClr val="00B0F0"/>
                </a:solidFill>
                <a:latin typeface="Arial" charset="0"/>
                <a:ea typeface="MS PGothic" pitchFamily="34" charset="-128"/>
              </a:rPr>
              <a:t> di Finanziamenti concessi</a:t>
            </a:r>
          </a:p>
          <a:p>
            <a:pPr marL="321263" indent="-321263" defTabSz="171340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000" b="1" i="1" kern="0" dirty="0">
                <a:solidFill>
                  <a:srgbClr val="00B0F0"/>
                </a:solidFill>
                <a:latin typeface="Arial" charset="0"/>
                <a:ea typeface="MS PGothic" pitchFamily="34" charset="-128"/>
              </a:rPr>
              <a:t>600k€</a:t>
            </a:r>
            <a:r>
              <a:rPr lang="it-IT" sz="2000" i="1" kern="0" dirty="0">
                <a:solidFill>
                  <a:srgbClr val="00B0F0"/>
                </a:solidFill>
                <a:latin typeface="Arial" charset="0"/>
                <a:ea typeface="MS PGothic" pitchFamily="34" charset="-128"/>
              </a:rPr>
              <a:t> di Contributi concessi</a:t>
            </a:r>
          </a:p>
          <a:p>
            <a:pPr marL="321263" indent="-321263" defTabSz="171340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it-IT" sz="2000" i="1" kern="0" dirty="0">
              <a:solidFill>
                <a:srgbClr val="00B0F0"/>
              </a:solidFill>
              <a:latin typeface="Arial" charset="0"/>
              <a:ea typeface="MS PGothic" pitchFamily="34" charset="-128"/>
            </a:endParaRPr>
          </a:p>
          <a:p>
            <a:pPr marL="321263" indent="-321263" defTabSz="171340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it-IT" sz="2000" i="1" kern="0" dirty="0">
              <a:solidFill>
                <a:srgbClr val="00B0F0"/>
              </a:solidFill>
              <a:latin typeface="Arial" charset="0"/>
              <a:ea typeface="MS PGothic" pitchFamily="34" charset="-128"/>
            </a:endParaRPr>
          </a:p>
          <a:p>
            <a:pPr marL="321263" indent="-321263" defTabSz="171340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it-IT" sz="2000" i="1" kern="0" dirty="0">
              <a:solidFill>
                <a:srgbClr val="00B0F0"/>
              </a:solidFill>
              <a:latin typeface="Arial" charset="0"/>
              <a:ea typeface="MS PGothic" pitchFamily="34" charset="-128"/>
            </a:endParaRPr>
          </a:p>
          <a:p>
            <a:pPr marL="321263" indent="-321263" defTabSz="171340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000" b="1" i="1" kern="0" dirty="0">
                <a:solidFill>
                  <a:srgbClr val="00B0F0"/>
                </a:solidFill>
                <a:latin typeface="Arial" charset="0"/>
                <a:ea typeface="MS PGothic" pitchFamily="34" charset="-128"/>
              </a:rPr>
              <a:t>2,6M€</a:t>
            </a:r>
            <a:r>
              <a:rPr lang="it-IT" sz="2000" i="1" kern="0" dirty="0">
                <a:solidFill>
                  <a:srgbClr val="00B0F0"/>
                </a:solidFill>
                <a:latin typeface="Arial" charset="0"/>
                <a:ea typeface="MS PGothic" pitchFamily="34" charset="-128"/>
              </a:rPr>
              <a:t> di Finanziamenti erogati</a:t>
            </a:r>
          </a:p>
          <a:p>
            <a:pPr marL="321263" indent="-321263" defTabSz="171340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it-IT" sz="2000" i="1" kern="0" dirty="0">
              <a:solidFill>
                <a:srgbClr val="00B0F0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145" name="CasellaDiTesto 144"/>
          <p:cNvSpPr txBox="1"/>
          <p:nvPr/>
        </p:nvSpPr>
        <p:spPr>
          <a:xfrm>
            <a:off x="6292179" y="9022950"/>
            <a:ext cx="4164508" cy="890500"/>
          </a:xfrm>
          <a:prstGeom prst="roundRect">
            <a:avLst/>
          </a:prstGeom>
          <a:solidFill>
            <a:srgbClr val="00B0F0"/>
          </a:solidFill>
        </p:spPr>
        <p:txBody>
          <a:bodyPr wrap="square" lIns="674568" tIns="0" rIns="0" bIns="0" rtlCol="0" anchor="ctr">
            <a:noAutofit/>
          </a:bodyPr>
          <a:lstStyle/>
          <a:p>
            <a:pPr marL="0" lvl="2" algn="ctr" defTabSz="571149" fontAlgn="base">
              <a:lnSpc>
                <a:spcPts val="2595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it-IT" altLang="de-DE" sz="2200" b="1" kern="0" dirty="0">
                <a:solidFill>
                  <a:srgbClr val="FFFFFF"/>
                </a:solidFill>
                <a:latin typeface="Arial"/>
                <a:ea typeface="MS PGothic" pitchFamily="34" charset="-128"/>
              </a:rPr>
              <a:t>da 25 mila a 65 mila €</a:t>
            </a:r>
          </a:p>
        </p:txBody>
      </p:sp>
      <p:sp>
        <p:nvSpPr>
          <p:cNvPr id="146" name="CasellaDiTesto 145"/>
          <p:cNvSpPr txBox="1"/>
          <p:nvPr/>
        </p:nvSpPr>
        <p:spPr>
          <a:xfrm>
            <a:off x="6300680" y="8027217"/>
            <a:ext cx="4164508" cy="890500"/>
          </a:xfrm>
          <a:prstGeom prst="roundRect">
            <a:avLst/>
          </a:prstGeom>
          <a:solidFill>
            <a:srgbClr val="00B0F0"/>
          </a:solidFill>
        </p:spPr>
        <p:txBody>
          <a:bodyPr wrap="square" lIns="674568" tIns="0" rIns="0" bIns="0" rtlCol="0" anchor="ctr">
            <a:noAutofit/>
          </a:bodyPr>
          <a:lstStyle/>
          <a:p>
            <a:pPr algn="ctr" defTabSz="171340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200" b="1" kern="0" dirty="0">
                <a:solidFill>
                  <a:srgbClr val="FFFFFF"/>
                </a:solidFill>
                <a:latin typeface="Arial" charset="0"/>
                <a:ea typeface="MS PGothic" pitchFamily="34" charset="-128"/>
              </a:rPr>
              <a:t>Avvio di impresa</a:t>
            </a:r>
          </a:p>
        </p:txBody>
      </p:sp>
      <p:grpSp>
        <p:nvGrpSpPr>
          <p:cNvPr id="4" name="Gruppo 3"/>
          <p:cNvGrpSpPr/>
          <p:nvPr/>
        </p:nvGrpSpPr>
        <p:grpSpPr>
          <a:xfrm>
            <a:off x="10651317" y="1639641"/>
            <a:ext cx="4383692" cy="8786267"/>
            <a:chOff x="10813171" y="1639641"/>
            <a:chExt cx="4383692" cy="8786267"/>
          </a:xfrm>
        </p:grpSpPr>
        <p:sp>
          <p:nvSpPr>
            <p:cNvPr id="174" name="Rettangolo arrotondato 173"/>
            <p:cNvSpPr/>
            <p:nvPr/>
          </p:nvSpPr>
          <p:spPr>
            <a:xfrm>
              <a:off x="10813171" y="1639641"/>
              <a:ext cx="4383692" cy="8786267"/>
            </a:xfrm>
            <a:prstGeom prst="roundRect">
              <a:avLst/>
            </a:prstGeom>
            <a:solidFill>
              <a:srgbClr val="FFFFFF"/>
            </a:solidFill>
            <a:ln w="9525" cap="flat" cmpd="sng" algn="ctr">
              <a:solidFill>
                <a:srgbClr val="FFFFFF">
                  <a:lumMod val="65000"/>
                </a:srgbClr>
              </a:solidFill>
              <a:prstDash val="solid"/>
            </a:ln>
            <a:effectLst/>
          </p:spPr>
          <p:txBody>
            <a:bodyPr lIns="171340" tIns="85670" rIns="171340" bIns="85670" rtlCol="0" anchor="ctr"/>
            <a:lstStyle/>
            <a:p>
              <a:pPr algn="ctr" defTabSz="171340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3400" kern="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75" name="CasellaDiTesto 174"/>
            <p:cNvSpPr txBox="1"/>
            <p:nvPr/>
          </p:nvSpPr>
          <p:spPr>
            <a:xfrm>
              <a:off x="11017367" y="1927673"/>
              <a:ext cx="3653077" cy="583249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1713403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sz="3000" b="1" kern="0" dirty="0">
                  <a:solidFill>
                    <a:prstClr val="black"/>
                  </a:solidFill>
                  <a:latin typeface="Arial" charset="0"/>
                  <a:ea typeface="MS PGothic" pitchFamily="34" charset="-128"/>
                </a:rPr>
                <a:t>AL VIA</a:t>
              </a:r>
            </a:p>
          </p:txBody>
        </p:sp>
        <p:cxnSp>
          <p:nvCxnSpPr>
            <p:cNvPr id="176" name="Connettore diritto 175"/>
            <p:cNvCxnSpPr/>
            <p:nvPr/>
          </p:nvCxnSpPr>
          <p:spPr>
            <a:xfrm>
              <a:off x="11040762" y="2766975"/>
              <a:ext cx="1826538" cy="0"/>
            </a:xfrm>
            <a:prstGeom prst="line">
              <a:avLst/>
            </a:prstGeom>
            <a:noFill/>
            <a:ln w="12700" cap="flat" cmpd="sng" algn="ctr">
              <a:solidFill>
                <a:srgbClr val="FFFFFF">
                  <a:lumMod val="65000"/>
                </a:srgbClr>
              </a:solidFill>
              <a:prstDash val="solid"/>
            </a:ln>
            <a:effectLst/>
          </p:spPr>
        </p:cxnSp>
        <p:sp>
          <p:nvSpPr>
            <p:cNvPr id="177" name="Ovale 176"/>
            <p:cNvSpPr/>
            <p:nvPr/>
          </p:nvSpPr>
          <p:spPr>
            <a:xfrm>
              <a:off x="12957693" y="2738228"/>
              <a:ext cx="73062" cy="59960"/>
            </a:xfrm>
            <a:prstGeom prst="ellipse">
              <a:avLst/>
            </a:prstGeom>
            <a:solidFill>
              <a:srgbClr val="1F497D">
                <a:lumMod val="60000"/>
                <a:lumOff val="40000"/>
              </a:srgbClr>
            </a:solidFill>
            <a:ln w="9525" cap="flat" cmpd="sng" algn="ctr">
              <a:solidFill>
                <a:srgbClr val="1F497D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lIns="171340" tIns="85670" rIns="171340" bIns="85670" rtlCol="0" anchor="ctr"/>
            <a:lstStyle/>
            <a:p>
              <a:pPr algn="ctr" defTabSz="171340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3400" kern="0" dirty="0">
                <a:solidFill>
                  <a:srgbClr val="FFFFFF"/>
                </a:solidFill>
                <a:latin typeface="Calibri"/>
              </a:endParaRPr>
            </a:p>
          </p:txBody>
        </p:sp>
        <p:cxnSp>
          <p:nvCxnSpPr>
            <p:cNvPr id="178" name="Connettore diritto 177"/>
            <p:cNvCxnSpPr/>
            <p:nvPr/>
          </p:nvCxnSpPr>
          <p:spPr>
            <a:xfrm>
              <a:off x="13126425" y="2766975"/>
              <a:ext cx="1826538" cy="0"/>
            </a:xfrm>
            <a:prstGeom prst="line">
              <a:avLst/>
            </a:prstGeom>
            <a:noFill/>
            <a:ln w="12700" cap="flat" cmpd="sng" algn="ctr">
              <a:solidFill>
                <a:srgbClr val="FFFFFF">
                  <a:lumMod val="65000"/>
                </a:srgbClr>
              </a:solidFill>
              <a:prstDash val="solid"/>
            </a:ln>
            <a:effectLst/>
          </p:spPr>
        </p:cxnSp>
        <p:sp>
          <p:nvSpPr>
            <p:cNvPr id="179" name="CasellaDiTesto 178"/>
            <p:cNvSpPr txBox="1"/>
            <p:nvPr/>
          </p:nvSpPr>
          <p:spPr>
            <a:xfrm>
              <a:off x="10979175" y="2886431"/>
              <a:ext cx="4003366" cy="492442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321263" indent="-321263" defTabSz="171340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it-IT" sz="2000" b="1" i="1" kern="0" dirty="0">
                  <a:solidFill>
                    <a:srgbClr val="1F497D">
                      <a:lumMod val="60000"/>
                      <a:lumOff val="40000"/>
                    </a:srgbClr>
                  </a:solidFill>
                  <a:latin typeface="Arial" charset="0"/>
                  <a:ea typeface="MS PGothic" pitchFamily="34" charset="-128"/>
                </a:rPr>
                <a:t>85 M€ </a:t>
              </a:r>
              <a:r>
                <a:rPr lang="it-IT" sz="2000" i="1" kern="0" dirty="0">
                  <a:solidFill>
                    <a:srgbClr val="1F497D">
                      <a:lumMod val="60000"/>
                      <a:lumOff val="40000"/>
                    </a:srgbClr>
                  </a:solidFill>
                  <a:latin typeface="Arial" charset="0"/>
                  <a:ea typeface="MS PGothic" pitchFamily="34" charset="-128"/>
                </a:rPr>
                <a:t>a valere sul POR FESR 2014-2020 per il Fondo di Garanzia</a:t>
              </a:r>
            </a:p>
            <a:p>
              <a:pPr marL="321263" indent="-321263" defTabSz="171340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it-IT" sz="2000" b="1" i="1" kern="0" dirty="0">
                  <a:solidFill>
                    <a:srgbClr val="1F497D">
                      <a:lumMod val="60000"/>
                      <a:lumOff val="40000"/>
                    </a:srgbClr>
                  </a:solidFill>
                  <a:latin typeface="Arial" charset="0"/>
                  <a:ea typeface="MS PGothic" pitchFamily="34" charset="-128"/>
                </a:rPr>
                <a:t>48,5 M€</a:t>
              </a:r>
              <a:r>
                <a:rPr lang="it-IT" sz="2000" i="1" kern="0" dirty="0">
                  <a:solidFill>
                    <a:srgbClr val="1F497D">
                      <a:lumMod val="60000"/>
                      <a:lumOff val="40000"/>
                    </a:srgbClr>
                  </a:solidFill>
                  <a:latin typeface="Arial" charset="0"/>
                  <a:ea typeface="MS PGothic" pitchFamily="34" charset="-128"/>
                </a:rPr>
                <a:t> a valere sul POR FESR 2014-2020 per i Contributi a fondo perduto</a:t>
              </a:r>
            </a:p>
            <a:p>
              <a:pPr marL="321263" indent="-321263" defTabSz="171340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it-IT" sz="2000" b="1" i="1" kern="0" dirty="0">
                  <a:solidFill>
                    <a:srgbClr val="1F497D">
                      <a:lumMod val="60000"/>
                      <a:lumOff val="40000"/>
                    </a:srgbClr>
                  </a:solidFill>
                  <a:latin typeface="Arial" charset="0"/>
                  <a:ea typeface="MS PGothic" pitchFamily="34" charset="-128"/>
                </a:rPr>
                <a:t>353 M€</a:t>
              </a:r>
              <a:r>
                <a:rPr lang="it-IT" sz="2000" i="1" kern="0" dirty="0">
                  <a:solidFill>
                    <a:srgbClr val="1F497D">
                      <a:lumMod val="60000"/>
                      <a:lumOff val="40000"/>
                    </a:srgbClr>
                  </a:solidFill>
                  <a:latin typeface="Arial" charset="0"/>
                  <a:ea typeface="MS PGothic" pitchFamily="34" charset="-128"/>
                </a:rPr>
                <a:t> da Finlombarda e dagli Intermediari per i Finanziamenti</a:t>
              </a:r>
            </a:p>
            <a:p>
              <a:pPr marL="321263" indent="-321263" defTabSz="171340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/>
              </a:pPr>
              <a:endParaRPr lang="it-IT" sz="2000" b="1" i="1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Arial" charset="0"/>
                <a:ea typeface="MS PGothic" pitchFamily="34" charset="-128"/>
              </a:endParaRPr>
            </a:p>
            <a:p>
              <a:pPr marL="321263" indent="-321263" defTabSz="171340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it-IT" sz="2000" b="1" i="1" kern="0" dirty="0">
                  <a:solidFill>
                    <a:srgbClr val="1F497D">
                      <a:lumMod val="60000"/>
                      <a:lumOff val="40000"/>
                    </a:srgbClr>
                  </a:solidFill>
                  <a:latin typeface="Arial" charset="0"/>
                  <a:ea typeface="MS PGothic" pitchFamily="34" charset="-128"/>
                </a:rPr>
                <a:t>37M€</a:t>
              </a:r>
              <a:r>
                <a:rPr lang="it-IT" sz="2000" i="1" kern="0" dirty="0">
                  <a:solidFill>
                    <a:srgbClr val="1F497D">
                      <a:lumMod val="60000"/>
                      <a:lumOff val="40000"/>
                    </a:srgbClr>
                  </a:solidFill>
                  <a:latin typeface="Arial" charset="0"/>
                  <a:ea typeface="MS PGothic" pitchFamily="34" charset="-128"/>
                </a:rPr>
                <a:t> di Garanzie accantonate</a:t>
              </a:r>
            </a:p>
            <a:p>
              <a:pPr marL="321263" indent="-321263" defTabSz="171340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it-IT" sz="2000" b="1" i="1" kern="0" dirty="0">
                  <a:solidFill>
                    <a:srgbClr val="1F497D">
                      <a:lumMod val="60000"/>
                      <a:lumOff val="40000"/>
                    </a:srgbClr>
                  </a:solidFill>
                  <a:latin typeface="Arial" charset="0"/>
                  <a:ea typeface="MS PGothic" pitchFamily="34" charset="-128"/>
                </a:rPr>
                <a:t>25 M€</a:t>
              </a:r>
              <a:r>
                <a:rPr lang="it-IT" sz="2000" i="1" kern="0" dirty="0">
                  <a:solidFill>
                    <a:srgbClr val="1F497D">
                      <a:lumMod val="60000"/>
                      <a:lumOff val="40000"/>
                    </a:srgbClr>
                  </a:solidFill>
                  <a:latin typeface="Arial" charset="0"/>
                  <a:ea typeface="MS PGothic" pitchFamily="34" charset="-128"/>
                </a:rPr>
                <a:t> di Contributi concessi</a:t>
              </a:r>
            </a:p>
            <a:p>
              <a:pPr marL="321263" indent="-321263" defTabSz="171340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it-IT" sz="2000" b="1" i="1" kern="0" dirty="0">
                  <a:solidFill>
                    <a:srgbClr val="1F497D">
                      <a:lumMod val="60000"/>
                      <a:lumOff val="40000"/>
                    </a:srgbClr>
                  </a:solidFill>
                  <a:latin typeface="Arial" charset="0"/>
                  <a:ea typeface="MS PGothic" pitchFamily="34" charset="-128"/>
                </a:rPr>
                <a:t>163 M€</a:t>
              </a:r>
              <a:r>
                <a:rPr lang="it-IT" sz="2000" i="1" kern="0" dirty="0">
                  <a:solidFill>
                    <a:srgbClr val="1F497D">
                      <a:lumMod val="60000"/>
                      <a:lumOff val="40000"/>
                    </a:srgbClr>
                  </a:solidFill>
                  <a:latin typeface="Arial" charset="0"/>
                  <a:ea typeface="MS PGothic" pitchFamily="34" charset="-128"/>
                </a:rPr>
                <a:t> di Finanziamenti deliberati</a:t>
              </a:r>
            </a:p>
            <a:p>
              <a:pPr marL="321263" indent="-321263" defTabSz="171340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/>
              </a:pPr>
              <a:endParaRPr lang="it-IT" sz="2000" b="1" i="1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Arial" charset="0"/>
                <a:ea typeface="MS PGothic" pitchFamily="34" charset="-128"/>
              </a:endParaRPr>
            </a:p>
            <a:p>
              <a:pPr marL="321263" indent="-321263" defTabSz="171340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it-IT" sz="2000" b="1" i="1" kern="0" dirty="0">
                  <a:solidFill>
                    <a:srgbClr val="1F497D">
                      <a:lumMod val="60000"/>
                      <a:lumOff val="40000"/>
                    </a:srgbClr>
                  </a:solidFill>
                  <a:latin typeface="Arial" charset="0"/>
                  <a:ea typeface="MS PGothic" pitchFamily="34" charset="-128"/>
                </a:rPr>
                <a:t>77,2 M€ </a:t>
              </a:r>
              <a:r>
                <a:rPr lang="it-IT" sz="2000" i="1" kern="0" dirty="0">
                  <a:solidFill>
                    <a:srgbClr val="1F497D">
                      <a:lumMod val="60000"/>
                      <a:lumOff val="40000"/>
                    </a:srgbClr>
                  </a:solidFill>
                  <a:latin typeface="Arial" charset="0"/>
                  <a:ea typeface="MS PGothic" pitchFamily="34" charset="-128"/>
                </a:rPr>
                <a:t>di Finanziamenti erogati</a:t>
              </a:r>
            </a:p>
          </p:txBody>
        </p:sp>
        <p:sp>
          <p:nvSpPr>
            <p:cNvPr id="181" name="CasellaDiTesto 180"/>
            <p:cNvSpPr txBox="1"/>
            <p:nvPr/>
          </p:nvSpPr>
          <p:spPr>
            <a:xfrm>
              <a:off x="10929468" y="9046134"/>
              <a:ext cx="4164508" cy="890500"/>
            </a:xfrm>
            <a:prstGeom prst="roundRect">
              <a:avLst/>
            </a:prstGeom>
            <a:solidFill>
              <a:srgbClr val="1F497D">
                <a:lumMod val="60000"/>
                <a:lumOff val="40000"/>
              </a:srgbClr>
            </a:solidFill>
          </p:spPr>
          <p:txBody>
            <a:bodyPr wrap="square" lIns="674568" tIns="0" rIns="0" bIns="0" rtlCol="0" anchor="ctr">
              <a:noAutofit/>
            </a:bodyPr>
            <a:lstStyle/>
            <a:p>
              <a:pPr marL="0" lvl="2" algn="ctr" defTabSz="571149" fontAlgn="base">
                <a:lnSpc>
                  <a:spcPts val="2595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/>
              </a:pPr>
              <a:r>
                <a:rPr lang="it-IT" altLang="de-DE" sz="2200" b="1" kern="0" dirty="0">
                  <a:solidFill>
                    <a:srgbClr val="FFFFFF"/>
                  </a:solidFill>
                  <a:latin typeface="Arial"/>
                  <a:ea typeface="MS PGothic" pitchFamily="34" charset="-128"/>
                </a:rPr>
                <a:t>da 50 mila a 6 milioni €</a:t>
              </a:r>
            </a:p>
          </p:txBody>
        </p:sp>
        <p:sp>
          <p:nvSpPr>
            <p:cNvPr id="182" name="CasellaDiTesto 181"/>
            <p:cNvSpPr txBox="1"/>
            <p:nvPr/>
          </p:nvSpPr>
          <p:spPr>
            <a:xfrm>
              <a:off x="10948990" y="8048827"/>
              <a:ext cx="4164508" cy="890500"/>
            </a:xfrm>
            <a:prstGeom prst="roundRect">
              <a:avLst/>
            </a:prstGeom>
            <a:solidFill>
              <a:srgbClr val="1F497D">
                <a:lumMod val="60000"/>
                <a:lumOff val="40000"/>
              </a:srgbClr>
            </a:solidFill>
          </p:spPr>
          <p:txBody>
            <a:bodyPr wrap="square" lIns="674568" tIns="0" rIns="0" bIns="0" rtlCol="0" anchor="ctr">
              <a:noAutofit/>
            </a:bodyPr>
            <a:lstStyle/>
            <a:p>
              <a:pPr marL="0" lvl="2" algn="ctr" defTabSz="571149" fontAlgn="base">
                <a:lnSpc>
                  <a:spcPts val="2595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/>
              </a:pPr>
              <a:r>
                <a:rPr lang="it-IT" altLang="de-DE" sz="2200" b="1" kern="0" dirty="0">
                  <a:solidFill>
                    <a:srgbClr val="FFFFFF"/>
                  </a:solidFill>
                  <a:latin typeface="Arial"/>
                  <a:ea typeface="MS PGothic" pitchFamily="34" charset="-128"/>
                </a:rPr>
                <a:t>Investimenti  produttivi </a:t>
              </a:r>
            </a:p>
          </p:txBody>
        </p:sp>
        <p:sp>
          <p:nvSpPr>
            <p:cNvPr id="183" name="CasellaDiTesto 182"/>
            <p:cNvSpPr txBox="1"/>
            <p:nvPr/>
          </p:nvSpPr>
          <p:spPr>
            <a:xfrm>
              <a:off x="10847279" y="9456096"/>
              <a:ext cx="843562" cy="512122"/>
            </a:xfrm>
            <a:prstGeom prst="rect">
              <a:avLst/>
            </a:prstGeom>
            <a:noFill/>
          </p:spPr>
          <p:txBody>
            <a:bodyPr wrap="square" lIns="171340" tIns="85670" rIns="171340" bIns="85670" rtlCol="0" anchor="ctr">
              <a:noAutofit/>
            </a:bodyPr>
            <a:lstStyle/>
            <a:p>
              <a:pPr defTabSz="1713403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altLang="de-DE" sz="4500" b="1" kern="0" dirty="0">
                  <a:solidFill>
                    <a:srgbClr val="FFFFFF"/>
                  </a:solidFill>
                  <a:latin typeface="Arial"/>
                  <a:ea typeface="MS PGothic" pitchFamily="34" charset="-128"/>
                  <a:sym typeface="Webdings" panose="05030102010509060703" pitchFamily="18" charset="2"/>
                </a:rPr>
                <a:t></a:t>
              </a:r>
              <a:endParaRPr lang="it-IT" sz="4500" kern="0" dirty="0">
                <a:solidFill>
                  <a:prstClr val="black"/>
                </a:solidFill>
                <a:latin typeface="Arial" charset="0"/>
                <a:ea typeface="MS PGothic" pitchFamily="34" charset="-128"/>
              </a:endParaRPr>
            </a:p>
          </p:txBody>
        </p:sp>
        <p:sp>
          <p:nvSpPr>
            <p:cNvPr id="184" name="CasellaDiTesto 183"/>
            <p:cNvSpPr txBox="1"/>
            <p:nvPr/>
          </p:nvSpPr>
          <p:spPr>
            <a:xfrm>
              <a:off x="10955715" y="8416931"/>
              <a:ext cx="843562" cy="512122"/>
            </a:xfrm>
            <a:prstGeom prst="rect">
              <a:avLst/>
            </a:prstGeom>
            <a:noFill/>
          </p:spPr>
          <p:txBody>
            <a:bodyPr wrap="square" lIns="171340" tIns="85670" rIns="171340" bIns="85670" rtlCol="0" anchor="ctr">
              <a:noAutofit/>
            </a:bodyPr>
            <a:lstStyle/>
            <a:p>
              <a:pPr defTabSz="1713403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altLang="de-DE" sz="4500" kern="0" dirty="0">
                  <a:solidFill>
                    <a:srgbClr val="FFFFFF"/>
                  </a:solidFill>
                  <a:latin typeface="Arial"/>
                  <a:ea typeface="MS PGothic" pitchFamily="34" charset="-128"/>
                  <a:sym typeface="Webdings" panose="05030102010509060703" pitchFamily="18" charset="2"/>
                </a:rPr>
                <a:t></a:t>
              </a:r>
              <a:endParaRPr lang="it-IT" sz="4500" kern="0" dirty="0">
                <a:solidFill>
                  <a:prstClr val="black"/>
                </a:solidFill>
                <a:latin typeface="Arial" charset="0"/>
                <a:ea typeface="MS PGothic" pitchFamily="34" charset="-128"/>
              </a:endParaRPr>
            </a:p>
          </p:txBody>
        </p:sp>
      </p:grpSp>
      <p:grpSp>
        <p:nvGrpSpPr>
          <p:cNvPr id="6" name="Gruppo 5"/>
          <p:cNvGrpSpPr/>
          <p:nvPr/>
        </p:nvGrpSpPr>
        <p:grpSpPr>
          <a:xfrm>
            <a:off x="14838396" y="1622227"/>
            <a:ext cx="4747568" cy="8786267"/>
            <a:chOff x="14997447" y="1622227"/>
            <a:chExt cx="4747568" cy="8786267"/>
          </a:xfrm>
        </p:grpSpPr>
        <p:sp>
          <p:nvSpPr>
            <p:cNvPr id="113" name="CasellaDiTesto 112"/>
            <p:cNvSpPr txBox="1"/>
            <p:nvPr/>
          </p:nvSpPr>
          <p:spPr>
            <a:xfrm>
              <a:off x="14997447" y="9209339"/>
              <a:ext cx="843562" cy="512122"/>
            </a:xfrm>
            <a:prstGeom prst="rect">
              <a:avLst/>
            </a:prstGeom>
            <a:noFill/>
          </p:spPr>
          <p:txBody>
            <a:bodyPr wrap="square" lIns="171340" tIns="85670" rIns="171340" bIns="85670" rtlCol="0" anchor="ctr">
              <a:noAutofit/>
            </a:bodyPr>
            <a:lstStyle/>
            <a:p>
              <a:pPr defTabSz="1713403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altLang="de-DE" sz="4500" b="1" kern="0" dirty="0">
                  <a:solidFill>
                    <a:srgbClr val="FFFFFF"/>
                  </a:solidFill>
                  <a:latin typeface="Arial"/>
                  <a:ea typeface="MS PGothic" pitchFamily="34" charset="-128"/>
                  <a:sym typeface="Webdings" panose="05030102010509060703" pitchFamily="18" charset="2"/>
                </a:rPr>
                <a:t></a:t>
              </a:r>
              <a:endParaRPr lang="it-IT" sz="4500" kern="0" dirty="0">
                <a:solidFill>
                  <a:prstClr val="black"/>
                </a:solidFill>
                <a:latin typeface="Arial" charset="0"/>
                <a:ea typeface="MS PGothic" pitchFamily="34" charset="-128"/>
              </a:endParaRPr>
            </a:p>
          </p:txBody>
        </p:sp>
        <p:sp>
          <p:nvSpPr>
            <p:cNvPr id="114" name="CasellaDiTesto 113"/>
            <p:cNvSpPr txBox="1"/>
            <p:nvPr/>
          </p:nvSpPr>
          <p:spPr>
            <a:xfrm>
              <a:off x="15105882" y="8170173"/>
              <a:ext cx="843562" cy="512122"/>
            </a:xfrm>
            <a:prstGeom prst="rect">
              <a:avLst/>
            </a:prstGeom>
            <a:noFill/>
          </p:spPr>
          <p:txBody>
            <a:bodyPr wrap="square" lIns="171340" tIns="85670" rIns="171340" bIns="85670" rtlCol="0" anchor="ctr">
              <a:noAutofit/>
            </a:bodyPr>
            <a:lstStyle/>
            <a:p>
              <a:pPr defTabSz="1713403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altLang="de-DE" sz="4500" kern="0" dirty="0">
                  <a:solidFill>
                    <a:srgbClr val="FFFFFF"/>
                  </a:solidFill>
                  <a:latin typeface="Arial"/>
                  <a:ea typeface="MS PGothic" pitchFamily="34" charset="-128"/>
                  <a:sym typeface="Webdings" panose="05030102010509060703" pitchFamily="18" charset="2"/>
                </a:rPr>
                <a:t></a:t>
              </a:r>
              <a:endParaRPr lang="it-IT" sz="4500" kern="0" dirty="0">
                <a:solidFill>
                  <a:prstClr val="black"/>
                </a:solidFill>
                <a:latin typeface="Arial" charset="0"/>
                <a:ea typeface="MS PGothic" pitchFamily="34" charset="-128"/>
              </a:endParaRPr>
            </a:p>
          </p:txBody>
        </p:sp>
        <p:sp>
          <p:nvSpPr>
            <p:cNvPr id="194" name="Rettangolo arrotondato 193"/>
            <p:cNvSpPr/>
            <p:nvPr/>
          </p:nvSpPr>
          <p:spPr>
            <a:xfrm>
              <a:off x="15361323" y="1622227"/>
              <a:ext cx="4383692" cy="8786267"/>
            </a:xfrm>
            <a:prstGeom prst="roundRect">
              <a:avLst/>
            </a:prstGeom>
            <a:solidFill>
              <a:srgbClr val="FFFFFF"/>
            </a:solidFill>
            <a:ln w="9525" cap="flat" cmpd="sng" algn="ctr">
              <a:solidFill>
                <a:srgbClr val="FFFFFF">
                  <a:lumMod val="65000"/>
                </a:srgbClr>
              </a:solidFill>
              <a:prstDash val="solid"/>
            </a:ln>
            <a:effectLst/>
          </p:spPr>
          <p:txBody>
            <a:bodyPr lIns="171340" tIns="85670" rIns="171340" bIns="85670" rtlCol="0" anchor="ctr"/>
            <a:lstStyle/>
            <a:p>
              <a:pPr algn="ctr" defTabSz="171340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3400" kern="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95" name="CasellaDiTesto 194"/>
            <p:cNvSpPr txBox="1"/>
            <p:nvPr/>
          </p:nvSpPr>
          <p:spPr>
            <a:xfrm>
              <a:off x="15532698" y="1910259"/>
              <a:ext cx="4074585" cy="583249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1713403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sz="3000" b="1" kern="0" dirty="0">
                  <a:solidFill>
                    <a:prstClr val="black"/>
                  </a:solidFill>
                  <a:latin typeface="Arial" charset="0"/>
                  <a:ea typeface="MS PGothic" pitchFamily="34" charset="-128"/>
                </a:rPr>
                <a:t>CONTROGARANZIE</a:t>
              </a:r>
            </a:p>
          </p:txBody>
        </p:sp>
        <p:cxnSp>
          <p:nvCxnSpPr>
            <p:cNvPr id="196" name="Connettore diritto 195"/>
            <p:cNvCxnSpPr/>
            <p:nvPr/>
          </p:nvCxnSpPr>
          <p:spPr>
            <a:xfrm>
              <a:off x="15559873" y="2749560"/>
              <a:ext cx="1826538" cy="0"/>
            </a:xfrm>
            <a:prstGeom prst="line">
              <a:avLst/>
            </a:prstGeom>
            <a:noFill/>
            <a:ln w="12700" cap="flat" cmpd="sng" algn="ctr">
              <a:solidFill>
                <a:srgbClr val="FFFFFF">
                  <a:lumMod val="65000"/>
                </a:srgbClr>
              </a:solidFill>
              <a:prstDash val="solid"/>
            </a:ln>
            <a:effectLst/>
          </p:spPr>
        </p:cxnSp>
        <p:sp>
          <p:nvSpPr>
            <p:cNvPr id="197" name="Ovale 196"/>
            <p:cNvSpPr/>
            <p:nvPr/>
          </p:nvSpPr>
          <p:spPr>
            <a:xfrm>
              <a:off x="17528492" y="2720814"/>
              <a:ext cx="81492" cy="59960"/>
            </a:xfrm>
            <a:prstGeom prst="ellipse">
              <a:avLst/>
            </a:prstGeom>
            <a:solidFill>
              <a:srgbClr val="3366FF"/>
            </a:solidFill>
            <a:ln w="9525" cap="flat" cmpd="sng" algn="ctr">
              <a:solidFill>
                <a:srgbClr val="3366FF"/>
              </a:solidFill>
              <a:prstDash val="solid"/>
            </a:ln>
            <a:effectLst/>
          </p:spPr>
          <p:txBody>
            <a:bodyPr lIns="171340" tIns="85670" rIns="171340" bIns="85670" rtlCol="0" anchor="ctr"/>
            <a:lstStyle/>
            <a:p>
              <a:pPr algn="ctr" defTabSz="171340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3400" kern="0" dirty="0">
                <a:solidFill>
                  <a:srgbClr val="FFFFFF"/>
                </a:solidFill>
                <a:latin typeface="Calibri"/>
              </a:endParaRPr>
            </a:p>
          </p:txBody>
        </p:sp>
        <p:cxnSp>
          <p:nvCxnSpPr>
            <p:cNvPr id="198" name="Connettore diritto 197"/>
            <p:cNvCxnSpPr/>
            <p:nvPr/>
          </p:nvCxnSpPr>
          <p:spPr>
            <a:xfrm>
              <a:off x="17773413" y="2749560"/>
              <a:ext cx="1826538" cy="0"/>
            </a:xfrm>
            <a:prstGeom prst="line">
              <a:avLst/>
            </a:prstGeom>
            <a:noFill/>
            <a:ln w="12700" cap="flat" cmpd="sng" algn="ctr">
              <a:solidFill>
                <a:srgbClr val="FFFFFF">
                  <a:lumMod val="65000"/>
                </a:srgbClr>
              </a:solidFill>
              <a:prstDash val="solid"/>
            </a:ln>
            <a:effectLst/>
          </p:spPr>
        </p:cxnSp>
        <p:sp>
          <p:nvSpPr>
            <p:cNvPr id="199" name="CasellaDiTesto 198"/>
            <p:cNvSpPr txBox="1"/>
            <p:nvPr/>
          </p:nvSpPr>
          <p:spPr>
            <a:xfrm>
              <a:off x="15497846" y="2910556"/>
              <a:ext cx="4074585" cy="492442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321263" indent="-321263" defTabSz="171340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it-IT" sz="2000" b="1" i="1" kern="0" dirty="0">
                  <a:solidFill>
                    <a:srgbClr val="3366FF"/>
                  </a:solidFill>
                  <a:latin typeface="Arial" charset="0"/>
                  <a:ea typeface="MS PGothic" pitchFamily="34" charset="-128"/>
                </a:rPr>
                <a:t>28,5 M€ a</a:t>
              </a:r>
              <a:r>
                <a:rPr lang="it-IT" sz="2000" i="1" kern="0" dirty="0">
                  <a:solidFill>
                    <a:srgbClr val="3366FF"/>
                  </a:solidFill>
                  <a:latin typeface="Arial" charset="0"/>
                  <a:ea typeface="MS PGothic" pitchFamily="34" charset="-128"/>
                </a:rPr>
                <a:t> valere sul POR FESR 2014-2020 per la concessione delle Controgaranzie</a:t>
              </a:r>
            </a:p>
            <a:p>
              <a:pPr marL="321263" indent="-321263" defTabSz="171340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/>
              </a:pPr>
              <a:endParaRPr lang="it-IT" sz="2000" i="1" kern="0" dirty="0">
                <a:solidFill>
                  <a:srgbClr val="3366FF"/>
                </a:solidFill>
                <a:latin typeface="Arial" charset="0"/>
                <a:ea typeface="MS PGothic" pitchFamily="34" charset="-128"/>
              </a:endParaRPr>
            </a:p>
            <a:p>
              <a:pPr marL="321263" indent="-321263" defTabSz="171340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/>
              </a:pPr>
              <a:endParaRPr lang="it-IT" sz="2000" i="1" kern="0" dirty="0">
                <a:solidFill>
                  <a:srgbClr val="3366FF"/>
                </a:solidFill>
                <a:latin typeface="Arial" charset="0"/>
                <a:ea typeface="MS PGothic" pitchFamily="34" charset="-128"/>
              </a:endParaRPr>
            </a:p>
            <a:p>
              <a:pPr marL="321263" indent="-321263" defTabSz="171340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/>
              </a:pPr>
              <a:endParaRPr lang="it-IT" sz="2000" i="1" kern="0" dirty="0">
                <a:solidFill>
                  <a:srgbClr val="3366FF"/>
                </a:solidFill>
                <a:latin typeface="Arial" charset="0"/>
                <a:ea typeface="MS PGothic" pitchFamily="34" charset="-128"/>
              </a:endParaRPr>
            </a:p>
            <a:p>
              <a:pPr marL="321263" indent="-321263" defTabSz="171340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/>
              </a:pPr>
              <a:endParaRPr lang="it-IT" sz="2000" i="1" kern="0" dirty="0">
                <a:solidFill>
                  <a:srgbClr val="3366FF"/>
                </a:solidFill>
                <a:latin typeface="Arial" charset="0"/>
                <a:ea typeface="MS PGothic" pitchFamily="34" charset="-128"/>
              </a:endParaRPr>
            </a:p>
            <a:p>
              <a:pPr marL="321263" indent="-321263" defTabSz="171340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/>
              </a:pPr>
              <a:endParaRPr lang="it-IT" sz="2000" i="1" kern="0" dirty="0">
                <a:solidFill>
                  <a:srgbClr val="3366FF"/>
                </a:solidFill>
                <a:latin typeface="Arial" charset="0"/>
                <a:ea typeface="MS PGothic" pitchFamily="34" charset="-128"/>
              </a:endParaRPr>
            </a:p>
            <a:p>
              <a:pPr marL="321263" indent="-321263" defTabSz="171340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/>
              </a:pPr>
              <a:endParaRPr lang="it-IT" sz="2000" i="1" kern="0" dirty="0">
                <a:solidFill>
                  <a:srgbClr val="3366FF"/>
                </a:solidFill>
                <a:latin typeface="Arial" charset="0"/>
                <a:ea typeface="MS PGothic" pitchFamily="34" charset="-128"/>
              </a:endParaRPr>
            </a:p>
            <a:p>
              <a:pPr marL="321263" indent="-321263" defTabSz="171340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it-IT" sz="2000" b="1" i="1" kern="0" dirty="0">
                  <a:solidFill>
                    <a:srgbClr val="3366FF"/>
                  </a:solidFill>
                  <a:latin typeface="Arial" charset="0"/>
                  <a:ea typeface="MS PGothic" pitchFamily="34" charset="-128"/>
                </a:rPr>
                <a:t>15,8M€ </a:t>
              </a:r>
              <a:r>
                <a:rPr lang="it-IT" sz="2000" i="1" kern="0" dirty="0">
                  <a:solidFill>
                    <a:srgbClr val="3366FF"/>
                  </a:solidFill>
                  <a:latin typeface="Arial" charset="0"/>
                  <a:ea typeface="MS PGothic" pitchFamily="34" charset="-128"/>
                </a:rPr>
                <a:t>di controgaranzie impegnate</a:t>
              </a:r>
            </a:p>
            <a:p>
              <a:pPr marL="321263" indent="-321263" defTabSz="171340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/>
              </a:pPr>
              <a:endParaRPr lang="it-IT" sz="2000" i="1" kern="0" dirty="0">
                <a:solidFill>
                  <a:srgbClr val="3366FF"/>
                </a:solidFill>
                <a:latin typeface="Arial" charset="0"/>
                <a:ea typeface="MS PGothic" pitchFamily="34" charset="-128"/>
              </a:endParaRPr>
            </a:p>
            <a:p>
              <a:pPr marL="321263" indent="-321263" defTabSz="171340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/>
              </a:pPr>
              <a:endParaRPr lang="it-IT" sz="2000" i="1" kern="0" dirty="0">
                <a:solidFill>
                  <a:srgbClr val="3366FF"/>
                </a:solidFill>
                <a:latin typeface="Arial" charset="0"/>
                <a:ea typeface="MS PGothic" pitchFamily="34" charset="-128"/>
              </a:endParaRPr>
            </a:p>
            <a:p>
              <a:pPr marL="321263" indent="-321263" defTabSz="171340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/>
              </a:pPr>
              <a:endParaRPr lang="it-IT" sz="2000" i="1" kern="0" dirty="0">
                <a:solidFill>
                  <a:srgbClr val="3366FF"/>
                </a:solidFill>
                <a:latin typeface="Arial" charset="0"/>
                <a:ea typeface="MS PGothic" pitchFamily="34" charset="-128"/>
              </a:endParaRPr>
            </a:p>
            <a:p>
              <a:pPr marL="321263" indent="-321263" defTabSz="171340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/>
              </a:pPr>
              <a:endParaRPr lang="it-IT" sz="2000" i="1" kern="0" dirty="0">
                <a:solidFill>
                  <a:srgbClr val="3366FF"/>
                </a:solidFill>
                <a:latin typeface="Arial" charset="0"/>
                <a:ea typeface="MS PGothic" pitchFamily="34" charset="-128"/>
              </a:endParaRPr>
            </a:p>
            <a:p>
              <a:pPr marL="321263" indent="-321263" defTabSz="171340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it-IT" sz="2000" b="1" i="1" kern="0" dirty="0">
                  <a:solidFill>
                    <a:srgbClr val="3366FF"/>
                  </a:solidFill>
                  <a:latin typeface="Arial" charset="0"/>
                  <a:ea typeface="MS PGothic" pitchFamily="34" charset="-128"/>
                </a:rPr>
                <a:t>3,2M€ </a:t>
              </a:r>
              <a:r>
                <a:rPr lang="it-IT" sz="2000" i="1" kern="0" dirty="0">
                  <a:solidFill>
                    <a:srgbClr val="3366FF"/>
                  </a:solidFill>
                  <a:latin typeface="Arial" charset="0"/>
                  <a:ea typeface="MS PGothic" pitchFamily="34" charset="-128"/>
                </a:rPr>
                <a:t>di garanzie escusse </a:t>
              </a:r>
            </a:p>
          </p:txBody>
        </p:sp>
        <p:sp>
          <p:nvSpPr>
            <p:cNvPr id="201" name="CasellaDiTesto 200"/>
            <p:cNvSpPr txBox="1"/>
            <p:nvPr/>
          </p:nvSpPr>
          <p:spPr>
            <a:xfrm>
              <a:off x="15485113" y="9022950"/>
              <a:ext cx="4164508" cy="890500"/>
            </a:xfrm>
            <a:prstGeom prst="roundRect">
              <a:avLst/>
            </a:prstGeom>
            <a:solidFill>
              <a:srgbClr val="3366FF"/>
            </a:solidFill>
          </p:spPr>
          <p:txBody>
            <a:bodyPr wrap="square" lIns="674568" tIns="0" rIns="0" bIns="0" rtlCol="0" anchor="ctr">
              <a:noAutofit/>
            </a:bodyPr>
            <a:lstStyle/>
            <a:p>
              <a:pPr marL="0" lvl="2" defTabSz="571149" fontAlgn="base">
                <a:lnSpc>
                  <a:spcPts val="2595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/>
              </a:pPr>
              <a:r>
                <a:rPr lang="it-IT" altLang="de-DE" sz="2200" b="1" kern="0" dirty="0">
                  <a:solidFill>
                    <a:srgbClr val="FFFFFF"/>
                  </a:solidFill>
                  <a:latin typeface="Arial"/>
                  <a:ea typeface="MS PGothic" pitchFamily="34" charset="-128"/>
                </a:rPr>
                <a:t>50% della garanzia concessa dai Confidi</a:t>
              </a:r>
            </a:p>
          </p:txBody>
        </p:sp>
        <p:sp>
          <p:nvSpPr>
            <p:cNvPr id="202" name="CasellaDiTesto 201"/>
            <p:cNvSpPr txBox="1"/>
            <p:nvPr/>
          </p:nvSpPr>
          <p:spPr>
            <a:xfrm>
              <a:off x="15485117" y="8027217"/>
              <a:ext cx="4164508" cy="890500"/>
            </a:xfrm>
            <a:prstGeom prst="roundRect">
              <a:avLst/>
            </a:prstGeom>
            <a:solidFill>
              <a:srgbClr val="3366FF"/>
            </a:solidFill>
          </p:spPr>
          <p:txBody>
            <a:bodyPr wrap="square" lIns="674568" tIns="0" rIns="0" bIns="0" rtlCol="0" anchor="ctr">
              <a:noAutofit/>
            </a:bodyPr>
            <a:lstStyle/>
            <a:p>
              <a:pPr marL="0" lvl="2" algn="ctr" defTabSz="571149" fontAlgn="base">
                <a:lnSpc>
                  <a:spcPts val="2595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/>
              </a:pPr>
              <a:r>
                <a:rPr lang="it-IT" altLang="de-DE" sz="2200" b="1" kern="0" dirty="0">
                  <a:solidFill>
                    <a:srgbClr val="FFFFFF"/>
                  </a:solidFill>
                  <a:latin typeface="Arial"/>
                  <a:ea typeface="MS PGothic" pitchFamily="34" charset="-128"/>
                </a:rPr>
                <a:t>Accesso al credito</a:t>
              </a:r>
            </a:p>
          </p:txBody>
        </p:sp>
        <p:sp>
          <p:nvSpPr>
            <p:cNvPr id="203" name="CasellaDiTesto 202"/>
            <p:cNvSpPr txBox="1"/>
            <p:nvPr/>
          </p:nvSpPr>
          <p:spPr>
            <a:xfrm>
              <a:off x="15390781" y="9410213"/>
              <a:ext cx="940897" cy="512122"/>
            </a:xfrm>
            <a:prstGeom prst="rect">
              <a:avLst/>
            </a:prstGeom>
            <a:noFill/>
          </p:spPr>
          <p:txBody>
            <a:bodyPr wrap="square" lIns="171340" tIns="85670" rIns="171340" bIns="85670" rtlCol="0" anchor="ctr">
              <a:noAutofit/>
            </a:bodyPr>
            <a:lstStyle/>
            <a:p>
              <a:pPr defTabSz="1713403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altLang="de-DE" sz="4500" b="1" kern="0" dirty="0">
                  <a:solidFill>
                    <a:srgbClr val="FFFFFF"/>
                  </a:solidFill>
                  <a:latin typeface="Arial"/>
                  <a:ea typeface="MS PGothic" pitchFamily="34" charset="-128"/>
                  <a:sym typeface="Webdings" panose="05030102010509060703" pitchFamily="18" charset="2"/>
                </a:rPr>
                <a:t></a:t>
              </a:r>
              <a:endParaRPr lang="it-IT" sz="4500" kern="0" dirty="0">
                <a:solidFill>
                  <a:prstClr val="black"/>
                </a:solidFill>
                <a:latin typeface="Arial" charset="0"/>
                <a:ea typeface="MS PGothic" pitchFamily="34" charset="-128"/>
              </a:endParaRPr>
            </a:p>
          </p:txBody>
        </p:sp>
        <p:sp>
          <p:nvSpPr>
            <p:cNvPr id="204" name="CasellaDiTesto 203"/>
            <p:cNvSpPr txBox="1"/>
            <p:nvPr/>
          </p:nvSpPr>
          <p:spPr>
            <a:xfrm>
              <a:off x="15485122" y="8391045"/>
              <a:ext cx="940897" cy="512122"/>
            </a:xfrm>
            <a:prstGeom prst="rect">
              <a:avLst/>
            </a:prstGeom>
            <a:noFill/>
          </p:spPr>
          <p:txBody>
            <a:bodyPr wrap="square" lIns="171340" tIns="85670" rIns="171340" bIns="85670" rtlCol="0" anchor="ctr">
              <a:noAutofit/>
            </a:bodyPr>
            <a:lstStyle/>
            <a:p>
              <a:pPr defTabSz="1713403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altLang="de-DE" sz="4500" kern="0" dirty="0">
                  <a:solidFill>
                    <a:srgbClr val="FFFFFF"/>
                  </a:solidFill>
                  <a:latin typeface="Arial"/>
                  <a:ea typeface="MS PGothic" pitchFamily="34" charset="-128"/>
                  <a:sym typeface="Webdings" panose="05030102010509060703" pitchFamily="18" charset="2"/>
                </a:rPr>
                <a:t></a:t>
              </a:r>
              <a:endParaRPr lang="it-IT" sz="4500" kern="0" dirty="0">
                <a:solidFill>
                  <a:prstClr val="black"/>
                </a:solidFill>
                <a:latin typeface="Arial" charset="0"/>
                <a:ea typeface="MS PGothic" pitchFamily="34" charset="-128"/>
              </a:endParaRPr>
            </a:p>
          </p:txBody>
        </p:sp>
      </p:grpSp>
      <p:sp>
        <p:nvSpPr>
          <p:cNvPr id="205" name="Titolo 3"/>
          <p:cNvSpPr txBox="1">
            <a:spLocks/>
          </p:cNvSpPr>
          <p:nvPr/>
        </p:nvSpPr>
        <p:spPr bwMode="auto">
          <a:xfrm rot="16200000">
            <a:off x="-1407853" y="3721090"/>
            <a:ext cx="5544616" cy="914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1340" tIns="85670" rIns="171340" bIns="85670"/>
          <a:lstStyle>
            <a:lvl1pPr indent="1588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/>
            <a:r>
              <a:rPr lang="it-IT" b="1" dirty="0">
                <a:cs typeface="Arial" panose="020B0604020202020204" pitchFamily="34" charset="0"/>
              </a:rPr>
              <a:t>Soluzioni per lo sviluppo d’impresa</a:t>
            </a:r>
          </a:p>
          <a:p>
            <a:pPr algn="ctr"/>
            <a:r>
              <a:rPr lang="it-IT" b="1" dirty="0">
                <a:cs typeface="Arial" panose="020B0604020202020204" pitchFamily="34" charset="0"/>
              </a:rPr>
              <a:t>offerte in partnership con il sistema finanziario</a:t>
            </a:r>
          </a:p>
        </p:txBody>
      </p:sp>
      <p:sp>
        <p:nvSpPr>
          <p:cNvPr id="57" name="Rettangolo 56"/>
          <p:cNvSpPr/>
          <p:nvPr/>
        </p:nvSpPr>
        <p:spPr>
          <a:xfrm>
            <a:off x="1790150" y="3033487"/>
            <a:ext cx="3661154" cy="9693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1340" tIns="85670" rIns="171340" bIns="85670" rtlCol="0" anchor="ctr"/>
          <a:lstStyle/>
          <a:p>
            <a:pPr algn="ctr"/>
            <a:r>
              <a:rPr lang="it-IT" dirty="0"/>
              <a:t>Importo Stanziato</a:t>
            </a:r>
          </a:p>
        </p:txBody>
      </p:sp>
      <p:sp>
        <p:nvSpPr>
          <p:cNvPr id="58" name="Rettangolo 57"/>
          <p:cNvSpPr/>
          <p:nvPr/>
        </p:nvSpPr>
        <p:spPr>
          <a:xfrm>
            <a:off x="1790150" y="5627459"/>
            <a:ext cx="3661154" cy="9693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1340" tIns="85670" rIns="171340" bIns="85670" rtlCol="0" anchor="ctr"/>
          <a:lstStyle/>
          <a:p>
            <a:pPr algn="ctr"/>
            <a:r>
              <a:rPr lang="it-IT" dirty="0"/>
              <a:t>Importo Impegnato</a:t>
            </a:r>
          </a:p>
        </p:txBody>
      </p:sp>
      <p:sp>
        <p:nvSpPr>
          <p:cNvPr id="59" name="Rettangolo 58"/>
          <p:cNvSpPr/>
          <p:nvPr/>
        </p:nvSpPr>
        <p:spPr>
          <a:xfrm>
            <a:off x="1790150" y="7149750"/>
            <a:ext cx="3661154" cy="9693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1340" tIns="85670" rIns="171340" bIns="85670" rtlCol="0" anchor="ctr"/>
          <a:lstStyle/>
          <a:p>
            <a:pPr algn="ctr"/>
            <a:r>
              <a:rPr lang="it-IT" dirty="0"/>
              <a:t>Importo Erogato</a:t>
            </a:r>
          </a:p>
        </p:txBody>
      </p:sp>
      <p:sp>
        <p:nvSpPr>
          <p:cNvPr id="42" name="CasellaDiTesto 41"/>
          <p:cNvSpPr txBox="1"/>
          <p:nvPr/>
        </p:nvSpPr>
        <p:spPr>
          <a:xfrm>
            <a:off x="6314038" y="8416929"/>
            <a:ext cx="843562" cy="512122"/>
          </a:xfrm>
          <a:prstGeom prst="rect">
            <a:avLst/>
          </a:prstGeom>
          <a:noFill/>
        </p:spPr>
        <p:txBody>
          <a:bodyPr wrap="square" lIns="171340" tIns="85670" rIns="171340" bIns="85670" rtlCol="0" anchor="ctr">
            <a:noAutofit/>
          </a:bodyPr>
          <a:lstStyle/>
          <a:p>
            <a:pPr defTabSz="171340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de-DE" sz="4500" kern="0" dirty="0">
                <a:solidFill>
                  <a:srgbClr val="FFFFFF"/>
                </a:solidFill>
                <a:latin typeface="Arial"/>
                <a:ea typeface="MS PGothic" pitchFamily="34" charset="-128"/>
                <a:sym typeface="Webdings" panose="05030102010509060703" pitchFamily="18" charset="2"/>
              </a:rPr>
              <a:t></a:t>
            </a:r>
            <a:endParaRPr lang="it-IT" sz="4500" kern="0" dirty="0">
              <a:solidFill>
                <a:prstClr val="black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44" name="CasellaDiTesto 43"/>
          <p:cNvSpPr txBox="1"/>
          <p:nvPr/>
        </p:nvSpPr>
        <p:spPr>
          <a:xfrm>
            <a:off x="6197819" y="9460414"/>
            <a:ext cx="843562" cy="512122"/>
          </a:xfrm>
          <a:prstGeom prst="rect">
            <a:avLst/>
          </a:prstGeom>
          <a:noFill/>
        </p:spPr>
        <p:txBody>
          <a:bodyPr wrap="square" lIns="171340" tIns="85670" rIns="171340" bIns="85670" rtlCol="0" anchor="ctr">
            <a:noAutofit/>
          </a:bodyPr>
          <a:lstStyle/>
          <a:p>
            <a:pPr defTabSz="171340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de-DE" sz="4500" b="1" kern="0" dirty="0">
                <a:solidFill>
                  <a:srgbClr val="FFFFFF"/>
                </a:solidFill>
                <a:latin typeface="Arial"/>
                <a:ea typeface="MS PGothic" pitchFamily="34" charset="-128"/>
                <a:sym typeface="Webdings" panose="05030102010509060703" pitchFamily="18" charset="2"/>
              </a:rPr>
              <a:t></a:t>
            </a:r>
            <a:endParaRPr lang="it-IT" sz="4500" kern="0" dirty="0">
              <a:solidFill>
                <a:prstClr val="black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622591" y="1962278"/>
            <a:ext cx="2066049" cy="450012"/>
          </a:xfrm>
          <a:prstGeom prst="rect">
            <a:avLst/>
          </a:prstGeom>
          <a:noFill/>
        </p:spPr>
        <p:txBody>
          <a:bodyPr wrap="none" lIns="171340" tIns="85670" rIns="171340" bIns="85670" rtlCol="0">
            <a:spAutoFit/>
          </a:bodyPr>
          <a:lstStyle/>
          <a:p>
            <a:r>
              <a:rPr lang="it-IT" i="1" dirty="0"/>
              <a:t>Dati al 31.12.2018</a:t>
            </a:r>
          </a:p>
        </p:txBody>
      </p:sp>
      <p:cxnSp>
        <p:nvCxnSpPr>
          <p:cNvPr id="5" name="Connettore diritto 4"/>
          <p:cNvCxnSpPr/>
          <p:nvPr/>
        </p:nvCxnSpPr>
        <p:spPr>
          <a:xfrm>
            <a:off x="1807874" y="5448880"/>
            <a:ext cx="1776455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diritto 44"/>
          <p:cNvCxnSpPr/>
          <p:nvPr/>
        </p:nvCxnSpPr>
        <p:spPr>
          <a:xfrm flipV="1">
            <a:off x="1807874" y="6989105"/>
            <a:ext cx="17764558" cy="359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bject 2"/>
          <p:cNvSpPr txBox="1">
            <a:spLocks/>
          </p:cNvSpPr>
          <p:nvPr/>
        </p:nvSpPr>
        <p:spPr>
          <a:xfrm>
            <a:off x="5834583" y="830139"/>
            <a:ext cx="7889875" cy="6921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25"/>
              </a:spcBef>
            </a:pPr>
            <a:r>
              <a:rPr lang="it-IT" sz="4350" b="1" spc="5" dirty="0">
                <a:solidFill>
                  <a:srgbClr val="4EAC2B"/>
                </a:solidFill>
                <a:latin typeface="Arial"/>
                <a:cs typeface="Arial"/>
              </a:rPr>
              <a:t>ASSE III COMPETITIVITA’ PMI</a:t>
            </a:r>
          </a:p>
        </p:txBody>
      </p:sp>
    </p:spTree>
    <p:extLst>
      <p:ext uri="{BB962C8B-B14F-4D97-AF65-F5344CB8AC3E}">
        <p14:creationId xmlns:p14="http://schemas.microsoft.com/office/powerpoint/2010/main" val="4153249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egnaposto numero diapositiva 20"/>
          <p:cNvSpPr>
            <a:spLocks noGrp="1"/>
          </p:cNvSpPr>
          <p:nvPr>
            <p:ph type="sldNum" sz="quarter" idx="4294967295"/>
          </p:nvPr>
        </p:nvSpPr>
        <p:spPr>
          <a:xfrm>
            <a:off x="15319324" y="10832581"/>
            <a:ext cx="4523423" cy="292388"/>
          </a:xfrm>
        </p:spPr>
        <p:txBody>
          <a:bodyPr/>
          <a:lstStyle/>
          <a:p>
            <a:fld id="{AC7E1696-1C4C-4479-8F1A-84D065B82B7C}" type="slidenum">
              <a:rPr lang="it-IT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8</a:t>
            </a:fld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928098" y="7653371"/>
            <a:ext cx="17607831" cy="2440841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lIns="171340" tIns="85670" rIns="171340" bIns="85670" rtlCol="0" anchor="ctr">
            <a:no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Nel mese di febbraio 2019 sono pervenute 9 domande per un valore complessivo di 4,6 milioni di €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Dall’apertura sportello (luglio 2017) sono giunte complessivamente 596 domande per 366,4 milioni di €.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Il </a:t>
            </a:r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valore complessivo degli investimenti presentati è pari a 438,9 milioni di €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I finanziamenti richiesti costituiscono mediamente il 17% del valore dei progetti presentati dalle imprese.</a:t>
            </a:r>
            <a:endParaRPr lang="it-IT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1239" y="1524657"/>
            <a:ext cx="18265385" cy="4769251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034" y="6374755"/>
            <a:ext cx="18265385" cy="541401"/>
          </a:xfrm>
          <a:prstGeom prst="rect">
            <a:avLst/>
          </a:prstGeom>
        </p:spPr>
      </p:pic>
      <p:sp>
        <p:nvSpPr>
          <p:cNvPr id="9" name="object 2"/>
          <p:cNvSpPr txBox="1">
            <a:spLocks/>
          </p:cNvSpPr>
          <p:nvPr/>
        </p:nvSpPr>
        <p:spPr>
          <a:xfrm>
            <a:off x="5834583" y="830139"/>
            <a:ext cx="7889875" cy="6921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25"/>
              </a:spcBef>
            </a:pPr>
            <a:r>
              <a:rPr lang="it-IT" sz="4350" b="1" spc="5" dirty="0">
                <a:solidFill>
                  <a:srgbClr val="4EAC2B"/>
                </a:solidFill>
                <a:latin typeface="Arial"/>
                <a:cs typeface="Arial"/>
              </a:rPr>
              <a:t>ASSE III COMPETITIVITA’ PMI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15403228" y="758131"/>
            <a:ext cx="2497694" cy="1281009"/>
          </a:xfrm>
          <a:prstGeom prst="rect">
            <a:avLst/>
          </a:prstGeom>
          <a:noFill/>
        </p:spPr>
        <p:txBody>
          <a:bodyPr wrap="square" lIns="171340" tIns="85670" rIns="171340" bIns="85670" rtlCol="0">
            <a:spAutoFit/>
          </a:bodyPr>
          <a:lstStyle/>
          <a:p>
            <a:pPr algn="ctr"/>
            <a:r>
              <a:rPr lang="it-IT" sz="3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BANDO «AL VIA»</a:t>
            </a:r>
          </a:p>
        </p:txBody>
      </p:sp>
    </p:spTree>
    <p:extLst>
      <p:ext uri="{BB962C8B-B14F-4D97-AF65-F5344CB8AC3E}">
        <p14:creationId xmlns:p14="http://schemas.microsoft.com/office/powerpoint/2010/main" val="2216798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75386" y="890476"/>
            <a:ext cx="12313368" cy="68544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15" dirty="0"/>
              <a:t>ASSE </a:t>
            </a:r>
            <a:r>
              <a:rPr spc="10" dirty="0"/>
              <a:t>IV </a:t>
            </a:r>
            <a:r>
              <a:rPr lang="it-IT" spc="10" dirty="0"/>
              <a:t>TRANSI</a:t>
            </a:r>
            <a:r>
              <a:rPr spc="10" dirty="0"/>
              <a:t>ZIONE</a:t>
            </a:r>
            <a:r>
              <a:rPr spc="-85" dirty="0"/>
              <a:t> </a:t>
            </a:r>
            <a:r>
              <a:rPr lang="it-IT" spc="-85" dirty="0"/>
              <a:t>A LOW-</a:t>
            </a:r>
            <a:r>
              <a:rPr spc="10" dirty="0"/>
              <a:t>CO</a:t>
            </a:r>
            <a:r>
              <a:rPr sz="4350" spc="15" baseline="-12452" dirty="0"/>
              <a:t>2</a:t>
            </a:r>
            <a:r>
              <a:rPr lang="it-IT" spc="-85" dirty="0"/>
              <a:t> ECONOMY</a:t>
            </a:r>
            <a:endParaRPr sz="4350" baseline="-12452" dirty="0"/>
          </a:p>
        </p:txBody>
      </p:sp>
      <p:sp>
        <p:nvSpPr>
          <p:cNvPr id="3" name="object 3"/>
          <p:cNvSpPr/>
          <p:nvPr/>
        </p:nvSpPr>
        <p:spPr>
          <a:xfrm>
            <a:off x="606892" y="1524142"/>
            <a:ext cx="8759190" cy="3695700"/>
          </a:xfrm>
          <a:custGeom>
            <a:avLst/>
            <a:gdLst/>
            <a:ahLst/>
            <a:cxnLst/>
            <a:rect l="l" t="t" r="r" b="b"/>
            <a:pathLst>
              <a:path w="8759190" h="3695700">
                <a:moveTo>
                  <a:pt x="0" y="3695384"/>
                </a:moveTo>
                <a:lnTo>
                  <a:pt x="8759105" y="3695384"/>
                </a:lnTo>
                <a:lnTo>
                  <a:pt x="8759105" y="0"/>
                </a:lnTo>
                <a:lnTo>
                  <a:pt x="0" y="0"/>
                </a:lnTo>
                <a:lnTo>
                  <a:pt x="0" y="36953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 txBox="1"/>
          <p:nvPr/>
        </p:nvSpPr>
        <p:spPr>
          <a:xfrm>
            <a:off x="2131170" y="5335996"/>
            <a:ext cx="7488832" cy="205376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6090" marR="459740" indent="-635" algn="ctr">
              <a:lnSpc>
                <a:spcPct val="100000"/>
              </a:lnSpc>
              <a:spcBef>
                <a:spcPts val="95"/>
              </a:spcBef>
            </a:pPr>
            <a:r>
              <a:rPr sz="3300" b="1" spc="-105" dirty="0">
                <a:latin typeface="Trebuchet MS"/>
                <a:cs typeface="Trebuchet MS"/>
              </a:rPr>
              <a:t>EFFICIENTAMENTO ENERGETICO DI EDIFICI</a:t>
            </a:r>
            <a:r>
              <a:rPr lang="it-IT" sz="3300" b="1" spc="-105" dirty="0">
                <a:latin typeface="Trebuchet MS"/>
                <a:cs typeface="Trebuchet MS"/>
              </a:rPr>
              <a:t> E ILLUMINAZIONE</a:t>
            </a:r>
            <a:r>
              <a:rPr sz="3300" b="1" spc="-105" dirty="0">
                <a:latin typeface="Trebuchet MS"/>
                <a:cs typeface="Trebuchet MS"/>
              </a:rPr>
              <a:t> PUBBLIC</a:t>
            </a:r>
            <a:r>
              <a:rPr lang="it-IT" sz="3300" b="1" spc="-105" dirty="0">
                <a:latin typeface="Trebuchet MS"/>
                <a:cs typeface="Trebuchet MS"/>
              </a:rPr>
              <a:t>A</a:t>
            </a:r>
            <a:endParaRPr sz="3300" b="1" spc="-105" dirty="0">
              <a:latin typeface="Trebuchet MS"/>
              <a:cs typeface="Trebuchet MS"/>
            </a:endParaRPr>
          </a:p>
          <a:p>
            <a:pPr algn="ctr">
              <a:lnSpc>
                <a:spcPts val="3954"/>
              </a:lnSpc>
            </a:pPr>
            <a:r>
              <a:rPr sz="3300" spc="-5" dirty="0">
                <a:latin typeface="Arial"/>
                <a:cs typeface="Arial"/>
              </a:rPr>
              <a:t>Piccoli Comuni, FREE</a:t>
            </a:r>
            <a:r>
              <a:rPr lang="it-IT" sz="3300" spc="-5" dirty="0">
                <a:latin typeface="Arial"/>
                <a:cs typeface="Arial"/>
              </a:rPr>
              <a:t>, Accordi per Carceri e Scuole, LUMEN</a:t>
            </a:r>
            <a:endParaRPr sz="33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149892" y="5335996"/>
            <a:ext cx="4888865" cy="205633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3300" b="1" spc="-105" dirty="0">
                <a:latin typeface="Trebuchet MS"/>
                <a:cs typeface="Trebuchet MS"/>
              </a:rPr>
              <a:t>MOBILITÀ</a:t>
            </a:r>
            <a:endParaRPr sz="3300" dirty="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114"/>
              </a:spcBef>
            </a:pPr>
            <a:r>
              <a:rPr sz="3300" spc="-5" dirty="0">
                <a:latin typeface="Arial"/>
                <a:cs typeface="Arial"/>
              </a:rPr>
              <a:t>Mobilità ciclistica,</a:t>
            </a:r>
            <a:r>
              <a:rPr sz="3300" dirty="0">
                <a:latin typeface="Arial"/>
                <a:cs typeface="Arial"/>
              </a:rPr>
              <a:t> </a:t>
            </a:r>
            <a:r>
              <a:rPr lang="it-IT" sz="3300" dirty="0">
                <a:latin typeface="Arial"/>
                <a:cs typeface="Arial"/>
              </a:rPr>
              <a:t>Materiale rotabile, </a:t>
            </a:r>
            <a:r>
              <a:rPr sz="3300" spc="-10" dirty="0">
                <a:latin typeface="Arial"/>
                <a:cs typeface="Arial"/>
              </a:rPr>
              <a:t>MOVES</a:t>
            </a:r>
            <a:endParaRPr sz="3300" dirty="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234517" y="7429721"/>
            <a:ext cx="17972405" cy="64135"/>
          </a:xfrm>
          <a:custGeom>
            <a:avLst/>
            <a:gdLst/>
            <a:ahLst/>
            <a:cxnLst/>
            <a:rect l="l" t="t" r="r" b="b"/>
            <a:pathLst>
              <a:path w="17972405" h="64134">
                <a:moveTo>
                  <a:pt x="64081" y="0"/>
                </a:moveTo>
                <a:lnTo>
                  <a:pt x="0" y="32040"/>
                </a:lnTo>
                <a:lnTo>
                  <a:pt x="64081" y="64081"/>
                </a:lnTo>
                <a:lnTo>
                  <a:pt x="64081" y="42721"/>
                </a:lnTo>
                <a:lnTo>
                  <a:pt x="53401" y="42721"/>
                </a:lnTo>
                <a:lnTo>
                  <a:pt x="53401" y="21360"/>
                </a:lnTo>
                <a:lnTo>
                  <a:pt x="64081" y="21360"/>
                </a:lnTo>
                <a:lnTo>
                  <a:pt x="64081" y="0"/>
                </a:lnTo>
                <a:close/>
              </a:path>
              <a:path w="17972405" h="64134">
                <a:moveTo>
                  <a:pt x="17907726" y="0"/>
                </a:moveTo>
                <a:lnTo>
                  <a:pt x="17907726" y="64081"/>
                </a:lnTo>
                <a:lnTo>
                  <a:pt x="17950448" y="42721"/>
                </a:lnTo>
                <a:lnTo>
                  <a:pt x="17918616" y="42721"/>
                </a:lnTo>
                <a:lnTo>
                  <a:pt x="17918616" y="21360"/>
                </a:lnTo>
                <a:lnTo>
                  <a:pt x="17950448" y="21360"/>
                </a:lnTo>
                <a:lnTo>
                  <a:pt x="17907726" y="0"/>
                </a:lnTo>
                <a:close/>
              </a:path>
              <a:path w="17972405" h="64134">
                <a:moveTo>
                  <a:pt x="64081" y="21360"/>
                </a:moveTo>
                <a:lnTo>
                  <a:pt x="53401" y="21360"/>
                </a:lnTo>
                <a:lnTo>
                  <a:pt x="53401" y="42721"/>
                </a:lnTo>
                <a:lnTo>
                  <a:pt x="64081" y="42721"/>
                </a:lnTo>
                <a:lnTo>
                  <a:pt x="64081" y="21360"/>
                </a:lnTo>
                <a:close/>
              </a:path>
              <a:path w="17972405" h="64134">
                <a:moveTo>
                  <a:pt x="17907726" y="21360"/>
                </a:moveTo>
                <a:lnTo>
                  <a:pt x="64081" y="21360"/>
                </a:lnTo>
                <a:lnTo>
                  <a:pt x="64081" y="42721"/>
                </a:lnTo>
                <a:lnTo>
                  <a:pt x="17907726" y="42721"/>
                </a:lnTo>
                <a:lnTo>
                  <a:pt x="17907726" y="21360"/>
                </a:lnTo>
                <a:close/>
              </a:path>
              <a:path w="17972405" h="64134">
                <a:moveTo>
                  <a:pt x="17950448" y="21360"/>
                </a:moveTo>
                <a:lnTo>
                  <a:pt x="17918616" y="21360"/>
                </a:lnTo>
                <a:lnTo>
                  <a:pt x="17918616" y="42721"/>
                </a:lnTo>
                <a:lnTo>
                  <a:pt x="17950448" y="42721"/>
                </a:lnTo>
                <a:lnTo>
                  <a:pt x="17971808" y="32040"/>
                </a:lnTo>
                <a:lnTo>
                  <a:pt x="17950448" y="21360"/>
                </a:lnTo>
                <a:close/>
              </a:path>
            </a:pathLst>
          </a:custGeom>
          <a:solidFill>
            <a:srgbClr val="8A959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10024406" y="4973880"/>
            <a:ext cx="64135" cy="2491740"/>
          </a:xfrm>
          <a:custGeom>
            <a:avLst/>
            <a:gdLst/>
            <a:ahLst/>
            <a:cxnLst/>
            <a:rect l="l" t="t" r="r" b="b"/>
            <a:pathLst>
              <a:path w="64134" h="2491740">
                <a:moveTo>
                  <a:pt x="42721" y="53401"/>
                </a:moveTo>
                <a:lnTo>
                  <a:pt x="21360" y="53401"/>
                </a:lnTo>
                <a:lnTo>
                  <a:pt x="21360" y="2491651"/>
                </a:lnTo>
                <a:lnTo>
                  <a:pt x="42721" y="2491651"/>
                </a:lnTo>
                <a:lnTo>
                  <a:pt x="42721" y="53401"/>
                </a:lnTo>
                <a:close/>
              </a:path>
              <a:path w="64134" h="2491740">
                <a:moveTo>
                  <a:pt x="32040" y="0"/>
                </a:moveTo>
                <a:lnTo>
                  <a:pt x="0" y="64081"/>
                </a:lnTo>
                <a:lnTo>
                  <a:pt x="21360" y="64081"/>
                </a:lnTo>
                <a:lnTo>
                  <a:pt x="21360" y="53401"/>
                </a:lnTo>
                <a:lnTo>
                  <a:pt x="58741" y="53401"/>
                </a:lnTo>
                <a:lnTo>
                  <a:pt x="32040" y="0"/>
                </a:lnTo>
                <a:close/>
              </a:path>
              <a:path w="64134" h="2491740">
                <a:moveTo>
                  <a:pt x="58741" y="53401"/>
                </a:moveTo>
                <a:lnTo>
                  <a:pt x="42721" y="53401"/>
                </a:lnTo>
                <a:lnTo>
                  <a:pt x="42721" y="64081"/>
                </a:lnTo>
                <a:lnTo>
                  <a:pt x="64081" y="64081"/>
                </a:lnTo>
                <a:lnTo>
                  <a:pt x="58741" y="53401"/>
                </a:lnTo>
                <a:close/>
              </a:path>
            </a:pathLst>
          </a:custGeom>
          <a:solidFill>
            <a:srgbClr val="8A959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2206425" y="7921015"/>
            <a:ext cx="15691485" cy="2069464"/>
          </a:xfrm>
          <a:custGeom>
            <a:avLst/>
            <a:gdLst/>
            <a:ahLst/>
            <a:cxnLst/>
            <a:rect l="l" t="t" r="r" b="b"/>
            <a:pathLst>
              <a:path w="15691485" h="2069465">
                <a:moveTo>
                  <a:pt x="0" y="2069465"/>
                </a:moveTo>
                <a:lnTo>
                  <a:pt x="15691249" y="2069465"/>
                </a:lnTo>
                <a:lnTo>
                  <a:pt x="15691249" y="0"/>
                </a:lnTo>
                <a:lnTo>
                  <a:pt x="0" y="0"/>
                </a:lnTo>
                <a:lnTo>
                  <a:pt x="0" y="2069465"/>
                </a:lnTo>
                <a:close/>
              </a:path>
            </a:pathLst>
          </a:custGeom>
          <a:solidFill>
            <a:srgbClr val="0D0D0D">
              <a:alpha val="70195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 txBox="1"/>
          <p:nvPr/>
        </p:nvSpPr>
        <p:spPr>
          <a:xfrm>
            <a:off x="4834826" y="8246963"/>
            <a:ext cx="10452735" cy="5537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3450" spc="5" dirty="0">
                <a:solidFill>
                  <a:srgbClr val="FFFFFF"/>
                </a:solidFill>
                <a:latin typeface="Arial"/>
                <a:cs typeface="Arial"/>
              </a:rPr>
              <a:t>Interventi a supporto </a:t>
            </a:r>
            <a:r>
              <a:rPr sz="3450" dirty="0">
                <a:solidFill>
                  <a:srgbClr val="FFFFFF"/>
                </a:solidFill>
                <a:latin typeface="Arial"/>
                <a:cs typeface="Arial"/>
              </a:rPr>
              <a:t>della </a:t>
            </a:r>
            <a:r>
              <a:rPr sz="3450" spc="5" dirty="0">
                <a:solidFill>
                  <a:srgbClr val="FFFFFF"/>
                </a:solidFill>
                <a:latin typeface="Arial"/>
                <a:cs typeface="Arial"/>
              </a:rPr>
              <a:t>riduzione </a:t>
            </a:r>
            <a:r>
              <a:rPr sz="3450" dirty="0">
                <a:solidFill>
                  <a:srgbClr val="FFFFFF"/>
                </a:solidFill>
                <a:latin typeface="Arial"/>
                <a:cs typeface="Arial"/>
              </a:rPr>
              <a:t>delle </a:t>
            </a:r>
            <a:r>
              <a:rPr sz="3450" spc="5" dirty="0">
                <a:solidFill>
                  <a:srgbClr val="FFFFFF"/>
                </a:solidFill>
                <a:latin typeface="Arial"/>
                <a:cs typeface="Arial"/>
              </a:rPr>
              <a:t>emissioni</a:t>
            </a:r>
            <a:r>
              <a:rPr sz="345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450" dirty="0">
                <a:solidFill>
                  <a:srgbClr val="FFFFFF"/>
                </a:solidFill>
                <a:latin typeface="Arial"/>
                <a:cs typeface="Arial"/>
              </a:rPr>
              <a:t>di</a:t>
            </a:r>
            <a:endParaRPr sz="3450" dirty="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824774" y="8679011"/>
            <a:ext cx="10475595" cy="1021946"/>
          </a:xfrm>
          <a:prstGeom prst="rect">
            <a:avLst/>
          </a:prstGeom>
        </p:spPr>
        <p:txBody>
          <a:bodyPr vert="horz" wrap="square" lIns="0" tIns="170815" rIns="0" bIns="0" rtlCol="0">
            <a:spAutoFit/>
          </a:bodyPr>
          <a:lstStyle/>
          <a:p>
            <a:pPr marL="1477645" marR="5080" indent="-1478280">
              <a:lnSpc>
                <a:spcPct val="80000"/>
              </a:lnSpc>
              <a:spcBef>
                <a:spcPts val="1345"/>
              </a:spcBef>
              <a:tabLst>
                <a:tab pos="1268730" algn="l"/>
              </a:tabLst>
            </a:pPr>
            <a:r>
              <a:rPr sz="3450" spc="10" dirty="0">
                <a:solidFill>
                  <a:srgbClr val="FFFFFF"/>
                </a:solidFill>
                <a:latin typeface="Arial"/>
                <a:cs typeface="Arial"/>
              </a:rPr>
              <a:t>CO</a:t>
            </a:r>
            <a:r>
              <a:rPr sz="3450" spc="10" baseline="-250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3450" spc="1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3450" spc="5" dirty="0">
                <a:solidFill>
                  <a:srgbClr val="FFFFFF"/>
                </a:solidFill>
                <a:latin typeface="Arial"/>
                <a:cs typeface="Arial"/>
              </a:rPr>
              <a:t>attraverso la riduzione dei consumi energetici</a:t>
            </a:r>
            <a:r>
              <a:rPr sz="345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450" spc="5" dirty="0">
                <a:solidFill>
                  <a:srgbClr val="FFFFFF"/>
                </a:solidFill>
                <a:latin typeface="Arial"/>
                <a:cs typeface="Arial"/>
              </a:rPr>
              <a:t>e  </a:t>
            </a:r>
            <a:r>
              <a:rPr sz="3450" dirty="0">
                <a:solidFill>
                  <a:srgbClr val="FFFFFF"/>
                </a:solidFill>
                <a:latin typeface="Arial"/>
                <a:cs typeface="Arial"/>
              </a:rPr>
              <a:t>l’incremento della </a:t>
            </a:r>
            <a:r>
              <a:rPr sz="3450" spc="5" dirty="0" err="1">
                <a:solidFill>
                  <a:srgbClr val="FFFFFF"/>
                </a:solidFill>
                <a:latin typeface="Arial"/>
                <a:cs typeface="Arial"/>
              </a:rPr>
              <a:t>mobilità</a:t>
            </a:r>
            <a:r>
              <a:rPr sz="345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it-IT" sz="3450" dirty="0">
                <a:solidFill>
                  <a:srgbClr val="FFFFFF"/>
                </a:solidFill>
                <a:latin typeface="Arial"/>
                <a:cs typeface="Arial"/>
              </a:rPr>
              <a:t>soste</a:t>
            </a:r>
            <a:r>
              <a:rPr sz="3450" dirty="0" err="1">
                <a:solidFill>
                  <a:srgbClr val="FFFFFF"/>
                </a:solidFill>
                <a:latin typeface="Arial"/>
                <a:cs typeface="Arial"/>
              </a:rPr>
              <a:t>nibile</a:t>
            </a:r>
            <a:endParaRPr sz="3450" dirty="0">
              <a:latin typeface="Arial"/>
              <a:cs typeface="Arial"/>
            </a:endParaRPr>
          </a:p>
        </p:txBody>
      </p:sp>
      <p:sp>
        <p:nvSpPr>
          <p:cNvPr id="18" name="object 19"/>
          <p:cNvSpPr txBox="1"/>
          <p:nvPr/>
        </p:nvSpPr>
        <p:spPr>
          <a:xfrm>
            <a:off x="2651302" y="1858216"/>
            <a:ext cx="4152900" cy="1958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5099"/>
              </a:lnSpc>
              <a:spcBef>
                <a:spcPts val="100"/>
              </a:spcBef>
            </a:pPr>
            <a:r>
              <a:rPr sz="3350" spc="10" dirty="0">
                <a:latin typeface="Arial"/>
                <a:cs typeface="Arial"/>
              </a:rPr>
              <a:t>Dotazione </a:t>
            </a:r>
            <a:r>
              <a:rPr sz="3350" spc="10" dirty="0" err="1">
                <a:latin typeface="Arial"/>
                <a:cs typeface="Arial"/>
              </a:rPr>
              <a:t>dell’Asse</a:t>
            </a:r>
            <a:r>
              <a:rPr sz="3350" spc="10" dirty="0">
                <a:latin typeface="Arial"/>
                <a:cs typeface="Arial"/>
              </a:rPr>
              <a:t>  </a:t>
            </a:r>
            <a:endParaRPr lang="it-IT" sz="3350" spc="15" dirty="0">
              <a:latin typeface="Arial"/>
              <a:cs typeface="Arial"/>
            </a:endParaRPr>
          </a:p>
          <a:p>
            <a:pPr marL="12700" marR="5080">
              <a:lnSpc>
                <a:spcPct val="125099"/>
              </a:lnSpc>
              <a:spcBef>
                <a:spcPts val="100"/>
              </a:spcBef>
            </a:pPr>
            <a:r>
              <a:rPr sz="3350" spc="15" dirty="0" err="1">
                <a:latin typeface="Arial"/>
                <a:cs typeface="Arial"/>
              </a:rPr>
              <a:t>Risorse</a:t>
            </a:r>
            <a:r>
              <a:rPr sz="3350" spc="15" dirty="0">
                <a:latin typeface="Arial"/>
                <a:cs typeface="Arial"/>
              </a:rPr>
              <a:t> concesse  Risorse</a:t>
            </a:r>
            <a:r>
              <a:rPr sz="3350" spc="-25" dirty="0">
                <a:latin typeface="Arial"/>
                <a:cs typeface="Arial"/>
              </a:rPr>
              <a:t> </a:t>
            </a:r>
            <a:r>
              <a:rPr sz="3350" spc="15" dirty="0">
                <a:latin typeface="Arial"/>
                <a:cs typeface="Arial"/>
              </a:rPr>
              <a:t>erogate</a:t>
            </a:r>
            <a:endParaRPr sz="3350" dirty="0">
              <a:latin typeface="Arial"/>
              <a:cs typeface="Arial"/>
            </a:endParaRPr>
          </a:p>
        </p:txBody>
      </p:sp>
      <p:sp>
        <p:nvSpPr>
          <p:cNvPr id="19" name="object 20"/>
          <p:cNvSpPr txBox="1"/>
          <p:nvPr/>
        </p:nvSpPr>
        <p:spPr>
          <a:xfrm>
            <a:off x="7422047" y="1875598"/>
            <a:ext cx="2268220" cy="657872"/>
          </a:xfrm>
          <a:prstGeom prst="rect">
            <a:avLst/>
          </a:prstGeom>
        </p:spPr>
        <p:txBody>
          <a:bodyPr vert="horz" wrap="square" lIns="0" tIns="140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10"/>
              </a:spcBef>
            </a:pPr>
            <a:r>
              <a:rPr lang="it-IT" sz="3350" spc="10" dirty="0">
                <a:latin typeface="Arial"/>
                <a:cs typeface="Arial"/>
              </a:rPr>
              <a:t>194</a:t>
            </a:r>
            <a:r>
              <a:rPr sz="3350" spc="10" dirty="0">
                <a:latin typeface="Arial"/>
                <a:cs typeface="Arial"/>
              </a:rPr>
              <a:t>,</a:t>
            </a:r>
            <a:r>
              <a:rPr lang="it-IT" sz="3350" spc="10" dirty="0">
                <a:latin typeface="Arial"/>
                <a:cs typeface="Arial"/>
              </a:rPr>
              <a:t>6</a:t>
            </a:r>
            <a:r>
              <a:rPr sz="3350" spc="10" dirty="0">
                <a:latin typeface="Arial"/>
                <a:cs typeface="Arial"/>
              </a:rPr>
              <a:t> </a:t>
            </a:r>
            <a:r>
              <a:rPr sz="3350" spc="10" dirty="0" err="1">
                <a:latin typeface="Arial"/>
                <a:cs typeface="Arial"/>
              </a:rPr>
              <a:t>mln</a:t>
            </a:r>
            <a:r>
              <a:rPr sz="3350" spc="-90" dirty="0">
                <a:latin typeface="Arial"/>
                <a:cs typeface="Arial"/>
              </a:rPr>
              <a:t> </a:t>
            </a:r>
            <a:r>
              <a:rPr sz="3350" spc="15" dirty="0">
                <a:latin typeface="Arial"/>
                <a:cs typeface="Arial"/>
              </a:rPr>
              <a:t>€</a:t>
            </a:r>
            <a:endParaRPr sz="3350" dirty="0">
              <a:latin typeface="Arial"/>
              <a:cs typeface="Arial"/>
            </a:endParaRPr>
          </a:p>
        </p:txBody>
      </p:sp>
      <p:sp>
        <p:nvSpPr>
          <p:cNvPr id="20" name="object 21"/>
          <p:cNvSpPr txBox="1"/>
          <p:nvPr/>
        </p:nvSpPr>
        <p:spPr>
          <a:xfrm>
            <a:off x="7422047" y="2630339"/>
            <a:ext cx="2401403" cy="532197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it-IT" sz="3350" spc="15" dirty="0">
                <a:latin typeface="Arial"/>
                <a:cs typeface="Arial"/>
              </a:rPr>
              <a:t>86,1</a:t>
            </a:r>
            <a:r>
              <a:rPr sz="3350" spc="15" dirty="0">
                <a:latin typeface="Arial"/>
                <a:cs typeface="Arial"/>
              </a:rPr>
              <a:t> </a:t>
            </a:r>
            <a:r>
              <a:rPr sz="3350" spc="10" dirty="0">
                <a:latin typeface="Arial"/>
                <a:cs typeface="Arial"/>
              </a:rPr>
              <a:t>mln</a:t>
            </a:r>
            <a:r>
              <a:rPr sz="3350" spc="-110" dirty="0">
                <a:latin typeface="Arial"/>
                <a:cs typeface="Arial"/>
              </a:rPr>
              <a:t> </a:t>
            </a:r>
            <a:r>
              <a:rPr sz="3350" spc="15" dirty="0">
                <a:latin typeface="Arial"/>
                <a:cs typeface="Arial"/>
              </a:rPr>
              <a:t>€</a:t>
            </a:r>
            <a:endParaRPr sz="3350" dirty="0">
              <a:latin typeface="Arial"/>
              <a:cs typeface="Arial"/>
            </a:endParaRPr>
          </a:p>
        </p:txBody>
      </p:sp>
      <p:sp>
        <p:nvSpPr>
          <p:cNvPr id="21" name="object 22"/>
          <p:cNvSpPr txBox="1"/>
          <p:nvPr/>
        </p:nvSpPr>
        <p:spPr>
          <a:xfrm>
            <a:off x="7422047" y="3268644"/>
            <a:ext cx="2029460" cy="5416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it-IT" sz="3350" spc="10" dirty="0">
                <a:latin typeface="Arial"/>
                <a:cs typeface="Arial"/>
              </a:rPr>
              <a:t>13</a:t>
            </a:r>
            <a:r>
              <a:rPr sz="3350" spc="10" dirty="0">
                <a:latin typeface="Arial"/>
                <a:cs typeface="Arial"/>
              </a:rPr>
              <a:t>,</a:t>
            </a:r>
            <a:r>
              <a:rPr lang="it-IT" sz="3350" spc="10" dirty="0">
                <a:latin typeface="Arial"/>
                <a:cs typeface="Arial"/>
              </a:rPr>
              <a:t>6</a:t>
            </a:r>
            <a:r>
              <a:rPr sz="3350" spc="10" dirty="0">
                <a:latin typeface="Arial"/>
                <a:cs typeface="Arial"/>
              </a:rPr>
              <a:t> mln</a:t>
            </a:r>
            <a:r>
              <a:rPr sz="3350" spc="-90" dirty="0">
                <a:latin typeface="Arial"/>
                <a:cs typeface="Arial"/>
              </a:rPr>
              <a:t> </a:t>
            </a:r>
            <a:r>
              <a:rPr sz="3350" spc="15" dirty="0">
                <a:latin typeface="Arial"/>
                <a:cs typeface="Arial"/>
              </a:rPr>
              <a:t>€</a:t>
            </a:r>
            <a:endParaRPr sz="3350" dirty="0">
              <a:latin typeface="Arial"/>
              <a:cs typeface="Arial"/>
            </a:endParaRPr>
          </a:p>
        </p:txBody>
      </p:sp>
      <p:sp>
        <p:nvSpPr>
          <p:cNvPr id="22" name="object 23"/>
          <p:cNvSpPr/>
          <p:nvPr/>
        </p:nvSpPr>
        <p:spPr>
          <a:xfrm>
            <a:off x="1930422" y="1960772"/>
            <a:ext cx="488780" cy="4875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25"/>
          <p:cNvSpPr/>
          <p:nvPr/>
        </p:nvSpPr>
        <p:spPr>
          <a:xfrm>
            <a:off x="2005383" y="2652675"/>
            <a:ext cx="398312" cy="4875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6"/>
          <p:cNvSpPr/>
          <p:nvPr/>
        </p:nvSpPr>
        <p:spPr>
          <a:xfrm>
            <a:off x="1991562" y="3349739"/>
            <a:ext cx="427212" cy="3794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19"/>
          <p:cNvSpPr txBox="1"/>
          <p:nvPr/>
        </p:nvSpPr>
        <p:spPr>
          <a:xfrm>
            <a:off x="11587782" y="1838251"/>
            <a:ext cx="7897316" cy="2808461"/>
          </a:xfrm>
          <a:prstGeom prst="rect">
            <a:avLst/>
          </a:prstGeom>
          <a:ln w="34925">
            <a:gradFill>
              <a:gsLst>
                <a:gs pos="0">
                  <a:srgbClr val="92D05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5099"/>
              </a:lnSpc>
              <a:spcBef>
                <a:spcPts val="100"/>
              </a:spcBef>
            </a:pPr>
            <a:r>
              <a:rPr lang="it-IT" sz="3600" b="1" spc="10" dirty="0">
                <a:latin typeface="Arial"/>
                <a:cs typeface="Arial"/>
              </a:rPr>
              <a:t>	</a:t>
            </a:r>
            <a:r>
              <a:rPr lang="it-IT" sz="3600" b="1" i="1" spc="10" dirty="0" err="1">
                <a:solidFill>
                  <a:srgbClr val="4EAC2B"/>
                </a:solidFill>
                <a:latin typeface="Arial"/>
                <a:cs typeface="Arial"/>
              </a:rPr>
              <a:t>Governance</a:t>
            </a:r>
            <a:r>
              <a:rPr lang="it-IT" sz="3600" b="1" i="1" spc="10" dirty="0">
                <a:solidFill>
                  <a:srgbClr val="4EAC2B"/>
                </a:solidFill>
                <a:latin typeface="Arial"/>
                <a:cs typeface="Arial"/>
              </a:rPr>
              <a:t>:</a:t>
            </a:r>
          </a:p>
          <a:p>
            <a:pPr marL="469900" marR="5080" indent="-457200">
              <a:lnSpc>
                <a:spcPct val="125099"/>
              </a:lnSpc>
              <a:spcBef>
                <a:spcPts val="100"/>
              </a:spcBef>
              <a:buFontTx/>
              <a:buChar char="-"/>
            </a:pPr>
            <a:r>
              <a:rPr lang="it-IT" sz="3600" b="1" spc="10" dirty="0">
                <a:latin typeface="Arial"/>
                <a:cs typeface="Arial"/>
              </a:rPr>
              <a:t>3 </a:t>
            </a:r>
            <a:r>
              <a:rPr lang="it-IT" sz="3600" b="1" spc="10" dirty="0" err="1">
                <a:latin typeface="Arial"/>
                <a:cs typeface="Arial"/>
              </a:rPr>
              <a:t>RdA</a:t>
            </a:r>
            <a:r>
              <a:rPr lang="it-IT" sz="3600" b="1" spc="10" dirty="0">
                <a:latin typeface="Arial"/>
                <a:cs typeface="Arial"/>
              </a:rPr>
              <a:t> (DDGG Ambiente, EE.LL., Infrastrutture)</a:t>
            </a:r>
          </a:p>
          <a:p>
            <a:pPr marL="469900" marR="5080" indent="-457200">
              <a:lnSpc>
                <a:spcPct val="125099"/>
              </a:lnSpc>
              <a:spcBef>
                <a:spcPts val="100"/>
              </a:spcBef>
              <a:buFontTx/>
              <a:buChar char="-"/>
            </a:pPr>
            <a:r>
              <a:rPr lang="it-IT" sz="3600" b="1" spc="10" dirty="0">
                <a:latin typeface="Arial"/>
                <a:cs typeface="Arial"/>
              </a:rPr>
              <a:t>2 Enti </a:t>
            </a:r>
            <a:r>
              <a:rPr lang="it-IT" sz="3600" b="1" spc="10" dirty="0" err="1">
                <a:latin typeface="Arial"/>
                <a:cs typeface="Arial"/>
              </a:rPr>
              <a:t>SiReg</a:t>
            </a:r>
            <a:r>
              <a:rPr lang="it-IT" sz="3600" b="1" spc="10" dirty="0">
                <a:latin typeface="Arial"/>
                <a:cs typeface="Arial"/>
              </a:rPr>
              <a:t> (</a:t>
            </a:r>
            <a:r>
              <a:rPr lang="it-IT" sz="3600" b="1" spc="10" dirty="0" err="1">
                <a:latin typeface="Arial"/>
                <a:cs typeface="Arial"/>
              </a:rPr>
              <a:t>Finlombarda</a:t>
            </a:r>
            <a:r>
              <a:rPr lang="it-IT" sz="3600" b="1" spc="10" dirty="0">
                <a:latin typeface="Arial"/>
                <a:cs typeface="Arial"/>
              </a:rPr>
              <a:t> </a:t>
            </a:r>
            <a:r>
              <a:rPr lang="it-IT" sz="3600" b="1" spc="10" dirty="0" err="1">
                <a:latin typeface="Arial"/>
                <a:cs typeface="Arial"/>
              </a:rPr>
              <a:t>ILSpA</a:t>
            </a:r>
            <a:r>
              <a:rPr lang="it-IT" sz="3600" b="1" spc="10" dirty="0">
                <a:latin typeface="Arial"/>
                <a:cs typeface="Arial"/>
              </a:rPr>
              <a:t>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696</TotalTime>
  <Words>905</Words>
  <Application>Microsoft Office PowerPoint</Application>
  <PresentationFormat>Personalizzato</PresentationFormat>
  <Paragraphs>240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Trebuchet MS</vt:lpstr>
      <vt:lpstr>Office Theme</vt:lpstr>
      <vt:lpstr>Presentazione standard di PowerPoint</vt:lpstr>
      <vt:lpstr>AVANZAMENTO FINANZIARIO</vt:lpstr>
      <vt:lpstr>ALCUNI NUMERI DELL’ATTUAZIONE DEL PROGRAMMA (agg. Dicembre 2018)</vt:lpstr>
      <vt:lpstr>ASSE I RICERCA, SVILUPPO E INNOVAZIONE</vt:lpstr>
      <vt:lpstr>ASSE II ICT</vt:lpstr>
      <vt:lpstr>ASSE III COMPETITIVITA’ PMI</vt:lpstr>
      <vt:lpstr>Presentazione standard di PowerPoint</vt:lpstr>
      <vt:lpstr>Presentazione standard di PowerPoint</vt:lpstr>
      <vt:lpstr>ASSE IV TRANSIZIONE A LOW-CO2 ECONOMY</vt:lpstr>
      <vt:lpstr>ASSE V SVILUPPO URBANO SOSTENIBILE</vt:lpstr>
      <vt:lpstr>ASSE VI AREE INTERNE</vt:lpstr>
      <vt:lpstr>BANDI FUTURI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Dario Sciunnach</dc:creator>
  <cp:lastModifiedBy>rosa caputo</cp:lastModifiedBy>
  <cp:revision>58</cp:revision>
  <dcterms:created xsi:type="dcterms:W3CDTF">2019-03-20T11:57:43Z</dcterms:created>
  <dcterms:modified xsi:type="dcterms:W3CDTF">2019-04-11T09:23:02Z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2018-12-19T00:00:00Z</vt:filetime>
  </property>
  <property fmtid="{D5CDD505-2E9C-101B-9397-08002B2CF9AE}" pid="3" name="LastSaved">
    <vt:filetime>2019-03-20T00:00:00Z</vt:filetime>
  </property>
</Properties>
</file>