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69" r:id="rId3"/>
    <p:sldId id="272" r:id="rId4"/>
    <p:sldId id="281" r:id="rId5"/>
    <p:sldId id="279" r:id="rId6"/>
    <p:sldId id="280" r:id="rId7"/>
    <p:sldId id="277" r:id="rId8"/>
    <p:sldId id="266" r:id="rId9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750"/>
    <a:srgbClr val="F69C18"/>
    <a:srgbClr val="EAF991"/>
    <a:srgbClr val="DF552F"/>
    <a:srgbClr val="086A2E"/>
    <a:srgbClr val="6C6B72"/>
    <a:srgbClr val="3B3D44"/>
    <a:srgbClr val="BEAA3B"/>
    <a:srgbClr val="928D86"/>
    <a:srgbClr val="64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3" autoAdjust="0"/>
    <p:restoredTop sz="50000" autoAdjust="0"/>
  </p:normalViewPr>
  <p:slideViewPr>
    <p:cSldViewPr snapToGrid="0" snapToObjects="1">
      <p:cViewPr varScale="1">
        <p:scale>
          <a:sx n="67" d="100"/>
          <a:sy n="67" d="100"/>
        </p:scale>
        <p:origin x="464" y="8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FB17-229F-BC46-87D0-DE74F447E993}" type="datetime1"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0C7F-C682-1840-8327-09A717C71FCC}" type="datetime1">
              <a:t>11/04/2019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o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2479417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6400"/>
              </a:lnSpc>
              <a:buNone/>
              <a:defRPr sz="6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117716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00"/>
              </a:lnSpc>
              <a:buNone/>
              <a:defRPr sz="24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368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nterv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3139968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3600"/>
              </a:lnSpc>
              <a:buNone/>
              <a:defRPr sz="3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778267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800"/>
              </a:lnSpc>
              <a:buNone/>
              <a:defRPr sz="18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025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7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8" y="1127946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6" y="1127946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6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5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" y="2791142"/>
            <a:ext cx="10433153" cy="12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E26D-6430-EA46-9C83-A3D6F28AC7F1}" type="datetime1"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DAF5-77F7-1749-8272-35FA24C5A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9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5" r:id="rId4"/>
    <p:sldLayoutId id="2147483659" r:id="rId5"/>
    <p:sldLayoutId id="2147483658" r:id="rId6"/>
    <p:sldLayoutId id="214748365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3B3D4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D3E80E57-4050-D748-9A3E-5601BB4BF025}"/>
              </a:ext>
            </a:extLst>
          </p:cNvPr>
          <p:cNvSpPr txBox="1"/>
          <p:nvPr/>
        </p:nvSpPr>
        <p:spPr>
          <a:xfrm>
            <a:off x="1102948" y="2431726"/>
            <a:ext cx="10435176" cy="2947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0610" marR="1162050" algn="ctr">
              <a:lnSpc>
                <a:spcPct val="114000"/>
              </a:lnSpc>
            </a:pPr>
            <a:r>
              <a:rPr lang="it-IT" sz="2400" b="1" dirty="0">
                <a:solidFill>
                  <a:schemeClr val="tx2"/>
                </a:solidFill>
                <a:latin typeface="Helvetica" pitchFamily="34" charset="0"/>
                <a:cs typeface="Arial" panose="020B0604020202020204" pitchFamily="34" charset="0"/>
              </a:rPr>
              <a:t>Innovazione, Competitività, Opportunità e Inclusione</a:t>
            </a:r>
          </a:p>
          <a:p>
            <a:pPr marL="1070610" marR="1162050" algn="ctr">
              <a:lnSpc>
                <a:spcPct val="114000"/>
              </a:lnSpc>
            </a:pPr>
            <a:r>
              <a:rPr lang="it-IT" sz="2400" b="1" dirty="0">
                <a:solidFill>
                  <a:schemeClr val="tx2"/>
                </a:solidFill>
                <a:latin typeface="Helvetica" pitchFamily="34" charset="0"/>
                <a:cs typeface="Arial" panose="020B0604020202020204" pitchFamily="34" charset="0"/>
              </a:rPr>
              <a:t>attraverso il FESR e l’FSE </a:t>
            </a:r>
          </a:p>
          <a:p>
            <a:pPr marL="1070610" marR="1162050" algn="ctr">
              <a:lnSpc>
                <a:spcPct val="114000"/>
              </a:lnSpc>
            </a:pPr>
            <a:endParaRPr lang="it-IT" sz="2400" b="1" i="1" dirty="0">
              <a:latin typeface="Helvetica" pitchFamily="34" charset="0"/>
              <a:cs typeface="Arial" panose="020B0604020202020204" pitchFamily="34" charset="0"/>
            </a:endParaRPr>
          </a:p>
          <a:p>
            <a:pPr marL="1070610" marR="1162050" algn="ctr">
              <a:lnSpc>
                <a:spcPct val="114000"/>
              </a:lnSpc>
            </a:pPr>
            <a:r>
              <a:rPr lang="it-IT" sz="2400" b="1" dirty="0">
                <a:solidFill>
                  <a:srgbClr val="0070C0"/>
                </a:solidFill>
                <a:latin typeface="Helvetica" pitchFamily="34" charset="0"/>
                <a:cs typeface="Arial" panose="020B0604020202020204" pitchFamily="34" charset="0"/>
              </a:rPr>
              <a:t>Innovazione e filiera professionalizzante </a:t>
            </a:r>
          </a:p>
          <a:p>
            <a:pPr marL="1070610" marR="1162050" algn="ctr">
              <a:lnSpc>
                <a:spcPct val="114000"/>
              </a:lnSpc>
            </a:pPr>
            <a:r>
              <a:rPr lang="it-IT" sz="2400" b="1" dirty="0">
                <a:solidFill>
                  <a:srgbClr val="0070C0"/>
                </a:solidFill>
                <a:latin typeface="Helvetica" pitchFamily="34" charset="0"/>
                <a:cs typeface="Arial" panose="020B0604020202020204" pitchFamily="34" charset="0"/>
              </a:rPr>
              <a:t>in Regione Lombardia</a:t>
            </a:r>
          </a:p>
          <a:p>
            <a:pPr marL="1070610" marR="1162050" algn="ctr">
              <a:lnSpc>
                <a:spcPct val="114000"/>
              </a:lnSpc>
            </a:pPr>
            <a:endParaRPr lang="it-IT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0610" marR="1162050" algn="ctr">
              <a:lnSpc>
                <a:spcPct val="114000"/>
              </a:lnSpc>
            </a:pPr>
            <a:endParaRPr lang="it-IT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2B33EA15-ECFE-C344-A01C-2764F210AF96}"/>
              </a:ext>
            </a:extLst>
          </p:cNvPr>
          <p:cNvSpPr txBox="1"/>
          <p:nvPr/>
        </p:nvSpPr>
        <p:spPr>
          <a:xfrm>
            <a:off x="2640107" y="5167042"/>
            <a:ext cx="6884892" cy="109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i="1" dirty="0">
                <a:latin typeface="Arial"/>
                <a:cs typeface="Arial"/>
              </a:rPr>
              <a:t>Brunella Reverberi</a:t>
            </a:r>
            <a:endParaRPr b="1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20"/>
              </a:spcBef>
            </a:pPr>
            <a:r>
              <a:rPr lang="it-IT" dirty="0">
                <a:latin typeface="Arial"/>
                <a:cs typeface="Arial"/>
              </a:rPr>
              <a:t>Responsabile Asse III – Istruzione e Formazione professionale</a:t>
            </a:r>
          </a:p>
          <a:p>
            <a:pPr marL="635" algn="ctr">
              <a:lnSpc>
                <a:spcPct val="100000"/>
              </a:lnSpc>
              <a:spcBef>
                <a:spcPts val="120"/>
              </a:spcBef>
            </a:pP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lang="it-IT" sz="1400" dirty="0">
                <a:latin typeface="Arial"/>
                <a:cs typeface="Arial"/>
              </a:rPr>
              <a:t>05</a:t>
            </a:r>
            <a:r>
              <a:rPr sz="1400" dirty="0">
                <a:latin typeface="Arial"/>
                <a:cs typeface="Arial"/>
              </a:rPr>
              <a:t> </a:t>
            </a:r>
            <a:r>
              <a:rPr lang="it-IT" sz="1400" dirty="0">
                <a:latin typeface="Arial"/>
                <a:cs typeface="Arial"/>
              </a:rPr>
              <a:t>Aprile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</a:t>
            </a:r>
            <a:r>
              <a:rPr lang="it-IT" sz="1400" dirty="0">
                <a:latin typeface="Arial"/>
                <a:cs typeface="Arial"/>
              </a:rPr>
              <a:t>9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14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394186"/>
            <a:ext cx="11037808" cy="307777"/>
          </a:xfrm>
        </p:spPr>
        <p:txBody>
          <a:bodyPr/>
          <a:lstStyle/>
          <a:p>
            <a:r>
              <a:rPr lang="it-IT" sz="2000" dirty="0">
                <a:solidFill>
                  <a:schemeClr val="accent1"/>
                </a:solidFill>
              </a:rPr>
              <a:t>Il sistema della formazione professionale in Regione Lombardia</a:t>
            </a:r>
          </a:p>
        </p:txBody>
      </p:sp>
      <p:pic>
        <p:nvPicPr>
          <p:cNvPr id="12" name="Segnaposto contenuto 3">
            <a:extLst>
              <a:ext uri="{FF2B5EF4-FFF2-40B4-BE49-F238E27FC236}">
                <a16:creationId xmlns:a16="http://schemas.microsoft.com/office/drawing/2014/main" id="{BFFC4611-562B-1E47-9B75-6AEADE84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5" y="1088572"/>
            <a:ext cx="5913025" cy="514894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C96520D-2046-F140-BC67-ABA36155C016}"/>
              </a:ext>
            </a:extLst>
          </p:cNvPr>
          <p:cNvSpPr txBox="1"/>
          <p:nvPr/>
        </p:nvSpPr>
        <p:spPr>
          <a:xfrm>
            <a:off x="6593957" y="1618933"/>
            <a:ext cx="47489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percorsi della filiera di formazione professionalizzante sono realizzati prevalentemente  nel 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duale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attraverso:</a:t>
            </a:r>
          </a:p>
          <a:p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l’alternanza scuola-lavoro rafforzata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(min. 400 h/annue)</a:t>
            </a:r>
          </a:p>
          <a:p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apprendistato formativo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I e III livello</a:t>
            </a:r>
          </a:p>
        </p:txBody>
      </p:sp>
    </p:spTree>
    <p:extLst>
      <p:ext uri="{BB962C8B-B14F-4D97-AF65-F5344CB8AC3E}">
        <p14:creationId xmlns:p14="http://schemas.microsoft.com/office/powerpoint/2010/main" val="64756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45EBED5-6F59-F84E-BCC1-6D91E464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8" y="947062"/>
            <a:ext cx="7685314" cy="55830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875EF3C-A85A-8C49-816E-12403699C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24" y="394186"/>
            <a:ext cx="11037808" cy="307777"/>
          </a:xfrm>
        </p:spPr>
        <p:txBody>
          <a:bodyPr/>
          <a:lstStyle/>
          <a:p>
            <a:r>
              <a:rPr lang="it-IT" sz="2000" dirty="0">
                <a:solidFill>
                  <a:schemeClr val="accent1"/>
                </a:solidFill>
              </a:rPr>
              <a:t>Le filiere professionalizzanti in Regione Lombardia</a:t>
            </a:r>
          </a:p>
        </p:txBody>
      </p:sp>
    </p:spTree>
    <p:extLst>
      <p:ext uri="{BB962C8B-B14F-4D97-AF65-F5344CB8AC3E}">
        <p14:creationId xmlns:p14="http://schemas.microsoft.com/office/powerpoint/2010/main" val="387527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/>
        </p:nvSpPr>
        <p:spPr>
          <a:xfrm>
            <a:off x="7689275" y="968222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24" y="968222"/>
            <a:ext cx="6786592" cy="494610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3AFDB8-99DF-3247-9D69-12B5FD79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24" y="394186"/>
            <a:ext cx="11037808" cy="307777"/>
          </a:xfrm>
        </p:spPr>
        <p:txBody>
          <a:bodyPr/>
          <a:lstStyle/>
          <a:p>
            <a:r>
              <a:rPr lang="it-IT" sz="2000" dirty="0">
                <a:solidFill>
                  <a:schemeClr val="accent1"/>
                </a:solidFill>
              </a:rPr>
              <a:t>Gli studenti della filiera professionalizzante lombarda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87424" y="950965"/>
            <a:ext cx="363583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53.800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iscritti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IEFPI: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+ 11% rispetto al 2013</a:t>
            </a:r>
          </a:p>
          <a:p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 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apprendisti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 I livello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11.200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studenti in 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alternanza scuola-lavoro rafforzata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11.700 qualificati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IeFP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all’anno </a:t>
            </a:r>
          </a:p>
          <a:p>
            <a:endParaRPr lang="en-GB" dirty="0"/>
          </a:p>
        </p:txBody>
      </p:sp>
      <p:pic>
        <p:nvPicPr>
          <p:cNvPr id="20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1633" y="1018559"/>
            <a:ext cx="430834" cy="430834"/>
          </a:xfrm>
          <a:prstGeom prst="rect">
            <a:avLst/>
          </a:prstGeom>
        </p:spPr>
      </p:pic>
      <p:sp>
        <p:nvSpPr>
          <p:cNvPr id="22" name="Rettangolo arrotondato 21"/>
          <p:cNvSpPr/>
          <p:nvPr/>
        </p:nvSpPr>
        <p:spPr>
          <a:xfrm>
            <a:off x="7692165" y="1792238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arrotondato 23"/>
          <p:cNvSpPr/>
          <p:nvPr/>
        </p:nvSpPr>
        <p:spPr>
          <a:xfrm>
            <a:off x="7671735" y="2608655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tangolo arrotondato 25"/>
          <p:cNvSpPr/>
          <p:nvPr/>
        </p:nvSpPr>
        <p:spPr>
          <a:xfrm>
            <a:off x="7705611" y="3516304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tangolo arrotondato 27"/>
          <p:cNvSpPr/>
          <p:nvPr/>
        </p:nvSpPr>
        <p:spPr>
          <a:xfrm>
            <a:off x="7705629" y="4130762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tangolo arrotondato 29"/>
          <p:cNvSpPr/>
          <p:nvPr/>
        </p:nvSpPr>
        <p:spPr>
          <a:xfrm>
            <a:off x="7738703" y="4771449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arrotondato 31"/>
          <p:cNvSpPr/>
          <p:nvPr/>
        </p:nvSpPr>
        <p:spPr>
          <a:xfrm>
            <a:off x="7738703" y="5507565"/>
            <a:ext cx="480029" cy="5142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8299571" y="4222193"/>
            <a:ext cx="31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7.000</a:t>
            </a:r>
            <a:r>
              <a:rPr lang="it-IT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diplomati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IeFP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all’anno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299571" y="477144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3.400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Iscritti </a:t>
            </a:r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IFTS e di ITS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(triplicati rispetto al 2013)</a:t>
            </a:r>
          </a:p>
        </p:txBody>
      </p:sp>
      <p:sp>
        <p:nvSpPr>
          <p:cNvPr id="9" name="Rettangolo 8"/>
          <p:cNvSpPr/>
          <p:nvPr/>
        </p:nvSpPr>
        <p:spPr>
          <a:xfrm>
            <a:off x="8299571" y="5610761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apprendisti ITS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III livello</a:t>
            </a:r>
          </a:p>
        </p:txBody>
      </p:sp>
      <p:pic>
        <p:nvPicPr>
          <p:cNvPr id="34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3382" y="1853123"/>
            <a:ext cx="430834" cy="430834"/>
          </a:xfrm>
          <a:prstGeom prst="rect">
            <a:avLst/>
          </a:prstGeom>
        </p:spPr>
      </p:pic>
      <p:pic>
        <p:nvPicPr>
          <p:cNvPr id="35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1735" y="2677384"/>
            <a:ext cx="430834" cy="430834"/>
          </a:xfrm>
          <a:prstGeom prst="rect">
            <a:avLst/>
          </a:prstGeom>
        </p:spPr>
      </p:pic>
      <p:pic>
        <p:nvPicPr>
          <p:cNvPr id="36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5216" y="3573463"/>
            <a:ext cx="430834" cy="430834"/>
          </a:xfrm>
          <a:prstGeom prst="rect">
            <a:avLst/>
          </a:prstGeom>
        </p:spPr>
      </p:pic>
      <p:pic>
        <p:nvPicPr>
          <p:cNvPr id="37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875" y="4178828"/>
            <a:ext cx="430834" cy="430834"/>
          </a:xfrm>
          <a:prstGeom prst="rect">
            <a:avLst/>
          </a:prstGeom>
        </p:spPr>
      </p:pic>
      <p:pic>
        <p:nvPicPr>
          <p:cNvPr id="38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779" y="4813143"/>
            <a:ext cx="430834" cy="430834"/>
          </a:xfrm>
          <a:prstGeom prst="rect">
            <a:avLst/>
          </a:prstGeom>
        </p:spPr>
      </p:pic>
      <p:pic>
        <p:nvPicPr>
          <p:cNvPr id="39" name="Graphic 3" descr="Teacher">
            <a:extLst>
              <a:ext uri="{FF2B5EF4-FFF2-40B4-BE49-F238E27FC236}">
                <a16:creationId xmlns:a16="http://schemas.microsoft.com/office/drawing/2014/main" id="{E085A652-2764-408F-A4CB-DD23478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360" y="5552633"/>
            <a:ext cx="430834" cy="4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6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AFDB8-99DF-3247-9D69-12B5FD79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24" y="394186"/>
            <a:ext cx="11037808" cy="307777"/>
          </a:xfrm>
        </p:spPr>
        <p:txBody>
          <a:bodyPr/>
          <a:lstStyle/>
          <a:p>
            <a:r>
              <a:rPr lang="it-IT" sz="2000" dirty="0">
                <a:solidFill>
                  <a:srgbClr val="00B050"/>
                </a:solidFill>
              </a:rPr>
              <a:t>I numeri del sistema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5" y="1144228"/>
            <a:ext cx="6923238" cy="44945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87963" y="1171007"/>
            <a:ext cx="40040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Helvetica" pitchFamily="34" charset="0"/>
              </a:rPr>
              <a:t>238 MLN </a:t>
            </a:r>
            <a:r>
              <a:rPr lang="en-GB" b="1" dirty="0" err="1">
                <a:solidFill>
                  <a:srgbClr val="00B050"/>
                </a:solidFill>
                <a:latin typeface="Helvetica" pitchFamily="34" charset="0"/>
              </a:rPr>
              <a:t>annui</a:t>
            </a:r>
            <a:r>
              <a:rPr lang="en-GB" dirty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en-GB" dirty="0">
                <a:latin typeface="Helvetica" pitchFamily="34" charset="0"/>
              </a:rPr>
              <a:t>di cui 50 MLN da POR FSE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Istituzioni Formative accreditate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Fondazioni 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2.900 Percorsi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della filiera professionalizzante,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dalla qualifica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IeFP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 diploma 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tasso di inserimento lavorativo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della filiera professionalizzante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Helvetica" pitchFamily="34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7721779" y="1233913"/>
            <a:ext cx="466184" cy="517187"/>
          </a:xfrm>
          <a:prstGeom prst="roundRect">
            <a:avLst/>
          </a:prstGeom>
          <a:solidFill>
            <a:srgbClr val="29A7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64">
            <a:extLst>
              <a:ext uri="{FF2B5EF4-FFF2-40B4-BE49-F238E27FC236}">
                <a16:creationId xmlns:a16="http://schemas.microsoft.com/office/drawing/2014/main" id="{1537052F-893A-4A96-B95F-4F6719A0BD9E}"/>
              </a:ext>
            </a:extLst>
          </p:cNvPr>
          <p:cNvGrpSpPr>
            <a:grpSpLocks noChangeAspect="1"/>
          </p:cNvGrpSpPr>
          <p:nvPr/>
        </p:nvGrpSpPr>
        <p:grpSpPr>
          <a:xfrm>
            <a:off x="7739823" y="1294707"/>
            <a:ext cx="432267" cy="397027"/>
            <a:chOff x="12482286" y="-1375229"/>
            <a:chExt cx="1828800" cy="1679707"/>
          </a:xfrm>
        </p:grpSpPr>
        <p:pic>
          <p:nvPicPr>
            <p:cNvPr id="15" name="Graphic 65" descr="Direction">
              <a:extLst>
                <a:ext uri="{FF2B5EF4-FFF2-40B4-BE49-F238E27FC236}">
                  <a16:creationId xmlns:a16="http://schemas.microsoft.com/office/drawing/2014/main" id="{3976D9E4-D780-4E18-9860-8773B69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16" name="Graphic 66" descr="Direction">
              <a:extLst>
                <a:ext uri="{FF2B5EF4-FFF2-40B4-BE49-F238E27FC236}">
                  <a16:creationId xmlns:a16="http://schemas.microsoft.com/office/drawing/2014/main" id="{E7572352-C1B5-4E6E-BE42-D5DE0152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17" name="Graphic 67" descr="Direction">
              <a:extLst>
                <a:ext uri="{FF2B5EF4-FFF2-40B4-BE49-F238E27FC236}">
                  <a16:creationId xmlns:a16="http://schemas.microsoft.com/office/drawing/2014/main" id="{4F9627F8-BBCA-42FD-9B15-AE3912B7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18" name="Graphic 68" descr="Direction">
              <a:extLst>
                <a:ext uri="{FF2B5EF4-FFF2-40B4-BE49-F238E27FC236}">
                  <a16:creationId xmlns:a16="http://schemas.microsoft.com/office/drawing/2014/main" id="{D2649878-6EA8-4FC6-8CD8-700AB369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Rettangolo arrotondato 27"/>
          <p:cNvSpPr/>
          <p:nvPr/>
        </p:nvSpPr>
        <p:spPr>
          <a:xfrm>
            <a:off x="7700119" y="1975003"/>
            <a:ext cx="466184" cy="517187"/>
          </a:xfrm>
          <a:prstGeom prst="roundRect">
            <a:avLst/>
          </a:prstGeom>
          <a:solidFill>
            <a:srgbClr val="29A7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ttangolo arrotondato 28"/>
          <p:cNvSpPr/>
          <p:nvPr/>
        </p:nvSpPr>
        <p:spPr>
          <a:xfrm>
            <a:off x="7713305" y="2730956"/>
            <a:ext cx="466184" cy="517187"/>
          </a:xfrm>
          <a:prstGeom prst="roundRect">
            <a:avLst/>
          </a:prstGeom>
          <a:solidFill>
            <a:srgbClr val="29A7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tangolo arrotondato 30"/>
          <p:cNvSpPr/>
          <p:nvPr/>
        </p:nvSpPr>
        <p:spPr>
          <a:xfrm>
            <a:off x="7712450" y="4834873"/>
            <a:ext cx="466184" cy="517187"/>
          </a:xfrm>
          <a:prstGeom prst="roundRect">
            <a:avLst/>
          </a:prstGeom>
          <a:solidFill>
            <a:srgbClr val="29A7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1537052F-893A-4A96-B95F-4F6719A0BD9E}"/>
              </a:ext>
            </a:extLst>
          </p:cNvPr>
          <p:cNvGrpSpPr>
            <a:grpSpLocks noChangeAspect="1"/>
          </p:cNvGrpSpPr>
          <p:nvPr/>
        </p:nvGrpSpPr>
        <p:grpSpPr>
          <a:xfrm>
            <a:off x="7741582" y="2016399"/>
            <a:ext cx="432267" cy="397027"/>
            <a:chOff x="12482286" y="-1375229"/>
            <a:chExt cx="1828800" cy="1679707"/>
          </a:xfrm>
        </p:grpSpPr>
        <p:pic>
          <p:nvPicPr>
            <p:cNvPr id="35" name="Graphic 65" descr="Direction">
              <a:extLst>
                <a:ext uri="{FF2B5EF4-FFF2-40B4-BE49-F238E27FC236}">
                  <a16:creationId xmlns:a16="http://schemas.microsoft.com/office/drawing/2014/main" id="{3976D9E4-D780-4E18-9860-8773B69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36" name="Graphic 66" descr="Direction">
              <a:extLst>
                <a:ext uri="{FF2B5EF4-FFF2-40B4-BE49-F238E27FC236}">
                  <a16:creationId xmlns:a16="http://schemas.microsoft.com/office/drawing/2014/main" id="{E7572352-C1B5-4E6E-BE42-D5DE0152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37" name="Graphic 67" descr="Direction">
              <a:extLst>
                <a:ext uri="{FF2B5EF4-FFF2-40B4-BE49-F238E27FC236}">
                  <a16:creationId xmlns:a16="http://schemas.microsoft.com/office/drawing/2014/main" id="{4F9627F8-BBCA-42FD-9B15-AE3912B7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38" name="Graphic 68" descr="Direction">
              <a:extLst>
                <a:ext uri="{FF2B5EF4-FFF2-40B4-BE49-F238E27FC236}">
                  <a16:creationId xmlns:a16="http://schemas.microsoft.com/office/drawing/2014/main" id="{D2649878-6EA8-4FC6-8CD8-700AB369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64">
            <a:extLst>
              <a:ext uri="{FF2B5EF4-FFF2-40B4-BE49-F238E27FC236}">
                <a16:creationId xmlns:a16="http://schemas.microsoft.com/office/drawing/2014/main" id="{1537052F-893A-4A96-B95F-4F6719A0BD9E}"/>
              </a:ext>
            </a:extLst>
          </p:cNvPr>
          <p:cNvGrpSpPr>
            <a:grpSpLocks noChangeAspect="1"/>
          </p:cNvGrpSpPr>
          <p:nvPr/>
        </p:nvGrpSpPr>
        <p:grpSpPr>
          <a:xfrm>
            <a:off x="7747222" y="2794193"/>
            <a:ext cx="432267" cy="397027"/>
            <a:chOff x="12482286" y="-1375229"/>
            <a:chExt cx="1828800" cy="1679707"/>
          </a:xfrm>
        </p:grpSpPr>
        <p:pic>
          <p:nvPicPr>
            <p:cNvPr id="40" name="Graphic 65" descr="Direction">
              <a:extLst>
                <a:ext uri="{FF2B5EF4-FFF2-40B4-BE49-F238E27FC236}">
                  <a16:creationId xmlns:a16="http://schemas.microsoft.com/office/drawing/2014/main" id="{3976D9E4-D780-4E18-9860-8773B69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41" name="Graphic 66" descr="Direction">
              <a:extLst>
                <a:ext uri="{FF2B5EF4-FFF2-40B4-BE49-F238E27FC236}">
                  <a16:creationId xmlns:a16="http://schemas.microsoft.com/office/drawing/2014/main" id="{E7572352-C1B5-4E6E-BE42-D5DE0152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42" name="Graphic 67" descr="Direction">
              <a:extLst>
                <a:ext uri="{FF2B5EF4-FFF2-40B4-BE49-F238E27FC236}">
                  <a16:creationId xmlns:a16="http://schemas.microsoft.com/office/drawing/2014/main" id="{4F9627F8-BBCA-42FD-9B15-AE3912B7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43" name="Graphic 68" descr="Direction">
              <a:extLst>
                <a:ext uri="{FF2B5EF4-FFF2-40B4-BE49-F238E27FC236}">
                  <a16:creationId xmlns:a16="http://schemas.microsoft.com/office/drawing/2014/main" id="{D2649878-6EA8-4FC6-8CD8-700AB369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oup 64">
            <a:extLst>
              <a:ext uri="{FF2B5EF4-FFF2-40B4-BE49-F238E27FC236}">
                <a16:creationId xmlns:a16="http://schemas.microsoft.com/office/drawing/2014/main" id="{1537052F-893A-4A96-B95F-4F6719A0BD9E}"/>
              </a:ext>
            </a:extLst>
          </p:cNvPr>
          <p:cNvGrpSpPr>
            <a:grpSpLocks noChangeAspect="1"/>
          </p:cNvGrpSpPr>
          <p:nvPr/>
        </p:nvGrpSpPr>
        <p:grpSpPr>
          <a:xfrm>
            <a:off x="7746367" y="4894952"/>
            <a:ext cx="432267" cy="397027"/>
            <a:chOff x="12482286" y="-1375229"/>
            <a:chExt cx="1828800" cy="1679707"/>
          </a:xfrm>
        </p:grpSpPr>
        <p:pic>
          <p:nvPicPr>
            <p:cNvPr id="56" name="Graphic 65" descr="Direction">
              <a:extLst>
                <a:ext uri="{FF2B5EF4-FFF2-40B4-BE49-F238E27FC236}">
                  <a16:creationId xmlns:a16="http://schemas.microsoft.com/office/drawing/2014/main" id="{3976D9E4-D780-4E18-9860-8773B69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57" name="Graphic 66" descr="Direction">
              <a:extLst>
                <a:ext uri="{FF2B5EF4-FFF2-40B4-BE49-F238E27FC236}">
                  <a16:creationId xmlns:a16="http://schemas.microsoft.com/office/drawing/2014/main" id="{E7572352-C1B5-4E6E-BE42-D5DE0152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58" name="Graphic 67" descr="Direction">
              <a:extLst>
                <a:ext uri="{FF2B5EF4-FFF2-40B4-BE49-F238E27FC236}">
                  <a16:creationId xmlns:a16="http://schemas.microsoft.com/office/drawing/2014/main" id="{4F9627F8-BBCA-42FD-9B15-AE3912B7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59" name="Graphic 68" descr="Direction">
              <a:extLst>
                <a:ext uri="{FF2B5EF4-FFF2-40B4-BE49-F238E27FC236}">
                  <a16:creationId xmlns:a16="http://schemas.microsoft.com/office/drawing/2014/main" id="{D2649878-6EA8-4FC6-8CD8-700AB369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  <p:sp>
        <p:nvSpPr>
          <p:cNvPr id="66" name="Rettangolo arrotondato 65"/>
          <p:cNvSpPr/>
          <p:nvPr/>
        </p:nvSpPr>
        <p:spPr>
          <a:xfrm>
            <a:off x="7700119" y="3622516"/>
            <a:ext cx="466184" cy="517187"/>
          </a:xfrm>
          <a:prstGeom prst="roundRect">
            <a:avLst/>
          </a:prstGeom>
          <a:solidFill>
            <a:srgbClr val="29A7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4">
            <a:extLst>
              <a:ext uri="{FF2B5EF4-FFF2-40B4-BE49-F238E27FC236}">
                <a16:creationId xmlns:a16="http://schemas.microsoft.com/office/drawing/2014/main" id="{1537052F-893A-4A96-B95F-4F6719A0BD9E}"/>
              </a:ext>
            </a:extLst>
          </p:cNvPr>
          <p:cNvGrpSpPr>
            <a:grpSpLocks noChangeAspect="1"/>
          </p:cNvGrpSpPr>
          <p:nvPr/>
        </p:nvGrpSpPr>
        <p:grpSpPr>
          <a:xfrm>
            <a:off x="7717077" y="3674910"/>
            <a:ext cx="432267" cy="397027"/>
            <a:chOff x="12482286" y="-1375229"/>
            <a:chExt cx="1828800" cy="1679707"/>
          </a:xfrm>
        </p:grpSpPr>
        <p:pic>
          <p:nvPicPr>
            <p:cNvPr id="68" name="Graphic 65" descr="Direction">
              <a:extLst>
                <a:ext uri="{FF2B5EF4-FFF2-40B4-BE49-F238E27FC236}">
                  <a16:creationId xmlns:a16="http://schemas.microsoft.com/office/drawing/2014/main" id="{3976D9E4-D780-4E18-9860-8773B69E5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82286" y="-609922"/>
              <a:ext cx="914400" cy="914400"/>
            </a:xfrm>
            <a:prstGeom prst="rect">
              <a:avLst/>
            </a:prstGeom>
          </p:spPr>
        </p:pic>
        <p:pic>
          <p:nvPicPr>
            <p:cNvPr id="69" name="Graphic 66" descr="Direction">
              <a:extLst>
                <a:ext uri="{FF2B5EF4-FFF2-40B4-BE49-F238E27FC236}">
                  <a16:creationId xmlns:a16="http://schemas.microsoft.com/office/drawing/2014/main" id="{E7572352-C1B5-4E6E-BE42-D5DE0152D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2482286" y="-1375229"/>
              <a:ext cx="914400" cy="914400"/>
            </a:xfrm>
            <a:prstGeom prst="rect">
              <a:avLst/>
            </a:prstGeom>
          </p:spPr>
        </p:pic>
        <p:pic>
          <p:nvPicPr>
            <p:cNvPr id="70" name="Graphic 67" descr="Direction">
              <a:extLst>
                <a:ext uri="{FF2B5EF4-FFF2-40B4-BE49-F238E27FC236}">
                  <a16:creationId xmlns:a16="http://schemas.microsoft.com/office/drawing/2014/main" id="{4F9627F8-BBCA-42FD-9B15-AE3912B7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396686" y="-609922"/>
              <a:ext cx="914400" cy="914400"/>
            </a:xfrm>
            <a:prstGeom prst="rect">
              <a:avLst/>
            </a:prstGeom>
          </p:spPr>
        </p:pic>
        <p:pic>
          <p:nvPicPr>
            <p:cNvPr id="71" name="Graphic 68" descr="Direction">
              <a:extLst>
                <a:ext uri="{FF2B5EF4-FFF2-40B4-BE49-F238E27FC236}">
                  <a16:creationId xmlns:a16="http://schemas.microsoft.com/office/drawing/2014/main" id="{D2649878-6EA8-4FC6-8CD8-700AB369A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 flipH="1">
              <a:off x="13396686" y="-137192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7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B30C2-FC53-6442-A829-F44CE515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24" y="394186"/>
            <a:ext cx="11037808" cy="307777"/>
          </a:xfrm>
        </p:spPr>
        <p:txBody>
          <a:bodyPr/>
          <a:lstStyle/>
          <a:p>
            <a:r>
              <a:rPr lang="it-IT" sz="2000" dirty="0">
                <a:solidFill>
                  <a:schemeClr val="accent1"/>
                </a:solidFill>
              </a:rPr>
              <a:t>I </a:t>
            </a:r>
            <a:r>
              <a:rPr lang="it-IT" sz="2000" i="1" dirty="0">
                <a:solidFill>
                  <a:schemeClr val="accent1"/>
                </a:solidFill>
              </a:rPr>
              <a:t>driver</a:t>
            </a:r>
            <a:r>
              <a:rPr lang="it-IT" sz="2000" dirty="0">
                <a:solidFill>
                  <a:schemeClr val="accent1"/>
                </a:solidFill>
              </a:rPr>
              <a:t> dell’innovazione della filiera professionalizzante lombarda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D4E01C-70E3-1942-8C19-2E6DE2B54FB7}"/>
              </a:ext>
            </a:extLst>
          </p:cNvPr>
          <p:cNvSpPr txBox="1"/>
          <p:nvPr/>
        </p:nvSpPr>
        <p:spPr>
          <a:xfrm>
            <a:off x="6008189" y="2075433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MESTIERI DEL FUTURO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41C1B6-FCAC-924B-A65E-C37F4C186D66}"/>
              </a:ext>
            </a:extLst>
          </p:cNvPr>
          <p:cNvSpPr txBox="1"/>
          <p:nvPr/>
        </p:nvSpPr>
        <p:spPr>
          <a:xfrm>
            <a:off x="805124" y="3206055"/>
            <a:ext cx="733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</a:rPr>
              <a:t>RAPPORTO SCUOLE - IMPRESE</a:t>
            </a: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AAA3C8DC-A38A-B643-A09B-80A0C7561915}"/>
              </a:ext>
            </a:extLst>
          </p:cNvPr>
          <p:cNvSpPr/>
          <p:nvPr/>
        </p:nvSpPr>
        <p:spPr>
          <a:xfrm>
            <a:off x="903515" y="1277033"/>
            <a:ext cx="2013857" cy="6749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#Intelligenza artificiale</a:t>
            </a: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8CDE7DA9-1A72-C948-AF08-DDFAD316FE54}"/>
              </a:ext>
            </a:extLst>
          </p:cNvPr>
          <p:cNvSpPr/>
          <p:nvPr/>
        </p:nvSpPr>
        <p:spPr>
          <a:xfrm>
            <a:off x="3978728" y="998578"/>
            <a:ext cx="2013857" cy="67491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Helvetica" pitchFamily="34" charset="0"/>
              </a:rPr>
              <a:t>#Robotica</a:t>
            </a: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4A4A747-1A24-DF44-87D0-263DC9FFFC65}"/>
              </a:ext>
            </a:extLst>
          </p:cNvPr>
          <p:cNvSpPr/>
          <p:nvPr/>
        </p:nvSpPr>
        <p:spPr>
          <a:xfrm>
            <a:off x="3276601" y="2264945"/>
            <a:ext cx="2253341" cy="6749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7030A0"/>
                </a:solidFill>
                <a:latin typeface="Helvetica" pitchFamily="34" charset="0"/>
              </a:rPr>
              <a:t>#Apprendistato</a:t>
            </a: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4BEFEE77-6259-2B40-A19C-C31DEEFA3FDE}"/>
              </a:ext>
            </a:extLst>
          </p:cNvPr>
          <p:cNvSpPr/>
          <p:nvPr/>
        </p:nvSpPr>
        <p:spPr>
          <a:xfrm>
            <a:off x="7532914" y="1079992"/>
            <a:ext cx="2013857" cy="674914"/>
          </a:xfrm>
          <a:prstGeom prst="roundRect">
            <a:avLst/>
          </a:prstGeom>
          <a:solidFill>
            <a:srgbClr val="29A7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86A2E"/>
                </a:solidFill>
                <a:latin typeface="Helvetica" pitchFamily="34" charset="0"/>
              </a:rPr>
              <a:t>#Machine </a:t>
            </a:r>
            <a:r>
              <a:rPr lang="it-IT" sz="2000" b="1" dirty="0" err="1">
                <a:solidFill>
                  <a:srgbClr val="086A2E"/>
                </a:solidFill>
                <a:latin typeface="Helvetica" pitchFamily="34" charset="0"/>
              </a:rPr>
              <a:t>learning</a:t>
            </a:r>
            <a:endParaRPr lang="it-IT" sz="2000" b="1" dirty="0">
              <a:solidFill>
                <a:srgbClr val="086A2E"/>
              </a:solidFill>
              <a:latin typeface="Helvetica" pitchFamily="34" charset="0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AC7CFBE9-D42E-024C-80B6-0D26F31C3EA8}"/>
              </a:ext>
            </a:extLst>
          </p:cNvPr>
          <p:cNvSpPr/>
          <p:nvPr/>
        </p:nvSpPr>
        <p:spPr>
          <a:xfrm>
            <a:off x="4806043" y="4118582"/>
            <a:ext cx="2013857" cy="674914"/>
          </a:xfrm>
          <a:prstGeom prst="roundRect">
            <a:avLst/>
          </a:prstGeom>
          <a:solidFill>
            <a:srgbClr val="F69C18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#Soft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Skills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18" name="Rettangolo arrotondato 17">
            <a:extLst>
              <a:ext uri="{FF2B5EF4-FFF2-40B4-BE49-F238E27FC236}">
                <a16:creationId xmlns:a16="http://schemas.microsoft.com/office/drawing/2014/main" id="{14A4A747-1A24-DF44-87D0-263DC9FFFC65}"/>
              </a:ext>
            </a:extLst>
          </p:cNvPr>
          <p:cNvSpPr/>
          <p:nvPr/>
        </p:nvSpPr>
        <p:spPr>
          <a:xfrm>
            <a:off x="1637882" y="4193967"/>
            <a:ext cx="2253341" cy="674914"/>
          </a:xfrm>
          <a:prstGeom prst="roundRect">
            <a:avLst/>
          </a:prstGeom>
          <a:solidFill>
            <a:srgbClr val="EAF991"/>
          </a:solidFill>
          <a:ln w="25400" cmpd="sng">
            <a:solidFill>
              <a:srgbClr val="F69C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rPr>
              <a:t>#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rPr>
              <a:t>Fore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Helvetica" pitchFamily="34" charset="0"/>
              </a:rPr>
              <a:t> casting</a:t>
            </a:r>
          </a:p>
        </p:txBody>
      </p:sp>
      <p:sp>
        <p:nvSpPr>
          <p:cNvPr id="19" name="Rettangolo arrotondato 18">
            <a:extLst>
              <a:ext uri="{FF2B5EF4-FFF2-40B4-BE49-F238E27FC236}">
                <a16:creationId xmlns:a16="http://schemas.microsoft.com/office/drawing/2014/main" id="{14A4A747-1A24-DF44-87D0-263DC9FFFC65}"/>
              </a:ext>
            </a:extLst>
          </p:cNvPr>
          <p:cNvSpPr/>
          <p:nvPr/>
        </p:nvSpPr>
        <p:spPr>
          <a:xfrm>
            <a:off x="8892177" y="3042291"/>
            <a:ext cx="2253341" cy="6749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mpd="sng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7030A0"/>
                </a:solidFill>
                <a:latin typeface="Helvetica" pitchFamily="34" charset="0"/>
              </a:rPr>
              <a:t>#Academy aziendali</a:t>
            </a:r>
          </a:p>
        </p:txBody>
      </p:sp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id="{4BEFEE77-6259-2B40-A19C-C31DEEFA3FDE}"/>
              </a:ext>
            </a:extLst>
          </p:cNvPr>
          <p:cNvSpPr/>
          <p:nvPr/>
        </p:nvSpPr>
        <p:spPr>
          <a:xfrm>
            <a:off x="8425543" y="4496683"/>
            <a:ext cx="2013857" cy="674914"/>
          </a:xfrm>
          <a:prstGeom prst="roundRect">
            <a:avLst/>
          </a:prstGeom>
          <a:solidFill>
            <a:srgbClr val="29A7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086A2E"/>
                </a:solidFill>
                <a:latin typeface="Helvetica" pitchFamily="34" charset="0"/>
              </a:rPr>
              <a:t>#Open Badge</a:t>
            </a:r>
          </a:p>
        </p:txBody>
      </p:sp>
      <p:sp>
        <p:nvSpPr>
          <p:cNvPr id="21" name="Rettangolo arrotondato 20">
            <a:extLst>
              <a:ext uri="{FF2B5EF4-FFF2-40B4-BE49-F238E27FC236}">
                <a16:creationId xmlns:a16="http://schemas.microsoft.com/office/drawing/2014/main" id="{8CDE7DA9-1A72-C948-AF08-DDFAD316FE54}"/>
              </a:ext>
            </a:extLst>
          </p:cNvPr>
          <p:cNvSpPr/>
          <p:nvPr/>
        </p:nvSpPr>
        <p:spPr>
          <a:xfrm>
            <a:off x="5529942" y="5289848"/>
            <a:ext cx="2013857" cy="67491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Helvetica" pitchFamily="34" charset="0"/>
              </a:rPr>
              <a:t># Industria 4.0</a:t>
            </a:r>
          </a:p>
        </p:txBody>
      </p:sp>
      <p:sp>
        <p:nvSpPr>
          <p:cNvPr id="22" name="Rettangolo arrotondato 21">
            <a:extLst>
              <a:ext uri="{FF2B5EF4-FFF2-40B4-BE49-F238E27FC236}">
                <a16:creationId xmlns:a16="http://schemas.microsoft.com/office/drawing/2014/main" id="{AAA3C8DC-A38A-B643-A09B-80A0C7561915}"/>
              </a:ext>
            </a:extLst>
          </p:cNvPr>
          <p:cNvSpPr/>
          <p:nvPr/>
        </p:nvSpPr>
        <p:spPr>
          <a:xfrm>
            <a:off x="805123" y="5384949"/>
            <a:ext cx="2013857" cy="6749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</a:rPr>
              <a:t>#Talenti</a:t>
            </a:r>
          </a:p>
        </p:txBody>
      </p:sp>
    </p:spTree>
    <p:extLst>
      <p:ext uri="{BB962C8B-B14F-4D97-AF65-F5344CB8AC3E}">
        <p14:creationId xmlns:p14="http://schemas.microsoft.com/office/powerpoint/2010/main" val="29534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B30C2-FC53-6442-A829-F44CE515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124" y="394186"/>
            <a:ext cx="11037808" cy="307777"/>
          </a:xfrm>
        </p:spPr>
        <p:txBody>
          <a:bodyPr/>
          <a:lstStyle/>
          <a:p>
            <a:r>
              <a:rPr lang="it-IT" sz="2000" dirty="0"/>
              <a:t>Le sfide del futuro in Regione Lombardia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09099A8E-3A20-41D0-90E4-77D191AD0B3E}"/>
              </a:ext>
            </a:extLst>
          </p:cNvPr>
          <p:cNvSpPr/>
          <p:nvPr/>
        </p:nvSpPr>
        <p:spPr>
          <a:xfrm rot="5400000">
            <a:off x="-1886476" y="3895664"/>
            <a:ext cx="5400000" cy="36000"/>
          </a:xfrm>
          <a:prstGeom prst="rect">
            <a:avLst/>
          </a:prstGeom>
          <a:gradFill flip="none" rotWithShape="1">
            <a:gsLst>
              <a:gs pos="20000">
                <a:srgbClr val="0096CA"/>
              </a:gs>
              <a:gs pos="0">
                <a:schemeClr val="accent1">
                  <a:lumMod val="5000"/>
                  <a:lumOff val="95000"/>
                </a:schemeClr>
              </a:gs>
              <a:gs pos="80000">
                <a:srgbClr val="0096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BEAEAC44-F23D-4AA6-A315-DDFAE5E6A47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51524" y="1345981"/>
            <a:ext cx="324000" cy="324000"/>
            <a:chOff x="4722920" y="4543070"/>
            <a:chExt cx="914400" cy="914400"/>
          </a:xfrm>
        </p:grpSpPr>
        <p:sp>
          <p:nvSpPr>
            <p:cNvPr id="7" name="Oval 51">
              <a:extLst>
                <a:ext uri="{FF2B5EF4-FFF2-40B4-BE49-F238E27FC236}">
                  <a16:creationId xmlns:a16="http://schemas.microsoft.com/office/drawing/2014/main" id="{0D9DF5EE-D0B5-4A53-AC64-0C197AFE7347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09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C490AC57-5735-493C-8BB7-4055D950646D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244905" y="1235974"/>
            <a:ext cx="9858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Helvetica" pitchFamily="34" charset="0"/>
                <a:cs typeface="Arial" panose="020B0604020202020204" pitchFamily="34" charset="0"/>
              </a:rPr>
              <a:t>Aggiornamento </a:t>
            </a:r>
            <a:r>
              <a:rPr lang="it-IT" dirty="0">
                <a:latin typeface="Helvetica" pitchFamily="34" charset="0"/>
                <a:cs typeface="Arial" panose="020B0604020202020204" pitchFamily="34" charset="0"/>
              </a:rPr>
              <a:t>dei </a:t>
            </a:r>
            <a:r>
              <a:rPr lang="it-IT" b="1" dirty="0">
                <a:latin typeface="Helvetica" pitchFamily="34" charset="0"/>
                <a:cs typeface="Arial" panose="020B0604020202020204" pitchFamily="34" charset="0"/>
              </a:rPr>
              <a:t>profili </a:t>
            </a:r>
            <a:r>
              <a:rPr lang="it-IT" dirty="0">
                <a:latin typeface="Helvetica" pitchFamily="34" charset="0"/>
                <a:cs typeface="Arial" panose="020B0604020202020204" pitchFamily="34" charset="0"/>
              </a:rPr>
              <a:t>della </a:t>
            </a:r>
            <a:r>
              <a:rPr lang="it-IT" b="1" dirty="0">
                <a:latin typeface="Helvetica" pitchFamily="34" charset="0"/>
                <a:cs typeface="Arial" panose="020B0604020202020204" pitchFamily="34" charset="0"/>
              </a:rPr>
              <a:t>filiera di formazione professionalizzante</a:t>
            </a:r>
            <a:r>
              <a:rPr lang="it-IT" dirty="0">
                <a:latin typeface="Helvetica" pitchFamily="34" charset="0"/>
                <a:cs typeface="Arial" panose="020B0604020202020204" pitchFamily="34" charset="0"/>
              </a:rPr>
              <a:t>,</a:t>
            </a:r>
            <a:r>
              <a:rPr lang="it-IT" b="1" dirty="0">
                <a:latin typeface="Helvetica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Helvetica" pitchFamily="34" charset="0"/>
                <a:cs typeface="Arial" panose="020B0604020202020204" pitchFamily="34" charset="0"/>
              </a:rPr>
              <a:t>in funzione dell’evoluzione delle richieste del mercato del lavoro e di una loro maggiore </a:t>
            </a:r>
            <a:r>
              <a:rPr lang="it-IT" dirty="0" err="1">
                <a:latin typeface="Helvetica" pitchFamily="34" charset="0"/>
                <a:cs typeface="Arial" panose="020B0604020202020204" pitchFamily="34" charset="0"/>
              </a:rPr>
              <a:t>declinabilità</a:t>
            </a:r>
            <a:r>
              <a:rPr lang="it-IT" dirty="0">
                <a:latin typeface="Helvetica" pitchFamily="34" charset="0"/>
                <a:cs typeface="Arial" panose="020B0604020202020204" pitchFamily="34" charset="0"/>
              </a:rPr>
              <a:t> nel sistema duale</a:t>
            </a:r>
          </a:p>
          <a:p>
            <a:endParaRPr lang="en-GB" dirty="0">
              <a:latin typeface="Helvetica" pitchFamily="34" charset="0"/>
            </a:endParaRPr>
          </a:p>
        </p:txBody>
      </p:sp>
      <p:sp>
        <p:nvSpPr>
          <p:cNvPr id="9" name="Oval 51">
            <a:extLst>
              <a:ext uri="{FF2B5EF4-FFF2-40B4-BE49-F238E27FC236}">
                <a16:creationId xmlns:a16="http://schemas.microsoft.com/office/drawing/2014/main" id="{0D9DF5EE-D0B5-4A53-AC64-0C197AFE7347}"/>
              </a:ext>
            </a:extLst>
          </p:cNvPr>
          <p:cNvSpPr/>
          <p:nvPr/>
        </p:nvSpPr>
        <p:spPr>
          <a:xfrm rot="5400000">
            <a:off x="643124" y="2543004"/>
            <a:ext cx="324000" cy="324000"/>
          </a:xfrm>
          <a:prstGeom prst="ellipse">
            <a:avLst/>
          </a:prstGeom>
          <a:solidFill>
            <a:srgbClr val="009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44905" y="2461749"/>
            <a:ext cx="1029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Rafforzamento del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raccordo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sistema educativo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sistema delle imprese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attraverso la sperimentazione di modalità innovative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ibridazione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tra mondo della ricerca e realtà produttive</a:t>
            </a:r>
          </a:p>
          <a:p>
            <a:endParaRPr lang="en-GB" dirty="0"/>
          </a:p>
        </p:txBody>
      </p:sp>
      <p:grpSp>
        <p:nvGrpSpPr>
          <p:cNvPr id="12" name="Group 50">
            <a:extLst>
              <a:ext uri="{FF2B5EF4-FFF2-40B4-BE49-F238E27FC236}">
                <a16:creationId xmlns:a16="http://schemas.microsoft.com/office/drawing/2014/main" id="{BEAEAC44-F23D-4AA6-A315-DDFAE5E6A47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51524" y="3723183"/>
            <a:ext cx="324000" cy="324000"/>
            <a:chOff x="4722920" y="4543070"/>
            <a:chExt cx="914400" cy="914400"/>
          </a:xfrm>
        </p:grpSpPr>
        <p:sp>
          <p:nvSpPr>
            <p:cNvPr id="13" name="Oval 51">
              <a:extLst>
                <a:ext uri="{FF2B5EF4-FFF2-40B4-BE49-F238E27FC236}">
                  <a16:creationId xmlns:a16="http://schemas.microsoft.com/office/drawing/2014/main" id="{0D9DF5EE-D0B5-4A53-AC64-0C197AFE7347}"/>
                </a:ext>
              </a:extLst>
            </p:cNvPr>
            <p:cNvSpPr/>
            <p:nvPr/>
          </p:nvSpPr>
          <p:spPr>
            <a:xfrm>
              <a:off x="4722920" y="4543070"/>
              <a:ext cx="914400" cy="914400"/>
            </a:xfrm>
            <a:prstGeom prst="ellipse">
              <a:avLst/>
            </a:prstGeom>
            <a:solidFill>
              <a:srgbClr val="0096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52">
              <a:extLst>
                <a:ext uri="{FF2B5EF4-FFF2-40B4-BE49-F238E27FC236}">
                  <a16:creationId xmlns:a16="http://schemas.microsoft.com/office/drawing/2014/main" id="{C490AC57-5735-493C-8BB7-4055D950646D}"/>
                </a:ext>
              </a:extLst>
            </p:cNvPr>
            <p:cNvSpPr/>
            <p:nvPr/>
          </p:nvSpPr>
          <p:spPr>
            <a:xfrm>
              <a:off x="4856120" y="4676270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119524" y="3638028"/>
            <a:ext cx="10163134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Promozione di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Academy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aziendali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Fab.Lab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quali luoghi di scambio e condivisione del sapere e della cultura organizzativa</a:t>
            </a:r>
          </a:p>
        </p:txBody>
      </p:sp>
      <p:sp>
        <p:nvSpPr>
          <p:cNvPr id="16" name="Oval 51">
            <a:extLst>
              <a:ext uri="{FF2B5EF4-FFF2-40B4-BE49-F238E27FC236}">
                <a16:creationId xmlns:a16="http://schemas.microsoft.com/office/drawing/2014/main" id="{0D9DF5EE-D0B5-4A53-AC64-0C197AFE7347}"/>
              </a:ext>
            </a:extLst>
          </p:cNvPr>
          <p:cNvSpPr/>
          <p:nvPr/>
        </p:nvSpPr>
        <p:spPr>
          <a:xfrm rot="5400000">
            <a:off x="661124" y="5104203"/>
            <a:ext cx="324000" cy="324000"/>
          </a:xfrm>
          <a:prstGeom prst="ellipse">
            <a:avLst/>
          </a:prstGeom>
          <a:solidFill>
            <a:srgbClr val="0096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138724" y="4971670"/>
            <a:ext cx="10201267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Promozione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 attività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orientamento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dei giovani alla scelta educativa verso l’offerta della filiera professionalizzante.</a:t>
            </a:r>
          </a:p>
        </p:txBody>
      </p:sp>
    </p:spTree>
    <p:extLst>
      <p:ext uri="{BB962C8B-B14F-4D97-AF65-F5344CB8AC3E}">
        <p14:creationId xmlns:p14="http://schemas.microsoft.com/office/powerpoint/2010/main" val="6766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318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Wingdings</vt:lpstr>
      <vt:lpstr>Tema di Office</vt:lpstr>
      <vt:lpstr>Presentazione standard di PowerPoint</vt:lpstr>
      <vt:lpstr>Il sistema della formazione professionale in Regione Lombardia</vt:lpstr>
      <vt:lpstr>Le filiere professionalizzanti in Regione Lombardia</vt:lpstr>
      <vt:lpstr>Gli studenti della filiera professionalizzante lombarda</vt:lpstr>
      <vt:lpstr>I numeri del sistema</vt:lpstr>
      <vt:lpstr>I driver dell’innovazione della filiera professionalizzante lombarda</vt:lpstr>
      <vt:lpstr>Le sfide del futuro in Regione Lombardia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rosa caputo</cp:lastModifiedBy>
  <cp:revision>203</cp:revision>
  <dcterms:created xsi:type="dcterms:W3CDTF">2016-08-02T10:47:49Z</dcterms:created>
  <dcterms:modified xsi:type="dcterms:W3CDTF">2019-04-11T09:25:22Z</dcterms:modified>
</cp:coreProperties>
</file>