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0" r:id="rId4"/>
    <p:sldId id="262" r:id="rId5"/>
    <p:sldId id="286" r:id="rId6"/>
    <p:sldId id="263" r:id="rId7"/>
    <p:sldId id="264" r:id="rId8"/>
    <p:sldId id="283" r:id="rId9"/>
    <p:sldId id="287" r:id="rId10"/>
    <p:sldId id="284" r:id="rId11"/>
    <p:sldId id="285" r:id="rId12"/>
    <p:sldId id="274" r:id="rId13"/>
  </p:sldIdLst>
  <p:sldSz cx="9144000" cy="5143500" type="screen16x9"/>
  <p:notesSz cx="6858000" cy="9144000"/>
  <p:custDataLst>
    <p:tags r:id="rId14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94660"/>
  </p:normalViewPr>
  <p:slideViewPr>
    <p:cSldViewPr>
      <p:cViewPr varScale="1">
        <p:scale>
          <a:sx n="84" d="100"/>
          <a:sy n="84" d="100"/>
        </p:scale>
        <p:origin x="107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87824" y="1347614"/>
            <a:ext cx="5470376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87824" y="2571750"/>
            <a:ext cx="5472608" cy="131445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81174"/>
            <a:ext cx="4608512" cy="562384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627123" y="65730"/>
            <a:ext cx="1601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REALIZZATO CON IL SOSTEGNO DI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48" y="4410726"/>
            <a:ext cx="1776064" cy="46528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41" y="4479998"/>
            <a:ext cx="852631" cy="324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15966"/>
            <a:ext cx="362378" cy="500485"/>
          </a:xfrm>
          <a:prstGeom prst="rect">
            <a:avLst/>
          </a:prstGeom>
        </p:spPr>
      </p:pic>
      <p:cxnSp>
        <p:nvCxnSpPr>
          <p:cNvPr id="15" name="Connettore 1 14"/>
          <p:cNvCxnSpPr/>
          <p:nvPr userDrawn="1"/>
        </p:nvCxnSpPr>
        <p:spPr>
          <a:xfrm>
            <a:off x="7668344" y="4397076"/>
            <a:ext cx="0" cy="5509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59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7693"/>
            <a:ext cx="4038600" cy="252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7693"/>
            <a:ext cx="4038600" cy="252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8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6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59582"/>
            <a:ext cx="3008313" cy="5952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1036834"/>
            <a:ext cx="5111750" cy="27257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743181"/>
            <a:ext cx="3008313" cy="2184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923677"/>
            <a:ext cx="8229600" cy="267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BD61-DBF8-45B5-B7FD-8CEB3D854CBE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3199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6588224" y="80409"/>
            <a:ext cx="245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Lombardia Europa 2020</a:t>
            </a:r>
          </a:p>
        </p:txBody>
      </p:sp>
    </p:spTree>
    <p:extLst>
      <p:ext uri="{BB962C8B-B14F-4D97-AF65-F5344CB8AC3E}">
        <p14:creationId xmlns:p14="http://schemas.microsoft.com/office/powerpoint/2010/main" val="239000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uropa@anci.lombardia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europa@anci.lombardia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987824" y="1347614"/>
            <a:ext cx="5904656" cy="1102519"/>
          </a:xfrm>
        </p:spPr>
        <p:txBody>
          <a:bodyPr>
            <a:normAutofit/>
          </a:bodyPr>
          <a:lstStyle/>
          <a:p>
            <a:r>
              <a:rPr lang="it-IT" sz="4500" b="1" dirty="0"/>
              <a:t>Lombardia Europa 2020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3131840" y="2355726"/>
            <a:ext cx="5616624" cy="936104"/>
          </a:xfrm>
        </p:spPr>
        <p:txBody>
          <a:bodyPr>
            <a:normAutofit/>
          </a:bodyPr>
          <a:lstStyle/>
          <a:p>
            <a:r>
              <a:rPr lang="it-IT" sz="1600" b="1" dirty="0"/>
              <a:t>Progettazione, modellizzazione e start-up </a:t>
            </a:r>
          </a:p>
          <a:p>
            <a:r>
              <a:rPr lang="it-IT" sz="1600" b="1" dirty="0"/>
              <a:t>di </a:t>
            </a:r>
            <a:r>
              <a:rPr lang="it-IT" sz="1600" b="1" i="1" dirty="0"/>
              <a:t>Servizi Europa d’Area Vasta (SEAV) </a:t>
            </a:r>
            <a:r>
              <a:rPr lang="it-IT" sz="1600" b="1" dirty="0"/>
              <a:t>nei contesti lombardi: </a:t>
            </a:r>
          </a:p>
          <a:p>
            <a:r>
              <a:rPr lang="it-IT" sz="1600" b="1" dirty="0"/>
              <a:t>essere competitivi in Europa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D33C12-1EC8-4E8F-8145-475EADB36481}"/>
              </a:ext>
            </a:extLst>
          </p:cNvPr>
          <p:cNvSpPr txBox="1"/>
          <p:nvPr/>
        </p:nvSpPr>
        <p:spPr>
          <a:xfrm>
            <a:off x="1331640" y="4371950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t-IT" sz="1600" dirty="0">
              <a:hlinkClick r:id="rId2"/>
            </a:endParaRPr>
          </a:p>
          <a:p>
            <a:pPr algn="r"/>
            <a:endParaRPr lang="it-IT" sz="1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23F5C5-CFB1-43B4-8D50-2CDC650F93DD}"/>
              </a:ext>
            </a:extLst>
          </p:cNvPr>
          <p:cNvSpPr txBox="1"/>
          <p:nvPr/>
        </p:nvSpPr>
        <p:spPr>
          <a:xfrm>
            <a:off x="6300192" y="339421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>
                <a:solidFill>
                  <a:srgbClr val="FFCC00"/>
                </a:solidFill>
              </a:rPr>
              <a:t>Milano, 5 aprile 2019 </a:t>
            </a:r>
          </a:p>
        </p:txBody>
      </p:sp>
    </p:spTree>
    <p:extLst>
      <p:ext uri="{BB962C8B-B14F-4D97-AF65-F5344CB8AC3E}">
        <p14:creationId xmlns:p14="http://schemas.microsoft.com/office/powerpoint/2010/main" val="296896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43558"/>
            <a:ext cx="5328592" cy="810940"/>
          </a:xfrm>
        </p:spPr>
        <p:txBody>
          <a:bodyPr/>
          <a:lstStyle/>
          <a:p>
            <a:r>
              <a:rPr lang="it-IT" dirty="0"/>
              <a:t>Presenza di Uffici Europa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8833" y="915566"/>
            <a:ext cx="4385167" cy="3902241"/>
          </a:xfrm>
          <a:prstGeom prst="rect">
            <a:avLst/>
          </a:prstGeom>
        </p:spPr>
      </p:pic>
      <p:sp>
        <p:nvSpPr>
          <p:cNvPr id="6" name="Titolo 5"/>
          <p:cNvSpPr txBox="1">
            <a:spLocks/>
          </p:cNvSpPr>
          <p:nvPr/>
        </p:nvSpPr>
        <p:spPr>
          <a:xfrm>
            <a:off x="755576" y="2715766"/>
            <a:ext cx="3310082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2759A5"/>
                </a:solidFill>
              </a:rPr>
              <a:t>Distribuzione territoriale</a:t>
            </a:r>
          </a:p>
        </p:txBody>
      </p:sp>
    </p:spTree>
    <p:extLst>
      <p:ext uri="{BB962C8B-B14F-4D97-AF65-F5344CB8AC3E}">
        <p14:creationId xmlns:p14="http://schemas.microsoft.com/office/powerpoint/2010/main" val="82507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229600" cy="857250"/>
          </a:xfrm>
        </p:spPr>
        <p:txBody>
          <a:bodyPr/>
          <a:lstStyle/>
          <a:p>
            <a:r>
              <a:rPr lang="it-IT" sz="2800" dirty="0"/>
              <a:t>Programmazione 2014-2020. Finanziamenti diretti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58433"/>
            <a:ext cx="3632922" cy="14150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25005"/>
            <a:ext cx="3800475" cy="1381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4886" y="3417565"/>
            <a:ext cx="3390900" cy="154305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779912" y="1312274"/>
            <a:ext cx="124335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2759A5"/>
                </a:solidFill>
              </a:rPr>
              <a:t>Progetti</a:t>
            </a:r>
          </a:p>
        </p:txBody>
      </p:sp>
    </p:spTree>
    <p:extLst>
      <p:ext uri="{BB962C8B-B14F-4D97-AF65-F5344CB8AC3E}">
        <p14:creationId xmlns:p14="http://schemas.microsoft.com/office/powerpoint/2010/main" val="253905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45A755-99D2-4E49-AA00-B073606C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10" y="915566"/>
            <a:ext cx="8229600" cy="857250"/>
          </a:xfrm>
        </p:spPr>
        <p:txBody>
          <a:bodyPr/>
          <a:lstStyle/>
          <a:p>
            <a:r>
              <a:rPr lang="it-IT" dirty="0"/>
              <a:t>Grazie per l’attenzione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9AF441-645E-496E-82E6-DFB26BDC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10" y="2139701"/>
            <a:ext cx="8229600" cy="2707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Egidio Longoni</a:t>
            </a:r>
          </a:p>
          <a:p>
            <a:pPr marL="0" indent="0" algn="ctr">
              <a:buNone/>
            </a:pPr>
            <a:r>
              <a:rPr lang="it-IT" sz="1400" dirty="0"/>
              <a:t>Vice Segretario Generale ANCI Lombardia</a:t>
            </a:r>
          </a:p>
          <a:p>
            <a:pPr marL="0" indent="0" algn="ctr">
              <a:buNone/>
            </a:pPr>
            <a:r>
              <a:rPr lang="it-IT" sz="1200" dirty="0"/>
              <a:t>Project Manager progetto LOMBARDIA EUROPA 2020</a:t>
            </a:r>
          </a:p>
          <a:p>
            <a:pPr marL="0" indent="0" algn="ctr">
              <a:buNone/>
            </a:pPr>
            <a:endParaRPr lang="it-IT" sz="1600" dirty="0">
              <a:hlinkClick r:id="rId2"/>
            </a:endParaRPr>
          </a:p>
          <a:p>
            <a:pPr marL="0" indent="0" algn="ctr">
              <a:buNone/>
            </a:pPr>
            <a:r>
              <a:rPr lang="it-IT" sz="1800" dirty="0">
                <a:hlinkClick r:id="rId2"/>
              </a:rPr>
              <a:t>europa@anci.lombardia.it</a:t>
            </a:r>
            <a:endParaRPr lang="it-IT" sz="1400" dirty="0"/>
          </a:p>
          <a:p>
            <a:pPr marL="0" indent="0" algn="ctr">
              <a:buNone/>
            </a:pPr>
            <a:r>
              <a:rPr lang="it-IT" sz="1400" dirty="0"/>
              <a:t>Tel. +39 02 72629601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C7E60A4-6492-4631-A217-4DF71C581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47" y="4270784"/>
            <a:ext cx="137892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in Cooperazione Amministrativa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839585"/>
            <a:ext cx="8229600" cy="2670945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Cooperazione orizzontale </a:t>
            </a:r>
            <a:r>
              <a:rPr lang="it-IT" sz="2400" dirty="0"/>
              <a:t>tra Regione, ANCI Lombardia e Provincia di Brescia nell’attuazione della programmazione e utilizzo dei fondi europei sull’Asse IV POR FSE 2014-2020 di rafforzamento delle competenze per i funzionari e i dirigenti degli EELL per il progetto «</a:t>
            </a:r>
            <a:r>
              <a:rPr lang="it-IT" sz="2400" b="1" dirty="0"/>
              <a:t>Lombardia Europa 2020</a:t>
            </a:r>
            <a:r>
              <a:rPr lang="it-IT" sz="2400" dirty="0"/>
              <a:t>»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29B110-646A-44A8-BFE8-A18F55969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78868"/>
            <a:ext cx="1489884" cy="11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4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499ABF13-8133-4DC4-B2BD-2848504FE03C}"/>
              </a:ext>
            </a:extLst>
          </p:cNvPr>
          <p:cNvGrpSpPr/>
          <p:nvPr/>
        </p:nvGrpSpPr>
        <p:grpSpPr>
          <a:xfrm>
            <a:off x="951581" y="2008119"/>
            <a:ext cx="1636080" cy="1487213"/>
            <a:chOff x="0" y="1022974"/>
            <a:chExt cx="1636080" cy="1635934"/>
          </a:xfrm>
        </p:grpSpPr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E3F8D8A2-0106-4CCE-B057-8EF1CE1CADAE}"/>
                </a:ext>
              </a:extLst>
            </p:cNvPr>
            <p:cNvSpPr/>
            <p:nvPr/>
          </p:nvSpPr>
          <p:spPr>
            <a:xfrm>
              <a:off x="0" y="1022974"/>
              <a:ext cx="1636080" cy="16359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e 4">
              <a:extLst>
                <a:ext uri="{FF2B5EF4-FFF2-40B4-BE49-F238E27FC236}">
                  <a16:creationId xmlns:a16="http://schemas.microsoft.com/office/drawing/2014/main" id="{BB5E7659-E9E3-49DC-9DDF-8361F7F3C4F1}"/>
                </a:ext>
              </a:extLst>
            </p:cNvPr>
            <p:cNvSpPr txBox="1"/>
            <p:nvPr/>
          </p:nvSpPr>
          <p:spPr>
            <a:xfrm>
              <a:off x="239598" y="1262551"/>
              <a:ext cx="1156884" cy="1156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4000" kern="1200" dirty="0"/>
                <a:t>SEAV</a:t>
              </a:r>
            </a:p>
          </p:txBody>
        </p:sp>
      </p:grpSp>
      <p:sp>
        <p:nvSpPr>
          <p:cNvPr id="9" name="Arco a tutto sesto 8">
            <a:extLst>
              <a:ext uri="{FF2B5EF4-FFF2-40B4-BE49-F238E27FC236}">
                <a16:creationId xmlns:a16="http://schemas.microsoft.com/office/drawing/2014/main" id="{1CE65351-3C67-42C3-B102-63F52681F7F0}"/>
              </a:ext>
            </a:extLst>
          </p:cNvPr>
          <p:cNvSpPr/>
          <p:nvPr/>
        </p:nvSpPr>
        <p:spPr>
          <a:xfrm>
            <a:off x="-180528" y="1275606"/>
            <a:ext cx="3297619" cy="3124948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4BE532C-614B-4125-85D3-50D7A1AB16E9}"/>
              </a:ext>
            </a:extLst>
          </p:cNvPr>
          <p:cNvSpPr/>
          <p:nvPr/>
        </p:nvSpPr>
        <p:spPr>
          <a:xfrm>
            <a:off x="2843808" y="1052746"/>
            <a:ext cx="802756" cy="79326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F4015F0-8DB5-49D6-BA6E-B79C78F35EE7}"/>
              </a:ext>
            </a:extLst>
          </p:cNvPr>
          <p:cNvGrpSpPr/>
          <p:nvPr/>
        </p:nvGrpSpPr>
        <p:grpSpPr>
          <a:xfrm>
            <a:off x="3646564" y="1011301"/>
            <a:ext cx="3880600" cy="878391"/>
            <a:chOff x="2684315" y="64892"/>
            <a:chExt cx="3616953" cy="848428"/>
          </a:xfrm>
        </p:grpSpPr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1A801D81-99E9-4898-BAC4-570E3D5DF382}"/>
                </a:ext>
              </a:extLst>
            </p:cNvPr>
            <p:cNvSpPr/>
            <p:nvPr/>
          </p:nvSpPr>
          <p:spPr>
            <a:xfrm>
              <a:off x="2684315" y="64892"/>
              <a:ext cx="3616953" cy="8484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4F9F5CE0-0E5B-413C-9669-2E773E36C75D}"/>
                </a:ext>
              </a:extLst>
            </p:cNvPr>
            <p:cNvSpPr txBox="1"/>
            <p:nvPr/>
          </p:nvSpPr>
          <p:spPr>
            <a:xfrm>
              <a:off x="2684315" y="64892"/>
              <a:ext cx="3616953" cy="848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SERVIZIO</a:t>
              </a:r>
            </a:p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kern="1200" dirty="0"/>
                <a:t>SEAV gestisce i servizi europei</a:t>
              </a:r>
            </a:p>
          </p:txBody>
        </p:sp>
      </p:grpSp>
      <p:sp>
        <p:nvSpPr>
          <p:cNvPr id="12" name="Ovale 11">
            <a:extLst>
              <a:ext uri="{FF2B5EF4-FFF2-40B4-BE49-F238E27FC236}">
                <a16:creationId xmlns:a16="http://schemas.microsoft.com/office/drawing/2014/main" id="{6EF227E7-C2EB-453E-801F-34F493937EA4}"/>
              </a:ext>
            </a:extLst>
          </p:cNvPr>
          <p:cNvSpPr/>
          <p:nvPr/>
        </p:nvSpPr>
        <p:spPr>
          <a:xfrm>
            <a:off x="3248963" y="2010834"/>
            <a:ext cx="843272" cy="79326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C5012433-5F55-4461-AE1E-DAF85E264918}"/>
              </a:ext>
            </a:extLst>
          </p:cNvPr>
          <p:cNvGrpSpPr/>
          <p:nvPr/>
        </p:nvGrpSpPr>
        <p:grpSpPr>
          <a:xfrm>
            <a:off x="4125605" y="1890526"/>
            <a:ext cx="3343058" cy="922233"/>
            <a:chOff x="3166192" y="838816"/>
            <a:chExt cx="3343058" cy="1014455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E40F973-6DC5-4E8D-9250-614A60E7374F}"/>
                </a:ext>
              </a:extLst>
            </p:cNvPr>
            <p:cNvSpPr/>
            <p:nvPr/>
          </p:nvSpPr>
          <p:spPr>
            <a:xfrm>
              <a:off x="3224693" y="969750"/>
              <a:ext cx="3192685" cy="8484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86C791CC-4ED2-4CA9-A620-5B8B232D5797}"/>
                </a:ext>
              </a:extLst>
            </p:cNvPr>
            <p:cNvSpPr txBox="1"/>
            <p:nvPr/>
          </p:nvSpPr>
          <p:spPr>
            <a:xfrm>
              <a:off x="3166192" y="838816"/>
              <a:ext cx="3343058" cy="101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EUROPA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kern="1200" dirty="0"/>
                <a:t>SEAV attira risorse europee</a:t>
              </a:r>
            </a:p>
          </p:txBody>
        </p:sp>
      </p:grpSp>
      <p:sp>
        <p:nvSpPr>
          <p:cNvPr id="14" name="Ovale 13">
            <a:extLst>
              <a:ext uri="{FF2B5EF4-FFF2-40B4-BE49-F238E27FC236}">
                <a16:creationId xmlns:a16="http://schemas.microsoft.com/office/drawing/2014/main" id="{13BDE843-7E6C-4756-B7B1-063F99E1239B}"/>
              </a:ext>
            </a:extLst>
          </p:cNvPr>
          <p:cNvSpPr/>
          <p:nvPr/>
        </p:nvSpPr>
        <p:spPr>
          <a:xfrm>
            <a:off x="3199360" y="3020896"/>
            <a:ext cx="876643" cy="79678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3000" r="-7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6C45249-8A29-4EBE-B4ED-8AB66FAD0784}"/>
              </a:ext>
            </a:extLst>
          </p:cNvPr>
          <p:cNvGrpSpPr/>
          <p:nvPr/>
        </p:nvGrpSpPr>
        <p:grpSpPr>
          <a:xfrm>
            <a:off x="4039004" y="2972442"/>
            <a:ext cx="3337787" cy="846492"/>
            <a:chOff x="3171462" y="2034295"/>
            <a:chExt cx="3337787" cy="931140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32EDDE5-76DE-4EE1-AE01-40E4C4D28AD7}"/>
                </a:ext>
              </a:extLst>
            </p:cNvPr>
            <p:cNvSpPr/>
            <p:nvPr/>
          </p:nvSpPr>
          <p:spPr>
            <a:xfrm>
              <a:off x="3171463" y="2034295"/>
              <a:ext cx="3210804" cy="8484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CDBC2A6-65E2-4C51-ADED-F34F8162615F}"/>
                </a:ext>
              </a:extLst>
            </p:cNvPr>
            <p:cNvSpPr txBox="1"/>
            <p:nvPr/>
          </p:nvSpPr>
          <p:spPr>
            <a:xfrm>
              <a:off x="3171462" y="2034295"/>
              <a:ext cx="3337787" cy="931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AREA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sz="1600" kern="1200" dirty="0"/>
                <a:t>SEAV aggrega gruppi di comuni e province</a:t>
              </a:r>
            </a:p>
          </p:txBody>
        </p:sp>
      </p:grpSp>
      <p:sp>
        <p:nvSpPr>
          <p:cNvPr id="16" name="Ovale 15">
            <a:extLst>
              <a:ext uri="{FF2B5EF4-FFF2-40B4-BE49-F238E27FC236}">
                <a16:creationId xmlns:a16="http://schemas.microsoft.com/office/drawing/2014/main" id="{5D529D85-0233-48A3-93CE-A2F49C481348}"/>
              </a:ext>
            </a:extLst>
          </p:cNvPr>
          <p:cNvSpPr/>
          <p:nvPr/>
        </p:nvSpPr>
        <p:spPr>
          <a:xfrm>
            <a:off x="2557010" y="3958603"/>
            <a:ext cx="876643" cy="79678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41BDFAAB-FCC5-4892-AC34-A8238020D0A0}"/>
              </a:ext>
            </a:extLst>
          </p:cNvPr>
          <p:cNvGrpSpPr/>
          <p:nvPr/>
        </p:nvGrpSpPr>
        <p:grpSpPr>
          <a:xfrm>
            <a:off x="3433653" y="3925737"/>
            <a:ext cx="3757657" cy="879358"/>
            <a:chOff x="2474240" y="2885930"/>
            <a:chExt cx="3757657" cy="967293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50E69B6C-B553-46DB-A480-D8778DF18DAA}"/>
                </a:ext>
              </a:extLst>
            </p:cNvPr>
            <p:cNvSpPr/>
            <p:nvPr/>
          </p:nvSpPr>
          <p:spPr>
            <a:xfrm>
              <a:off x="2532739" y="2885930"/>
              <a:ext cx="3677517" cy="8484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895BC46-651E-4BDD-8081-EEF2A4830E7A}"/>
                </a:ext>
              </a:extLst>
            </p:cNvPr>
            <p:cNvSpPr txBox="1"/>
            <p:nvPr/>
          </p:nvSpPr>
          <p:spPr>
            <a:xfrm>
              <a:off x="2474240" y="2922083"/>
              <a:ext cx="3757657" cy="931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VASTA</a:t>
              </a:r>
              <a:endParaRPr lang="it-IT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sz="1600" kern="1200" dirty="0"/>
                <a:t>SEAV prevede la partecipazione attiva dei soggetti del territorio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79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di Sistema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44824"/>
            <a:ext cx="8229600" cy="267094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FOCUS group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18FDB1-EEAD-4738-806F-0C398FAA2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1090740" cy="9202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99D3BF5-0F80-4E09-A206-D696BCB09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39843"/>
            <a:ext cx="1221808" cy="11479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A508BDB-BDA0-4B29-B09E-40145462F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46" y="2597663"/>
            <a:ext cx="1865784" cy="7354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50623F7-87D7-4B4F-819F-582A872CD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6" y="3284316"/>
            <a:ext cx="1221807" cy="104760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DC8E36-F4A6-4FCC-9739-74481BE572AA}"/>
              </a:ext>
            </a:extLst>
          </p:cNvPr>
          <p:cNvSpPr txBox="1"/>
          <p:nvPr/>
        </p:nvSpPr>
        <p:spPr>
          <a:xfrm>
            <a:off x="1517371" y="3586776"/>
            <a:ext cx="201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 Formazione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D4640F-1102-4B31-AB27-358A078FAFFC}"/>
              </a:ext>
            </a:extLst>
          </p:cNvPr>
          <p:cNvSpPr txBox="1"/>
          <p:nvPr/>
        </p:nvSpPr>
        <p:spPr>
          <a:xfrm>
            <a:off x="7020272" y="1952198"/>
            <a:ext cx="165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EUROLab</a:t>
            </a:r>
            <a:endParaRPr lang="it-IT" sz="28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800710-E25C-4D80-BAF2-A22576A909C7}"/>
              </a:ext>
            </a:extLst>
          </p:cNvPr>
          <p:cNvSpPr txBox="1"/>
          <p:nvPr/>
        </p:nvSpPr>
        <p:spPr>
          <a:xfrm>
            <a:off x="3851920" y="2543653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Accordi e Convenzioni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A296D2-F8E8-46A4-B572-442AC449D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81" y="3582667"/>
            <a:ext cx="1399251" cy="12278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5A92BDE-F0F5-4C73-84AB-D07F78558453}"/>
              </a:ext>
            </a:extLst>
          </p:cNvPr>
          <p:cNvSpPr txBox="1"/>
          <p:nvPr/>
        </p:nvSpPr>
        <p:spPr>
          <a:xfrm>
            <a:off x="6209128" y="3692906"/>
            <a:ext cx="2827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TASK FORCE</a:t>
            </a:r>
          </a:p>
          <a:p>
            <a:pPr marL="269875" indent="-179388">
              <a:buFont typeface="Wingdings" panose="05000000000000000000" pitchFamily="2" charset="2"/>
              <a:buChar char="§"/>
            </a:pPr>
            <a:r>
              <a:rPr lang="it-IT" dirty="0"/>
              <a:t>Formatori </a:t>
            </a:r>
            <a:r>
              <a:rPr lang="it-IT" dirty="0" err="1"/>
              <a:t>europrogettisti</a:t>
            </a:r>
            <a:endParaRPr lang="it-IT" dirty="0"/>
          </a:p>
          <a:p>
            <a:pPr marL="269875" indent="-179388">
              <a:buFont typeface="Wingdings" panose="05000000000000000000" pitchFamily="2" charset="2"/>
              <a:buChar char="§"/>
            </a:pPr>
            <a:r>
              <a:rPr lang="it-IT" dirty="0"/>
              <a:t>Coach</a:t>
            </a:r>
          </a:p>
        </p:txBody>
      </p:sp>
    </p:spTree>
    <p:extLst>
      <p:ext uri="{BB962C8B-B14F-4D97-AF65-F5344CB8AC3E}">
        <p14:creationId xmlns:p14="http://schemas.microsoft.com/office/powerpoint/2010/main" val="315259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29600" cy="857250"/>
          </a:xfrm>
        </p:spPr>
        <p:txBody>
          <a:bodyPr/>
          <a:lstStyle/>
          <a:p>
            <a:r>
              <a:rPr lang="it-IT" dirty="0"/>
              <a:t>Task </a:t>
            </a:r>
            <a:r>
              <a:rPr lang="it-IT" dirty="0" err="1"/>
              <a:t>force</a:t>
            </a:r>
            <a:r>
              <a:rPr lang="it-IT" dirty="0"/>
              <a:t> in 12 ambiti territoriali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44824"/>
            <a:ext cx="8229600" cy="267094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A296D2-F8E8-46A4-B572-442AC449D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1710"/>
            <a:ext cx="1399251" cy="122784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619672" y="1923678"/>
            <a:ext cx="381642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EUROPROGETTISTI:</a:t>
            </a:r>
          </a:p>
          <a:p>
            <a:r>
              <a:rPr lang="it-IT" dirty="0"/>
              <a:t>• accompagnamento, orientamento e supporto al territorio sulle opportunità e sulla progettazione europea </a:t>
            </a:r>
          </a:p>
          <a:p>
            <a:r>
              <a:rPr lang="it-IT" dirty="0"/>
              <a:t>• mettere a punto e attivare azioni di formazione e accompagnamento a dirigenti, funzionari, collaboratori e amministratori.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940152" y="1779662"/>
            <a:ext cx="280831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SEAV Coach: </a:t>
            </a:r>
            <a:r>
              <a:rPr lang="it-IT" dirty="0"/>
              <a:t>è un esperto con profonda conoscenza ed esperienza nella gestione degli Uffici Europa, uffici che negli Enti locali hanno competenza nell’ambito della programmazione e progettazione europea. </a:t>
            </a:r>
          </a:p>
        </p:txBody>
      </p:sp>
    </p:spTree>
    <p:extLst>
      <p:ext uri="{BB962C8B-B14F-4D97-AF65-F5344CB8AC3E}">
        <p14:creationId xmlns:p14="http://schemas.microsoft.com/office/powerpoint/2010/main" val="315259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Network strategico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3F0ADD-6D57-429C-B6A5-CF58A197F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74">
            <a:off x="6272291" y="2315357"/>
            <a:ext cx="2587384" cy="1919406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839585"/>
            <a:ext cx="8229600" cy="2670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12 convenzioni per un NETWORK strategico a livello regionale, nazionale ed europeo:</a:t>
            </a:r>
          </a:p>
          <a:p>
            <a:r>
              <a:rPr lang="it-IT" sz="2400" dirty="0"/>
              <a:t>Bisogni territoriali</a:t>
            </a:r>
          </a:p>
          <a:p>
            <a:r>
              <a:rPr lang="it-IT" sz="2400" dirty="0"/>
              <a:t>Politiche locali vs. Progettazione europea</a:t>
            </a:r>
          </a:p>
          <a:p>
            <a:r>
              <a:rPr lang="it-IT" sz="2400" dirty="0"/>
              <a:t>Tavoli tecnici e tematici (CLUB)</a:t>
            </a:r>
          </a:p>
          <a:p>
            <a:r>
              <a:rPr lang="it-IT" sz="2400" dirty="0"/>
              <a:t>Presidio di Bruxelles</a:t>
            </a:r>
          </a:p>
        </p:txBody>
      </p:sp>
    </p:spTree>
    <p:extLst>
      <p:ext uri="{BB962C8B-B14F-4D97-AF65-F5344CB8AC3E}">
        <p14:creationId xmlns:p14="http://schemas.microsoft.com/office/powerpoint/2010/main" val="57359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71550"/>
            <a:ext cx="8229600" cy="857250"/>
          </a:xfrm>
        </p:spPr>
        <p:txBody>
          <a:bodyPr/>
          <a:lstStyle/>
          <a:p>
            <a:r>
              <a:rPr lang="it-IT" dirty="0"/>
              <a:t>Risultati attesi a regime: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39AF19-D96D-4B4C-812F-B655D3BD8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47" y="4011910"/>
            <a:ext cx="612153" cy="930385"/>
          </a:xfrm>
          <a:prstGeom prst="rect">
            <a:avLst/>
          </a:prstGeom>
        </p:spPr>
      </p:pic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FC11C919-10C5-4691-9907-7C9196F0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63638"/>
            <a:ext cx="8784976" cy="2670945"/>
          </a:xfrm>
        </p:spPr>
        <p:txBody>
          <a:bodyPr>
            <a:normAutofit fontScale="92500"/>
          </a:bodyPr>
          <a:lstStyle/>
          <a:p>
            <a:pPr latinLnBrk="1"/>
            <a:r>
              <a:rPr lang="it-IT" sz="2600" dirty="0"/>
              <a:t>Rafforzare le competenze degli enti locali per essere più capaci e </a:t>
            </a:r>
            <a:br>
              <a:rPr lang="it-IT" sz="2600" dirty="0"/>
            </a:br>
            <a:r>
              <a:rPr lang="it-IT" sz="2600" dirty="0"/>
              <a:t>organizzati nel gioco di squadra con la Regione nella prossima </a:t>
            </a:r>
            <a:br>
              <a:rPr lang="it-IT" sz="2600" dirty="0"/>
            </a:br>
            <a:r>
              <a:rPr lang="it-IT" sz="2600" dirty="0"/>
              <a:t>programmazione dei fondi europei 2021-2027</a:t>
            </a:r>
          </a:p>
          <a:p>
            <a:pPr latinLnBrk="1"/>
            <a:r>
              <a:rPr lang="it-IT" sz="2600" dirty="0"/>
              <a:t>Sviluppare progetti più importanti e di qualità: in linea con la </a:t>
            </a:r>
            <a:br>
              <a:rPr lang="it-IT" sz="2600" dirty="0"/>
            </a:br>
            <a:r>
              <a:rPr lang="it-IT" sz="2600" dirty="0"/>
              <a:t>programmazione e più capaci di risolvere i problemi del territorio</a:t>
            </a:r>
          </a:p>
          <a:p>
            <a:pPr latinLnBrk="1"/>
            <a:r>
              <a:rPr lang="it-IT" sz="2600" dirty="0"/>
              <a:t>STOP alla presentazione di «Un progetto per ogni campanile</a:t>
            </a:r>
            <a:r>
              <a:rPr lang="it-IT" dirty="0"/>
              <a:t>!»</a:t>
            </a:r>
          </a:p>
          <a:p>
            <a:pPr latinLnBrk="1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669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</p:spPr>
        <p:txBody>
          <a:bodyPr/>
          <a:lstStyle/>
          <a:p>
            <a:r>
              <a:rPr lang="it-IT" dirty="0"/>
              <a:t>La ricerca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607197"/>
            <a:ext cx="2664296" cy="9717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70879"/>
            <a:ext cx="2520280" cy="10741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1593" y="1563638"/>
            <a:ext cx="2736304" cy="10406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1674" y="2715764"/>
            <a:ext cx="2926223" cy="2187931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39552" y="32986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Interviste</a:t>
            </a:r>
          </a:p>
        </p:txBody>
      </p:sp>
      <p:sp>
        <p:nvSpPr>
          <p:cNvPr id="9" name="Titolo 5"/>
          <p:cNvSpPr txBox="1">
            <a:spLocks/>
          </p:cNvSpPr>
          <p:nvPr/>
        </p:nvSpPr>
        <p:spPr>
          <a:xfrm>
            <a:off x="2987824" y="3583778"/>
            <a:ext cx="1152128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2759A5"/>
                </a:solidFill>
              </a:rPr>
              <a:t>11 Enti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4139952" y="3720455"/>
            <a:ext cx="1080120" cy="219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88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43558"/>
            <a:ext cx="5004048" cy="792088"/>
          </a:xfrm>
        </p:spPr>
        <p:txBody>
          <a:bodyPr/>
          <a:lstStyle/>
          <a:p>
            <a:r>
              <a:rPr lang="it-IT" dirty="0"/>
              <a:t>Presenza di Uffici Europa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44296"/>
            <a:ext cx="3816424" cy="4199204"/>
          </a:xfrm>
          <a:prstGeom prst="rect">
            <a:avLst/>
          </a:prstGeom>
        </p:spPr>
      </p:pic>
      <p:sp>
        <p:nvSpPr>
          <p:cNvPr id="5" name="Titolo 5"/>
          <p:cNvSpPr txBox="1">
            <a:spLocks/>
          </p:cNvSpPr>
          <p:nvPr/>
        </p:nvSpPr>
        <p:spPr>
          <a:xfrm>
            <a:off x="1547664" y="2355726"/>
            <a:ext cx="2481519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2759A5"/>
                </a:solidFill>
              </a:rPr>
              <a:t>Tipo di Enti </a:t>
            </a:r>
          </a:p>
        </p:txBody>
      </p:sp>
    </p:spTree>
    <p:extLst>
      <p:ext uri="{BB962C8B-B14F-4D97-AF65-F5344CB8AC3E}">
        <p14:creationId xmlns:p14="http://schemas.microsoft.com/office/powerpoint/2010/main" val="825079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2032247d82bc687c408b990261fcb5d6228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297</Words>
  <Application>Microsoft Office PowerPoint</Application>
  <PresentationFormat>Presentazione su schermo (16:9)</PresentationFormat>
  <Paragraphs>56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di Office</vt:lpstr>
      <vt:lpstr>Lombardia Europa 2020</vt:lpstr>
      <vt:lpstr>Progetto in Cooperazione Amministrativa</vt:lpstr>
      <vt:lpstr>Presentazione standard di PowerPoint</vt:lpstr>
      <vt:lpstr>Progetto di Sistema</vt:lpstr>
      <vt:lpstr>Task force in 12 ambiti territoriali</vt:lpstr>
      <vt:lpstr>Network strategico</vt:lpstr>
      <vt:lpstr>Risultati attesi a regime:</vt:lpstr>
      <vt:lpstr>La ricerca</vt:lpstr>
      <vt:lpstr>Presenza di Uffici Europa</vt:lpstr>
      <vt:lpstr>Presenza di Uffici Europa</vt:lpstr>
      <vt:lpstr>Programmazione 2014-2020. Finanziamenti diretti</vt:lpstr>
      <vt:lpstr>Grazie per l’attenzione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Lombardia Europa 2020</dc:title>
  <dc:creator>Caponigro</dc:creator>
  <cp:lastModifiedBy>rosa caputo</cp:lastModifiedBy>
  <cp:revision>48</cp:revision>
  <dcterms:created xsi:type="dcterms:W3CDTF">2018-10-15T08:55:48Z</dcterms:created>
  <dcterms:modified xsi:type="dcterms:W3CDTF">2019-04-11T09:25:04Z</dcterms:modified>
</cp:coreProperties>
</file>