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 bookmarkIdSeed="3">
  <p:sldMasterIdLst>
    <p:sldMasterId id="2147483648" r:id="rId1"/>
  </p:sldMasterIdLst>
  <p:notesMasterIdLst>
    <p:notesMasterId r:id="rId5"/>
  </p:notesMasterIdLst>
  <p:handoutMasterIdLst>
    <p:handoutMasterId r:id="rId6"/>
  </p:handoutMasterIdLst>
  <p:sldIdLst>
    <p:sldId id="321" r:id="rId2"/>
    <p:sldId id="335" r:id="rId3"/>
    <p:sldId id="329" r:id="rId4"/>
  </p:sldIdLst>
  <p:sldSz cx="9144000" cy="5143500" type="screen16x9"/>
  <p:notesSz cx="6797675" cy="9926638"/>
  <p:defaultTextStyle>
    <a:defPPr>
      <a:defRPr lang="it-IT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D9B44"/>
    <a:srgbClr val="4AA9C3"/>
    <a:srgbClr val="7E629F"/>
    <a:srgbClr val="4E80BB"/>
    <a:srgbClr val="BD4E4C"/>
    <a:srgbClr val="99B958"/>
    <a:srgbClr val="F7F7F7"/>
    <a:srgbClr val="9FC285"/>
    <a:srgbClr val="31642C"/>
    <a:srgbClr val="297A3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le medio 2 - Color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D7AC3CCA-C797-4891-BE02-D94E43425B78}" styleName="Stile medio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6E25E649-3F16-4E02-A733-19D2CDBF48F0}" styleName="Stile medio 3 - Colore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1957" autoAdjust="0"/>
    <p:restoredTop sz="96433" autoAdjust="0"/>
  </p:normalViewPr>
  <p:slideViewPr>
    <p:cSldViewPr snapToGrid="0" snapToObjects="1">
      <p:cViewPr varScale="1">
        <p:scale>
          <a:sx n="89" d="100"/>
          <a:sy n="89" d="100"/>
        </p:scale>
        <p:origin x="760" y="60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handoutMaster" Target="handoutMasters/handoutMaster1.xml"/><Relationship Id="rId5" Type="http://schemas.openxmlformats.org/officeDocument/2006/relationships/notesMaster" Target="notesMasters/notesMaster1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9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3.1339031339031341E-2"/>
          <c:y val="6.3728539231941092E-2"/>
          <c:w val="0.96866096866096862"/>
          <c:h val="0.93627146076805889"/>
        </c:manualLayout>
      </c:layout>
      <c:pie3DChart>
        <c:varyColors val="1"/>
        <c:ser>
          <c:idx val="0"/>
          <c:order val="0"/>
          <c:tx>
            <c:strRef>
              <c:f>'Data Sheet'!$E$433</c:f>
              <c:strCache>
                <c:ptCount val="1"/>
                <c:pt idx="0">
                  <c:v>%</c:v>
                </c:pt>
              </c:strCache>
            </c:strRef>
          </c:tx>
          <c:explosion val="29"/>
          <c:dPt>
            <c:idx val="0"/>
            <c:bubble3D val="0"/>
            <c:explosion val="0"/>
            <c:spPr>
              <a:solidFill>
                <a:schemeClr val="accent1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1-70A4-4CA0-9856-A540258904BF}"/>
              </c:ext>
            </c:extLst>
          </c:dPt>
          <c:dPt>
            <c:idx val="1"/>
            <c:bubble3D val="0"/>
            <c:explosion val="0"/>
            <c:spPr>
              <a:solidFill>
                <a:schemeClr val="accent2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3-70A4-4CA0-9856-A540258904BF}"/>
              </c:ext>
            </c:extLst>
          </c:dPt>
          <c:dPt>
            <c:idx val="2"/>
            <c:bubble3D val="0"/>
            <c:explosion val="0"/>
            <c:spPr>
              <a:solidFill>
                <a:schemeClr val="accent3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5-70A4-4CA0-9856-A540258904BF}"/>
              </c:ext>
            </c:extLst>
          </c:dPt>
          <c:dPt>
            <c:idx val="3"/>
            <c:bubble3D val="0"/>
            <c:explosion val="0"/>
            <c:spPr>
              <a:solidFill>
                <a:schemeClr val="accent4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7-70A4-4CA0-9856-A540258904BF}"/>
              </c:ext>
            </c:extLst>
          </c:dPt>
          <c:dPt>
            <c:idx val="4"/>
            <c:bubble3D val="0"/>
            <c:explosion val="0"/>
            <c:spPr>
              <a:solidFill>
                <a:schemeClr val="accent5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9-70A4-4CA0-9856-A540258904BF}"/>
              </c:ext>
            </c:extLst>
          </c:dPt>
          <c:cat>
            <c:strRef>
              <c:f>'Data Sheet'!$D$434:$D$438</c:f>
              <c:strCache>
                <c:ptCount val="5"/>
                <c:pt idx="0">
                  <c:v>Grande impresa</c:v>
                </c:pt>
                <c:pt idx="1">
                  <c:v>Media impresa</c:v>
                </c:pt>
                <c:pt idx="2">
                  <c:v>Piccola/micro impresa</c:v>
                </c:pt>
                <c:pt idx="3">
                  <c:v>OdR privato</c:v>
                </c:pt>
                <c:pt idx="4">
                  <c:v>OdR pubblico</c:v>
                </c:pt>
              </c:strCache>
            </c:strRef>
          </c:cat>
          <c:val>
            <c:numRef>
              <c:f>'Data Sheet'!$E$434:$E$438</c:f>
              <c:numCache>
                <c:formatCode>0.00%</c:formatCode>
                <c:ptCount val="5"/>
                <c:pt idx="0">
                  <c:v>0.19813519813519814</c:v>
                </c:pt>
                <c:pt idx="1">
                  <c:v>0.10023310023310024</c:v>
                </c:pt>
                <c:pt idx="2">
                  <c:v>0.41724941724941728</c:v>
                </c:pt>
                <c:pt idx="3">
                  <c:v>0.12587412587412589</c:v>
                </c:pt>
                <c:pt idx="4">
                  <c:v>0.1585081585081585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70A4-4CA0-9856-A540258904B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dTable>
        <c:showHorzBorder val="1"/>
        <c:showVertBorder val="1"/>
        <c:showOutline val="1"/>
        <c:showKeys val="1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spcFirstLastPara="1" vertOverflow="ellipsis" vert="horz" wrap="square" anchor="ctr" anchorCtr="1"/>
          <a:lstStyle/>
          <a:p>
            <a:pPr>
              <a:defRPr sz="600" b="0" i="0" u="none" strike="noStrike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</c:dTable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600">
          <a:solidFill>
            <a:schemeClr val="bg1"/>
          </a:solidFill>
        </a:defRPr>
      </a:pPr>
      <a:endParaRPr lang="it-IT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7"/>
    </mc:Choice>
    <mc:Fallback>
      <c:style val="7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Foglio1!$B$1</c:f>
              <c:strCache>
                <c:ptCount val="1"/>
                <c:pt idx="0">
                  <c:v>Serie 1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0"/>
                  <c:y val="-1.175963896270155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C305-47CE-B6D3-5F7925F01E03}"/>
                </c:ext>
              </c:extLst>
            </c:dLbl>
            <c:dLbl>
              <c:idx val="1"/>
              <c:layout>
                <c:manualLayout>
                  <c:x val="0"/>
                  <c:y val="4.8546201871665371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C305-47CE-B6D3-5F7925F01E03}"/>
                </c:ext>
              </c:extLst>
            </c:dLbl>
            <c:dLbl>
              <c:idx val="2"/>
              <c:layout>
                <c:manualLayout>
                  <c:x val="0"/>
                  <c:y val="1.8393281454480805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C305-47CE-B6D3-5F7925F01E03}"/>
                </c:ext>
              </c:extLst>
            </c:dLbl>
            <c:dLbl>
              <c:idx val="3"/>
              <c:layout>
                <c:manualLayout>
                  <c:x val="0"/>
                  <c:y val="7.869912228884883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C305-47CE-B6D3-5F7925F01E03}"/>
                </c:ext>
              </c:extLst>
            </c:dLbl>
            <c:dLbl>
              <c:idx val="4"/>
              <c:layout>
                <c:manualLayout>
                  <c:x val="0"/>
                  <c:y val="1.8393281454481911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C305-47CE-B6D3-5F7925F01E03}"/>
                </c:ext>
              </c:extLst>
            </c:dLbl>
            <c:dLbl>
              <c:idx val="5"/>
              <c:layout>
                <c:manualLayout>
                  <c:x val="-1.1085789103425995E-16"/>
                  <c:y val="1.8393281454482464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C305-47CE-B6D3-5F7925F01E03}"/>
                </c:ext>
              </c:extLst>
            </c:dLbl>
            <c:dLbl>
              <c:idx val="6"/>
              <c:layout>
                <c:manualLayout>
                  <c:x val="0"/>
                  <c:y val="5.6877430040476141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C305-47CE-B6D3-5F7925F01E03}"/>
                </c:ext>
              </c:extLst>
            </c:dLbl>
            <c:dLbl>
              <c:idx val="7"/>
              <c:layout>
                <c:manualLayout>
                  <c:x val="-1.1085789103425995E-16"/>
                  <c:y val="7.869912228884772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C305-47CE-B6D3-5F7925F01E03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dk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dk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Foglio1!$A$2:$A$9</c:f>
              <c:strCache>
                <c:ptCount val="8"/>
                <c:pt idx="0">
                  <c:v>Nutrizione</c:v>
                </c:pt>
                <c:pt idx="1">
                  <c:v>Salute&amp;LS</c:v>
                </c:pt>
                <c:pt idx="2">
                  <c:v>Cultura&amp;conoscenza</c:v>
                </c:pt>
                <c:pt idx="3">
                  <c:v>Connettività&amp;Info</c:v>
                </c:pt>
                <c:pt idx="4">
                  <c:v>Smart mobility&amp;architecture</c:v>
                </c:pt>
                <c:pt idx="5">
                  <c:v>Sostenibilità</c:v>
                </c:pt>
                <c:pt idx="6">
                  <c:v>Sviluppo sociale</c:v>
                </c:pt>
                <c:pt idx="7">
                  <c:v>Manifattura avanzata</c:v>
                </c:pt>
              </c:strCache>
            </c:strRef>
          </c:cat>
          <c:val>
            <c:numRef>
              <c:f>Foglio1!$B$2:$B$9</c:f>
              <c:numCache>
                <c:formatCode>General</c:formatCode>
                <c:ptCount val="8"/>
                <c:pt idx="0">
                  <c:v>5</c:v>
                </c:pt>
                <c:pt idx="1">
                  <c:v>29</c:v>
                </c:pt>
                <c:pt idx="2">
                  <c:v>3</c:v>
                </c:pt>
                <c:pt idx="3">
                  <c:v>3</c:v>
                </c:pt>
                <c:pt idx="4">
                  <c:v>7</c:v>
                </c:pt>
                <c:pt idx="5">
                  <c:v>15</c:v>
                </c:pt>
                <c:pt idx="6">
                  <c:v>1</c:v>
                </c:pt>
                <c:pt idx="7">
                  <c:v>13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C305-47CE-B6D3-5F7925F01E03}"/>
            </c:ext>
          </c:extLst>
        </c:ser>
        <c:dLbls>
          <c:dLblPos val="inEnd"/>
          <c:showLegendKey val="0"/>
          <c:showVal val="1"/>
          <c:showCatName val="0"/>
          <c:showSerName val="0"/>
          <c:showPercent val="0"/>
          <c:showBubbleSize val="0"/>
        </c:dLbls>
        <c:gapWidth val="267"/>
        <c:overlap val="-43"/>
        <c:axId val="176501736"/>
        <c:axId val="176501344"/>
      </c:barChart>
      <c:catAx>
        <c:axId val="176501736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dk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dk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cap="none" spc="0" normalizeH="0" baseline="0">
                <a:solidFill>
                  <a:schemeClr val="dk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176501344"/>
        <c:crosses val="autoZero"/>
        <c:auto val="1"/>
        <c:lblAlgn val="ctr"/>
        <c:lblOffset val="100"/>
        <c:noMultiLvlLbl val="0"/>
      </c:catAx>
      <c:valAx>
        <c:axId val="17650134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dk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dk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176501736"/>
        <c:crosses val="autoZero"/>
        <c:crossBetween val="between"/>
      </c:valAx>
      <c:spPr>
        <a:pattFill prst="ltDnDiag">
          <a:fgClr>
            <a:schemeClr val="dk1">
              <a:lumMod val="15000"/>
              <a:lumOff val="85000"/>
            </a:schemeClr>
          </a:fgClr>
          <a:bgClr>
            <a:schemeClr val="lt1"/>
          </a:bgClr>
        </a:pattFill>
        <a:ln>
          <a:noFill/>
        </a:ln>
        <a:effectLst/>
      </c:spPr>
    </c:plotArea>
    <c:plotVisOnly val="1"/>
    <c:dispBlanksAs val="gap"/>
    <c:showDLblsOverMax val="0"/>
  </c:chart>
  <c:spPr>
    <a:solidFill>
      <a:schemeClr val="lt1"/>
    </a:solidFill>
    <a:ln w="9525" cap="flat" cmpd="sng" algn="ctr">
      <a:solidFill>
        <a:schemeClr val="dk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it-IT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withinLinear" id="18">
  <a:schemeClr val="accent5"/>
</cs:colorStyle>
</file>

<file path=ppt/charts/style1.xml><?xml version="1.0" encoding="utf-8"?>
<cs:chartStyle xmlns:cs="http://schemas.microsoft.com/office/drawing/2012/chartStyle" xmlns:a="http://schemas.openxmlformats.org/drawingml/2006/main" id="26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8">
  <cs:axisTitle>
    <cs:lnRef idx="0"/>
    <cs:fillRef idx="0"/>
    <cs:effectRef idx="0"/>
    <cs:fontRef idx="minor">
      <a:schemeClr val="dk1">
        <a:lumMod val="65000"/>
        <a:lumOff val="35000"/>
      </a:schemeClr>
    </cs:fontRef>
    <cs:defRPr sz="1197" b="1" kern="1200"/>
  </cs:axisTitle>
  <cs:categoryAxis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 cap="none" spc="0" normalizeH="0" baseline="0"/>
  </cs:categoryAxis>
  <cs:chartArea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dk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22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lt1"/>
      </a:solidFill>
      <a:ln w="1587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064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downBar>
  <cs:drop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  <cs:spPr>
      <a:pattFill prst="ltDnDiag">
        <a:fgClr>
          <a:schemeClr val="dk1">
            <a:lumMod val="15000"/>
            <a:lumOff val="85000"/>
          </a:schemeClr>
        </a:fgClr>
        <a:bgClr>
          <a:schemeClr val="lt1"/>
        </a:bgClr>
      </a:pattFill>
    </cs:spPr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legend>
  <cs:plotArea>
    <cs:lnRef idx="0"/>
    <cs:fillRef idx="0"/>
    <cs:effectRef idx="0"/>
    <cs:fontRef idx="minor">
      <a:schemeClr val="dk1"/>
    </cs:fontRef>
    <cs:spPr>
      <a:pattFill prst="ltDnDiag">
        <a:fgClr>
          <a:schemeClr val="dk1">
            <a:lumMod val="15000"/>
            <a:lumOff val="85000"/>
          </a:schemeClr>
        </a:fgClr>
        <a:bgClr>
          <a:schemeClr val="lt1"/>
        </a:bgClr>
      </a:pattFill>
    </cs:spPr>
  </cs:plotArea>
  <cs:plotArea3D>
    <cs:lnRef idx="0"/>
    <cs:fillRef idx="0"/>
    <cs:effectRef idx="0"/>
    <cs:fontRef idx="minor">
      <a:schemeClr val="dk1"/>
    </cs:fontRef>
    <cs:spPr>
      <a:solidFill>
        <a:schemeClr val="lt1"/>
      </a:solidFill>
    </cs:spPr>
  </cs:plotArea3D>
  <cs:seriesAxis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ajor">
      <a:schemeClr val="dk1">
        <a:lumMod val="50000"/>
        <a:lumOff val="50000"/>
      </a:schemeClr>
    </cs:fontRef>
    <cs:defRPr sz="2128" b="1" kern="1200" cap="none" spc="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upBar>
  <cs:valueAxis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dk1"/>
    </cs:fontRef>
    <cs:spPr>
      <a:pattFill prst="ltDnDiag">
        <a:fgClr>
          <a:schemeClr val="dk1">
            <a:lumMod val="15000"/>
            <a:lumOff val="85000"/>
          </a:schemeClr>
        </a:fgClr>
        <a:bgClr>
          <a:schemeClr val="lt1"/>
        </a:bgClr>
      </a:pattFill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2" y="2"/>
            <a:ext cx="2945659" cy="498056"/>
          </a:xfrm>
          <a:prstGeom prst="rect">
            <a:avLst/>
          </a:prstGeom>
        </p:spPr>
        <p:txBody>
          <a:bodyPr vert="horz" lIns="91432" tIns="45716" rIns="91432" bIns="45716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quarter" idx="1"/>
          </p:nvPr>
        </p:nvSpPr>
        <p:spPr>
          <a:xfrm>
            <a:off x="3850446" y="2"/>
            <a:ext cx="2945659" cy="498056"/>
          </a:xfrm>
          <a:prstGeom prst="rect">
            <a:avLst/>
          </a:prstGeom>
        </p:spPr>
        <p:txBody>
          <a:bodyPr vert="horz" lIns="91432" tIns="45716" rIns="91432" bIns="45716" rtlCol="0"/>
          <a:lstStyle>
            <a:lvl1pPr algn="r">
              <a:defRPr sz="1200"/>
            </a:lvl1pPr>
          </a:lstStyle>
          <a:p>
            <a:fld id="{7D052859-DAF1-4E38-AE98-942A9BF161B8}" type="datetimeFigureOut">
              <a:rPr lang="it-IT" smtClean="0"/>
              <a:t>11/04/2019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2"/>
          </p:nvPr>
        </p:nvSpPr>
        <p:spPr>
          <a:xfrm>
            <a:off x="2" y="9428586"/>
            <a:ext cx="2945659" cy="498055"/>
          </a:xfrm>
          <a:prstGeom prst="rect">
            <a:avLst/>
          </a:prstGeom>
        </p:spPr>
        <p:txBody>
          <a:bodyPr vert="horz" lIns="91432" tIns="45716" rIns="91432" bIns="45716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3"/>
          </p:nvPr>
        </p:nvSpPr>
        <p:spPr>
          <a:xfrm>
            <a:off x="3850446" y="9428586"/>
            <a:ext cx="2945659" cy="498055"/>
          </a:xfrm>
          <a:prstGeom prst="rect">
            <a:avLst/>
          </a:prstGeom>
        </p:spPr>
        <p:txBody>
          <a:bodyPr vert="horz" lIns="91432" tIns="45716" rIns="91432" bIns="45716" rtlCol="0" anchor="b"/>
          <a:lstStyle>
            <a:lvl1pPr algn="r">
              <a:defRPr sz="1200"/>
            </a:lvl1pPr>
          </a:lstStyle>
          <a:p>
            <a:fld id="{F1A3CDB3-3922-4D60-B2EC-B122FE3D0BE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89898731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2" y="2"/>
            <a:ext cx="2945659" cy="498056"/>
          </a:xfrm>
          <a:prstGeom prst="rect">
            <a:avLst/>
          </a:prstGeom>
        </p:spPr>
        <p:txBody>
          <a:bodyPr vert="horz" lIns="91432" tIns="45716" rIns="91432" bIns="45716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50446" y="2"/>
            <a:ext cx="2945659" cy="498056"/>
          </a:xfrm>
          <a:prstGeom prst="rect">
            <a:avLst/>
          </a:prstGeom>
        </p:spPr>
        <p:txBody>
          <a:bodyPr vert="horz" lIns="91432" tIns="45716" rIns="91432" bIns="45716" rtlCol="0"/>
          <a:lstStyle>
            <a:lvl1pPr algn="r">
              <a:defRPr sz="1200"/>
            </a:lvl1pPr>
          </a:lstStyle>
          <a:p>
            <a:fld id="{75702D4F-57FA-4684-A046-352E139F0D91}" type="datetimeFigureOut">
              <a:rPr lang="it-IT" smtClean="0"/>
              <a:t>11/04/2019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420688" y="1241425"/>
            <a:ext cx="5956300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32" tIns="45716" rIns="91432" bIns="45716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79768" y="4777196"/>
            <a:ext cx="5438140" cy="3908614"/>
          </a:xfrm>
          <a:prstGeom prst="rect">
            <a:avLst/>
          </a:prstGeom>
        </p:spPr>
        <p:txBody>
          <a:bodyPr vert="horz" lIns="91432" tIns="45716" rIns="91432" bIns="45716" rtlCol="0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2" y="9428586"/>
            <a:ext cx="2945659" cy="498055"/>
          </a:xfrm>
          <a:prstGeom prst="rect">
            <a:avLst/>
          </a:prstGeom>
        </p:spPr>
        <p:txBody>
          <a:bodyPr vert="horz" lIns="91432" tIns="45716" rIns="91432" bIns="45716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50446" y="9428586"/>
            <a:ext cx="2945659" cy="498055"/>
          </a:xfrm>
          <a:prstGeom prst="rect">
            <a:avLst/>
          </a:prstGeom>
        </p:spPr>
        <p:txBody>
          <a:bodyPr vert="horz" lIns="91432" tIns="45716" rIns="91432" bIns="45716" rtlCol="0" anchor="b"/>
          <a:lstStyle>
            <a:lvl1pPr algn="r">
              <a:defRPr sz="1200"/>
            </a:lvl1pPr>
          </a:lstStyle>
          <a:p>
            <a:fld id="{CF78551B-A8D8-4B1F-BB89-0EBCF20ACC79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91821536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RL_copert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 hasCustomPrompt="1"/>
          </p:nvPr>
        </p:nvSpPr>
        <p:spPr>
          <a:xfrm>
            <a:off x="0" y="306553"/>
            <a:ext cx="9144000" cy="3031733"/>
          </a:xfrm>
        </p:spPr>
        <p:txBody>
          <a:bodyPr/>
          <a:lstStyle/>
          <a:p>
            <a:r>
              <a:rPr lang="it-IT" dirty="0"/>
              <a:t>Titolo presentazione</a:t>
            </a:r>
          </a:p>
        </p:txBody>
      </p:sp>
    </p:spTree>
    <p:extLst>
      <p:ext uri="{BB962C8B-B14F-4D97-AF65-F5344CB8AC3E}">
        <p14:creationId xmlns:p14="http://schemas.microsoft.com/office/powerpoint/2010/main" val="35937113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L_interno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magin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" y="0"/>
            <a:ext cx="9143193" cy="5143349"/>
          </a:xfrm>
          <a:prstGeom prst="rect">
            <a:avLst/>
          </a:prstGeom>
        </p:spPr>
      </p:pic>
      <p:sp>
        <p:nvSpPr>
          <p:cNvPr id="9" name="Titolo 1"/>
          <p:cNvSpPr>
            <a:spLocks noGrp="1"/>
          </p:cNvSpPr>
          <p:nvPr>
            <p:ph type="ctrTitle" hasCustomPrompt="1"/>
          </p:nvPr>
        </p:nvSpPr>
        <p:spPr>
          <a:xfrm>
            <a:off x="685800" y="329222"/>
            <a:ext cx="7772400" cy="660502"/>
          </a:xfrm>
        </p:spPr>
        <p:txBody>
          <a:bodyPr>
            <a:normAutofit/>
          </a:bodyPr>
          <a:lstStyle>
            <a:lvl1pPr algn="l">
              <a:defRPr sz="3000">
                <a:solidFill>
                  <a:srgbClr val="056633"/>
                </a:solidFill>
              </a:defRPr>
            </a:lvl1pPr>
          </a:lstStyle>
          <a:p>
            <a:r>
              <a:rPr lang="it-IT" dirty="0"/>
              <a:t>Titolo</a:t>
            </a:r>
          </a:p>
        </p:txBody>
      </p:sp>
      <p:sp>
        <p:nvSpPr>
          <p:cNvPr id="10" name="Sottotitolo 2"/>
          <p:cNvSpPr>
            <a:spLocks noGrp="1"/>
          </p:cNvSpPr>
          <p:nvPr>
            <p:ph type="subTitle" idx="1" hasCustomPrompt="1"/>
          </p:nvPr>
        </p:nvSpPr>
        <p:spPr>
          <a:xfrm>
            <a:off x="685800" y="1401379"/>
            <a:ext cx="7772400" cy="3310759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800">
                <a:solidFill>
                  <a:schemeClr val="tx1"/>
                </a:solidFill>
                <a:latin typeface="Helvetica"/>
                <a:cs typeface="Helvetica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dirty="0"/>
              <a:t>Testo</a:t>
            </a:r>
          </a:p>
        </p:txBody>
      </p:sp>
      <p:sp>
        <p:nvSpPr>
          <p:cNvPr id="11" name="CasellaDiTesto 10"/>
          <p:cNvSpPr txBox="1"/>
          <p:nvPr userDrawn="1"/>
        </p:nvSpPr>
        <p:spPr>
          <a:xfrm>
            <a:off x="-87586" y="1488966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4426618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magine 6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355" cy="5143440"/>
          </a:xfrm>
          <a:prstGeom prst="rect">
            <a:avLst/>
          </a:prstGeom>
          <a:noFill/>
        </p:spPr>
      </p:pic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457200" y="306553"/>
            <a:ext cx="8229600" cy="415659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dirty="0"/>
              <a:t>Titolo presentazione</a:t>
            </a:r>
          </a:p>
        </p:txBody>
      </p:sp>
    </p:spTree>
    <p:extLst>
      <p:ext uri="{BB962C8B-B14F-4D97-AF65-F5344CB8AC3E}">
        <p14:creationId xmlns:p14="http://schemas.microsoft.com/office/powerpoint/2010/main" val="22849151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49" r:id="rId2"/>
  </p:sldLayoutIdLst>
  <p:txStyles>
    <p:titleStyle>
      <a:lvl1pPr algn="ctr" defTabSz="457200" rtl="0" eaLnBrk="1" latinLnBrk="0" hangingPunct="1">
        <a:spcBef>
          <a:spcPct val="0"/>
        </a:spcBef>
        <a:buNone/>
        <a:defRPr sz="4400" b="1" kern="1200">
          <a:solidFill>
            <a:srgbClr val="056633"/>
          </a:solidFill>
          <a:latin typeface="Helvetica"/>
          <a:ea typeface="+mj-ea"/>
          <a:cs typeface="Helvetica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magin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2991" y="2582815"/>
            <a:ext cx="2371009" cy="1637532"/>
          </a:xfrm>
          <a:prstGeom prst="rect">
            <a:avLst/>
          </a:prstGeom>
        </p:spPr>
      </p:pic>
      <p:sp>
        <p:nvSpPr>
          <p:cNvPr id="7" name="Rettangolo 6"/>
          <p:cNvSpPr/>
          <p:nvPr/>
        </p:nvSpPr>
        <p:spPr>
          <a:xfrm>
            <a:off x="-4" y="4065196"/>
            <a:ext cx="9144000" cy="523220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it-IT" sz="1400" b="1" dirty="0">
                <a:latin typeface="Candara" panose="020E0502030303020204" pitchFamily="34" charset="0"/>
                <a:ea typeface="MS PGothic" pitchFamily="34" charset="-128"/>
              </a:rPr>
              <a:t>Lombardia è ricerca e innovazione</a:t>
            </a:r>
          </a:p>
          <a:p>
            <a:pPr algn="ctr"/>
            <a:r>
              <a:rPr lang="it-IT" sz="1400" dirty="0">
                <a:solidFill>
                  <a:srgbClr val="006600"/>
                </a:solidFill>
                <a:latin typeface="Candara" panose="020E0502030303020204" pitchFamily="34" charset="0"/>
                <a:ea typeface="MS PGothic" pitchFamily="34" charset="-128"/>
              </a:rPr>
              <a:t>Programma Strategico Triennale per la Ricerca, l’Innovazione e il Trasferimento Tecnologico </a:t>
            </a:r>
            <a:endParaRPr lang="it-IT" sz="1200" dirty="0">
              <a:latin typeface="Candara" panose="020E0502030303020204" pitchFamily="34" charset="0"/>
            </a:endParaRPr>
          </a:p>
        </p:txBody>
      </p:sp>
      <p:sp>
        <p:nvSpPr>
          <p:cNvPr id="3" name="CasellaDiTesto 2"/>
          <p:cNvSpPr txBox="1"/>
          <p:nvPr/>
        </p:nvSpPr>
        <p:spPr>
          <a:xfrm>
            <a:off x="3049527" y="4560975"/>
            <a:ext cx="304494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200" dirty="0"/>
              <a:t>Milano, 05 aprile 2019</a:t>
            </a:r>
          </a:p>
        </p:txBody>
      </p:sp>
      <p:sp>
        <p:nvSpPr>
          <p:cNvPr id="6" name="Rettangolo 5"/>
          <p:cNvSpPr/>
          <p:nvPr/>
        </p:nvSpPr>
        <p:spPr>
          <a:xfrm>
            <a:off x="1" y="1891839"/>
            <a:ext cx="9143999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sz="3200" b="1" cap="small" dirty="0">
                <a:solidFill>
                  <a:srgbClr val="006600"/>
                </a:solidFill>
                <a:latin typeface="Candara" panose="020E0502030303020204" pitchFamily="34" charset="0"/>
                <a:ea typeface="MS PGothic" pitchFamily="34" charset="-128"/>
              </a:rPr>
              <a:t>il potenziamento degli ecosistemi lombardi </a:t>
            </a:r>
          </a:p>
          <a:p>
            <a:pPr algn="ctr"/>
            <a:r>
              <a:rPr lang="it-IT" sz="3200" b="1" cap="small" dirty="0">
                <a:solidFill>
                  <a:srgbClr val="006600"/>
                </a:solidFill>
                <a:latin typeface="Candara" panose="020E0502030303020204" pitchFamily="34" charset="0"/>
                <a:ea typeface="MS PGothic" pitchFamily="34" charset="-128"/>
              </a:rPr>
              <a:t>della ricerca e dell’innovazione </a:t>
            </a:r>
          </a:p>
          <a:p>
            <a:pPr algn="ctr"/>
            <a:r>
              <a:rPr lang="it-IT" sz="3200" b="1" cap="small" dirty="0">
                <a:solidFill>
                  <a:srgbClr val="006600"/>
                </a:solidFill>
                <a:latin typeface="Candara" panose="020E0502030303020204" pitchFamily="34" charset="0"/>
                <a:ea typeface="MS PGothic" pitchFamily="34" charset="-128"/>
              </a:rPr>
              <a:t>quali </a:t>
            </a:r>
            <a:r>
              <a:rPr lang="it-IT" sz="3200" b="1" cap="small" dirty="0" err="1">
                <a:solidFill>
                  <a:srgbClr val="006600"/>
                </a:solidFill>
                <a:latin typeface="Candara" panose="020E0502030303020204" pitchFamily="34" charset="0"/>
                <a:ea typeface="MS PGothic" pitchFamily="34" charset="-128"/>
              </a:rPr>
              <a:t>hub</a:t>
            </a:r>
            <a:r>
              <a:rPr lang="it-IT" sz="3200" b="1" cap="small" dirty="0">
                <a:solidFill>
                  <a:srgbClr val="006600"/>
                </a:solidFill>
                <a:latin typeface="Candara" panose="020E0502030303020204" pitchFamily="34" charset="0"/>
                <a:ea typeface="MS PGothic" pitchFamily="34" charset="-128"/>
              </a:rPr>
              <a:t> a valenza internazionale</a:t>
            </a:r>
            <a:endParaRPr lang="it-IT" sz="3200" cap="small" dirty="0">
              <a:latin typeface="Candara" panose="020E0502030303020204" pitchFamily="34" charset="0"/>
            </a:endParaRPr>
          </a:p>
        </p:txBody>
      </p:sp>
      <p:pic>
        <p:nvPicPr>
          <p:cNvPr id="9" name="Immagine 8" descr="Cover_Testata.ai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716" y="146957"/>
            <a:ext cx="8980007" cy="10463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688127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sellaDiTesto 3"/>
          <p:cNvSpPr txBox="1"/>
          <p:nvPr/>
        </p:nvSpPr>
        <p:spPr>
          <a:xfrm>
            <a:off x="6672861" y="141642"/>
            <a:ext cx="2025690" cy="1015663"/>
          </a:xfrm>
          <a:prstGeom prst="rect">
            <a:avLst/>
          </a:prstGeom>
          <a:solidFill>
            <a:schemeClr val="bg1"/>
          </a:solidFill>
        </p:spPr>
        <p:txBody>
          <a:bodyPr wrap="square" lIns="0" rIns="0" rtlCol="0" anchor="ctr" anchorCtr="0">
            <a:spAutoFit/>
          </a:bodyPr>
          <a:lstStyle/>
          <a:p>
            <a:r>
              <a:rPr lang="it-IT" sz="1200" dirty="0"/>
              <a:t>Piccola/micro impresa (41, 72%)</a:t>
            </a:r>
          </a:p>
          <a:p>
            <a:r>
              <a:rPr lang="it-IT" sz="1200" dirty="0"/>
              <a:t>Media impresa (10,02%) </a:t>
            </a:r>
          </a:p>
          <a:p>
            <a:r>
              <a:rPr lang="it-IT" sz="1200" dirty="0"/>
              <a:t>Grande impresa (19,81%)</a:t>
            </a:r>
          </a:p>
          <a:p>
            <a:r>
              <a:rPr lang="it-IT" sz="1200" dirty="0"/>
              <a:t>OdR privato (12,59%)</a:t>
            </a:r>
          </a:p>
          <a:p>
            <a:r>
              <a:rPr lang="it-IT" sz="1200" dirty="0"/>
              <a:t>OdR pubblico (15,85%) </a:t>
            </a:r>
          </a:p>
        </p:txBody>
      </p:sp>
      <p:pic>
        <p:nvPicPr>
          <p:cNvPr id="2" name="Immagine 1"/>
          <p:cNvPicPr>
            <a:picLocks noChangeAspect="1"/>
          </p:cNvPicPr>
          <p:nvPr/>
        </p:nvPicPr>
        <p:blipFill rotWithShape="1">
          <a:blip r:embed="rId2"/>
          <a:srcRect l="14736" t="42971" r="14342" b="7632"/>
          <a:stretch/>
        </p:blipFill>
        <p:spPr>
          <a:xfrm>
            <a:off x="1191491" y="1216257"/>
            <a:ext cx="6505997" cy="2431396"/>
          </a:xfrm>
          <a:prstGeom prst="rect">
            <a:avLst/>
          </a:prstGeom>
        </p:spPr>
      </p:pic>
      <p:sp>
        <p:nvSpPr>
          <p:cNvPr id="10" name="Rettangolo 9"/>
          <p:cNvSpPr/>
          <p:nvPr/>
        </p:nvSpPr>
        <p:spPr>
          <a:xfrm>
            <a:off x="-5" y="4467361"/>
            <a:ext cx="9144000" cy="338554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it-IT" sz="1600" b="1" dirty="0">
                <a:solidFill>
                  <a:srgbClr val="006600"/>
                </a:solidFill>
                <a:latin typeface="Candara" panose="020E0502030303020204" pitchFamily="34" charset="0"/>
                <a:ea typeface="MS PGothic" pitchFamily="34" charset="-128"/>
              </a:rPr>
              <a:t>Lombardia attrattiva e inclusiva</a:t>
            </a:r>
            <a:endParaRPr lang="it-IT" sz="1400" b="1" dirty="0">
              <a:latin typeface="Candara" panose="020E0502030303020204" pitchFamily="34" charset="0"/>
            </a:endParaRPr>
          </a:p>
        </p:txBody>
      </p:sp>
      <p:graphicFrame>
        <p:nvGraphicFramePr>
          <p:cNvPr id="11" name="Segnaposto contenuto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70423697"/>
              </p:ext>
            </p:extLst>
          </p:nvPr>
        </p:nvGraphicFramePr>
        <p:xfrm>
          <a:off x="4924629" y="170621"/>
          <a:ext cx="1607554" cy="99553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Rettangolo 4"/>
          <p:cNvSpPr/>
          <p:nvPr/>
        </p:nvSpPr>
        <p:spPr>
          <a:xfrm>
            <a:off x="6487422" y="231322"/>
            <a:ext cx="125683" cy="124097"/>
          </a:xfrm>
          <a:prstGeom prst="rect">
            <a:avLst/>
          </a:prstGeom>
          <a:solidFill>
            <a:srgbClr val="99B958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3" name="Rettangolo 12"/>
          <p:cNvSpPr/>
          <p:nvPr/>
        </p:nvSpPr>
        <p:spPr>
          <a:xfrm>
            <a:off x="6486362" y="402905"/>
            <a:ext cx="125683" cy="124097"/>
          </a:xfrm>
          <a:prstGeom prst="rect">
            <a:avLst/>
          </a:prstGeom>
          <a:solidFill>
            <a:srgbClr val="BD4E4C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4" name="Rettangolo 13"/>
          <p:cNvSpPr/>
          <p:nvPr/>
        </p:nvSpPr>
        <p:spPr>
          <a:xfrm>
            <a:off x="6486354" y="588335"/>
            <a:ext cx="125683" cy="124097"/>
          </a:xfrm>
          <a:prstGeom prst="rect">
            <a:avLst/>
          </a:prstGeom>
          <a:solidFill>
            <a:srgbClr val="4E80BB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5" name="Rettangolo 14"/>
          <p:cNvSpPr/>
          <p:nvPr/>
        </p:nvSpPr>
        <p:spPr>
          <a:xfrm>
            <a:off x="6487422" y="771965"/>
            <a:ext cx="125683" cy="124097"/>
          </a:xfrm>
          <a:prstGeom prst="rect">
            <a:avLst/>
          </a:prstGeom>
          <a:solidFill>
            <a:srgbClr val="7E629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6" name="Rettangolo 15"/>
          <p:cNvSpPr/>
          <p:nvPr/>
        </p:nvSpPr>
        <p:spPr>
          <a:xfrm>
            <a:off x="6487422" y="963782"/>
            <a:ext cx="125683" cy="124097"/>
          </a:xfrm>
          <a:prstGeom prst="rect">
            <a:avLst/>
          </a:prstGeom>
          <a:solidFill>
            <a:srgbClr val="4AA9C3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1" name="CasellaDiTesto 20"/>
          <p:cNvSpPr txBox="1"/>
          <p:nvPr/>
        </p:nvSpPr>
        <p:spPr>
          <a:xfrm>
            <a:off x="5136864" y="43504"/>
            <a:ext cx="365120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200" b="1" i="1" dirty="0"/>
              <a:t>Tipologia partner</a:t>
            </a:r>
          </a:p>
        </p:txBody>
      </p:sp>
      <p:sp>
        <p:nvSpPr>
          <p:cNvPr id="12" name="Rettangolo 11">
            <a:extLst>
              <a:ext uri="{FF2B5EF4-FFF2-40B4-BE49-F238E27FC236}">
                <a16:creationId xmlns:a16="http://schemas.microsoft.com/office/drawing/2014/main" id="{1379BF54-1137-412E-A532-417BF0A79DD8}"/>
              </a:ext>
            </a:extLst>
          </p:cNvPr>
          <p:cNvSpPr/>
          <p:nvPr/>
        </p:nvSpPr>
        <p:spPr>
          <a:xfrm>
            <a:off x="1196342" y="893457"/>
            <a:ext cx="3733510" cy="338554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r>
              <a:rPr lang="it-IT" sz="1600" b="1" dirty="0">
                <a:solidFill>
                  <a:srgbClr val="006600"/>
                </a:solidFill>
                <a:latin typeface="Candara" panose="020E0502030303020204" pitchFamily="34" charset="0"/>
                <a:ea typeface="MS PGothic" pitchFamily="34" charset="-128"/>
              </a:rPr>
              <a:t>Lancio II semestre 2018 – chiusura 28/03</a:t>
            </a:r>
            <a:endParaRPr lang="it-IT" sz="1400" b="1" dirty="0">
              <a:latin typeface="Candara" panose="020E0502030303020204" pitchFamily="34" charset="0"/>
            </a:endParaRPr>
          </a:p>
        </p:txBody>
      </p:sp>
      <p:sp>
        <p:nvSpPr>
          <p:cNvPr id="17" name="Rettangolo 16">
            <a:extLst>
              <a:ext uri="{FF2B5EF4-FFF2-40B4-BE49-F238E27FC236}">
                <a16:creationId xmlns:a16="http://schemas.microsoft.com/office/drawing/2014/main" id="{9886FA1A-1C0A-4126-A1F4-64A2E45946B6}"/>
              </a:ext>
            </a:extLst>
          </p:cNvPr>
          <p:cNvSpPr/>
          <p:nvPr/>
        </p:nvSpPr>
        <p:spPr>
          <a:xfrm>
            <a:off x="1175307" y="3666061"/>
            <a:ext cx="1696092" cy="738664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it-IT" sz="1400" b="1" dirty="0">
                <a:solidFill>
                  <a:srgbClr val="006600"/>
                </a:solidFill>
                <a:latin typeface="Candara" panose="020E0502030303020204" pitchFamily="34" charset="0"/>
                <a:ea typeface="MS PGothic" pitchFamily="34" charset="-128"/>
              </a:rPr>
              <a:t>Investimento potenziale</a:t>
            </a:r>
          </a:p>
          <a:p>
            <a:pPr algn="ctr">
              <a:defRPr/>
            </a:pPr>
            <a:r>
              <a:rPr lang="it-IT" sz="1400" b="1" dirty="0">
                <a:solidFill>
                  <a:srgbClr val="006600"/>
                </a:solidFill>
                <a:latin typeface="Candara" panose="020E0502030303020204" pitchFamily="34" charset="0"/>
                <a:ea typeface="MS PGothic" pitchFamily="34" charset="-128"/>
              </a:rPr>
              <a:t>526.888.281,90 euro</a:t>
            </a:r>
          </a:p>
        </p:txBody>
      </p:sp>
      <p:sp>
        <p:nvSpPr>
          <p:cNvPr id="18" name="Rettangolo 17">
            <a:extLst>
              <a:ext uri="{FF2B5EF4-FFF2-40B4-BE49-F238E27FC236}">
                <a16:creationId xmlns:a16="http://schemas.microsoft.com/office/drawing/2014/main" id="{CA186E25-A092-430A-AE75-A6A3DDC0B941}"/>
              </a:ext>
            </a:extLst>
          </p:cNvPr>
          <p:cNvSpPr/>
          <p:nvPr/>
        </p:nvSpPr>
        <p:spPr>
          <a:xfrm>
            <a:off x="2871179" y="3667127"/>
            <a:ext cx="1596040" cy="738664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it-IT" sz="1400" b="1" dirty="0">
                <a:solidFill>
                  <a:srgbClr val="006600"/>
                </a:solidFill>
                <a:latin typeface="Candara" panose="020E0502030303020204" pitchFamily="34" charset="0"/>
                <a:ea typeface="MS PGothic" pitchFamily="34" charset="-128"/>
              </a:rPr>
              <a:t>Investimento </a:t>
            </a:r>
          </a:p>
          <a:p>
            <a:pPr algn="ctr"/>
            <a:r>
              <a:rPr lang="it-IT" sz="1400" b="1" dirty="0">
                <a:solidFill>
                  <a:srgbClr val="006600"/>
                </a:solidFill>
                <a:latin typeface="Candara" panose="020E0502030303020204" pitchFamily="34" charset="0"/>
                <a:ea typeface="MS PGothic" pitchFamily="34" charset="-128"/>
              </a:rPr>
              <a:t>medio</a:t>
            </a:r>
          </a:p>
          <a:p>
            <a:pPr algn="ctr">
              <a:defRPr/>
            </a:pPr>
            <a:r>
              <a:rPr lang="it-IT" sz="1400" b="1" dirty="0">
                <a:solidFill>
                  <a:srgbClr val="006600"/>
                </a:solidFill>
                <a:latin typeface="Candara" panose="020E0502030303020204" pitchFamily="34" charset="0"/>
                <a:ea typeface="MS PGothic" pitchFamily="34" charset="-128"/>
              </a:rPr>
              <a:t>7 milioni di euro</a:t>
            </a:r>
          </a:p>
        </p:txBody>
      </p:sp>
      <p:sp>
        <p:nvSpPr>
          <p:cNvPr id="19" name="Rettangolo 18">
            <a:extLst>
              <a:ext uri="{FF2B5EF4-FFF2-40B4-BE49-F238E27FC236}">
                <a16:creationId xmlns:a16="http://schemas.microsoft.com/office/drawing/2014/main" id="{1D7506E3-5EB1-429C-BBFF-C13A4EB1DFB7}"/>
              </a:ext>
            </a:extLst>
          </p:cNvPr>
          <p:cNvSpPr/>
          <p:nvPr/>
        </p:nvSpPr>
        <p:spPr>
          <a:xfrm>
            <a:off x="4506118" y="3666061"/>
            <a:ext cx="1422844" cy="523220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it-IT" sz="1400" b="1" dirty="0">
                <a:solidFill>
                  <a:srgbClr val="006600"/>
                </a:solidFill>
                <a:latin typeface="Candara" panose="020E0502030303020204" pitchFamily="34" charset="0"/>
                <a:ea typeface="MS PGothic" pitchFamily="34" charset="-128"/>
              </a:rPr>
              <a:t>76 progetti</a:t>
            </a:r>
          </a:p>
          <a:p>
            <a:pPr algn="ctr"/>
            <a:r>
              <a:rPr lang="it-IT" sz="1400" b="1" dirty="0">
                <a:solidFill>
                  <a:srgbClr val="006600"/>
                </a:solidFill>
                <a:latin typeface="Candara" panose="020E0502030303020204" pitchFamily="34" charset="0"/>
                <a:ea typeface="MS PGothic" pitchFamily="34" charset="-128"/>
              </a:rPr>
              <a:t>429 partner</a:t>
            </a:r>
            <a:endParaRPr lang="it-IT" sz="1400" dirty="0">
              <a:latin typeface="Candara" panose="020E0502030303020204" pitchFamily="34" charset="0"/>
            </a:endParaRPr>
          </a:p>
        </p:txBody>
      </p:sp>
      <p:sp>
        <p:nvSpPr>
          <p:cNvPr id="20" name="Rettangolo 19">
            <a:extLst>
              <a:ext uri="{FF2B5EF4-FFF2-40B4-BE49-F238E27FC236}">
                <a16:creationId xmlns:a16="http://schemas.microsoft.com/office/drawing/2014/main" id="{62173624-A129-47A1-9764-858EFE9771AF}"/>
              </a:ext>
            </a:extLst>
          </p:cNvPr>
          <p:cNvSpPr/>
          <p:nvPr/>
        </p:nvSpPr>
        <p:spPr>
          <a:xfrm>
            <a:off x="5971371" y="3656295"/>
            <a:ext cx="1747269" cy="738664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it-IT" sz="1400" b="1" dirty="0">
                <a:solidFill>
                  <a:srgbClr val="006600"/>
                </a:solidFill>
                <a:latin typeface="Candara" panose="020E0502030303020204" pitchFamily="34" charset="0"/>
                <a:ea typeface="MS PGothic" pitchFamily="34" charset="-128"/>
              </a:rPr>
              <a:t>Partner </a:t>
            </a:r>
          </a:p>
          <a:p>
            <a:pPr algn="ctr"/>
            <a:r>
              <a:rPr lang="it-IT" sz="1400" b="1" dirty="0">
                <a:solidFill>
                  <a:srgbClr val="006600"/>
                </a:solidFill>
                <a:latin typeface="Candara" panose="020E0502030303020204" pitchFamily="34" charset="0"/>
                <a:ea typeface="MS PGothic" pitchFamily="34" charset="-128"/>
              </a:rPr>
              <a:t>372 in Lombardia </a:t>
            </a:r>
          </a:p>
          <a:p>
            <a:pPr algn="ctr"/>
            <a:r>
              <a:rPr lang="it-IT" sz="1400" b="1" dirty="0">
                <a:solidFill>
                  <a:srgbClr val="006600"/>
                </a:solidFill>
                <a:latin typeface="Candara" panose="020E0502030303020204" pitchFamily="34" charset="0"/>
                <a:ea typeface="MS PGothic" pitchFamily="34" charset="-128"/>
              </a:rPr>
              <a:t>57 extra Lombardia</a:t>
            </a:r>
          </a:p>
        </p:txBody>
      </p:sp>
      <p:sp>
        <p:nvSpPr>
          <p:cNvPr id="22" name="Rettangolo 21">
            <a:extLst>
              <a:ext uri="{FF2B5EF4-FFF2-40B4-BE49-F238E27FC236}">
                <a16:creationId xmlns:a16="http://schemas.microsoft.com/office/drawing/2014/main" id="{99FEA8F5-70A8-46F2-8BE9-78D65676C38F}"/>
              </a:ext>
            </a:extLst>
          </p:cNvPr>
          <p:cNvSpPr/>
          <p:nvPr/>
        </p:nvSpPr>
        <p:spPr>
          <a:xfrm>
            <a:off x="1196342" y="231322"/>
            <a:ext cx="2003521" cy="584775"/>
          </a:xfrm>
          <a:prstGeom prst="rect">
            <a:avLst/>
          </a:prstGeom>
          <a:ln>
            <a:solidFill>
              <a:srgbClr val="5D9B44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it-IT" sz="1600" b="1" dirty="0">
                <a:solidFill>
                  <a:srgbClr val="006600"/>
                </a:solidFill>
                <a:latin typeface="Candara" panose="020E0502030303020204" pitchFamily="34" charset="0"/>
                <a:ea typeface="MS PGothic" pitchFamily="34" charset="-128"/>
              </a:rPr>
              <a:t>Team di ricerca:</a:t>
            </a:r>
          </a:p>
          <a:p>
            <a:pPr algn="ctr"/>
            <a:r>
              <a:rPr lang="it-IT" sz="1600" b="1" dirty="0">
                <a:solidFill>
                  <a:srgbClr val="006600"/>
                </a:solidFill>
                <a:latin typeface="Candara" panose="020E0502030303020204" pitchFamily="34" charset="0"/>
                <a:ea typeface="MS PGothic" pitchFamily="34" charset="-128"/>
              </a:rPr>
              <a:t>3767 persone</a:t>
            </a:r>
          </a:p>
        </p:txBody>
      </p:sp>
    </p:spTree>
    <p:extLst>
      <p:ext uri="{BB962C8B-B14F-4D97-AF65-F5344CB8AC3E}">
        <p14:creationId xmlns:p14="http://schemas.microsoft.com/office/powerpoint/2010/main" val="323907603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el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22710935"/>
              </p:ext>
            </p:extLst>
          </p:nvPr>
        </p:nvGraphicFramePr>
        <p:xfrm>
          <a:off x="4346832" y="34708"/>
          <a:ext cx="4715524" cy="4777816"/>
        </p:xfrm>
        <a:graphic>
          <a:graphicData uri="http://schemas.openxmlformats.org/drawingml/2006/table">
            <a:tbl>
              <a:tblPr firstRow="1" bandRow="1">
                <a:tableStyleId>{6E25E649-3F16-4E02-A733-19D2CDBF48F0}</a:tableStyleId>
              </a:tblPr>
              <a:tblGrid>
                <a:gridCol w="181686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89866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60633">
                <a:tc>
                  <a:txBody>
                    <a:bodyPr/>
                    <a:lstStyle/>
                    <a:p>
                      <a:r>
                        <a:rPr lang="it-IT" sz="1400" dirty="0">
                          <a:effectLst/>
                        </a:rPr>
                        <a:t>Ecosistema</a:t>
                      </a:r>
                      <a:r>
                        <a:rPr lang="it-IT" sz="1100" dirty="0">
                          <a:effectLst/>
                        </a:rPr>
                        <a:t> </a:t>
                      </a:r>
                    </a:p>
                    <a:p>
                      <a:r>
                        <a:rPr lang="it-IT" sz="900" dirty="0">
                          <a:effectLst/>
                        </a:rPr>
                        <a:t>(PST R&amp;I&amp;TT)</a:t>
                      </a:r>
                      <a:endParaRPr lang="it-IT" sz="1000" b="0" dirty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it-IT" sz="1400" dirty="0">
                          <a:effectLst/>
                        </a:rPr>
                        <a:t>Area di</a:t>
                      </a:r>
                      <a:r>
                        <a:rPr lang="it-IT" sz="1400" baseline="0" dirty="0">
                          <a:effectLst/>
                        </a:rPr>
                        <a:t> </a:t>
                      </a:r>
                      <a:r>
                        <a:rPr lang="it-IT" sz="1400" dirty="0">
                          <a:effectLst/>
                        </a:rPr>
                        <a:t>Specializzazione</a:t>
                      </a:r>
                      <a:r>
                        <a:rPr lang="it-IT" sz="1400" baseline="0" dirty="0">
                          <a:effectLst/>
                        </a:rPr>
                        <a:t> + SCC </a:t>
                      </a:r>
                    </a:p>
                    <a:p>
                      <a:r>
                        <a:rPr lang="it-IT" sz="1000" baseline="0" dirty="0">
                          <a:effectLst/>
                        </a:rPr>
                        <a:t>(S3)</a:t>
                      </a:r>
                      <a:endParaRPr lang="it-IT" sz="1050" b="0" dirty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00528">
                <a:tc>
                  <a:txBody>
                    <a:bodyPr/>
                    <a:lstStyle/>
                    <a:p>
                      <a:pPr inden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t-IT" sz="1400" dirty="0"/>
                        <a:t>Nutrizione</a:t>
                      </a:r>
                    </a:p>
                  </a:txBody>
                  <a:tcPr anchor="ctr"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inden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t-IT" sz="1200" dirty="0"/>
                        <a:t>Agroalimentare (5)</a:t>
                      </a:r>
                    </a:p>
                  </a:txBody>
                  <a:tcPr anchor="ctr"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10897">
                <a:tc>
                  <a:txBody>
                    <a:bodyPr/>
                    <a:lstStyle/>
                    <a:p>
                      <a:pPr inden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t-IT" sz="1400" dirty="0"/>
                        <a:t>Salute</a:t>
                      </a:r>
                      <a:r>
                        <a:rPr lang="it-IT" sz="1400" baseline="0" dirty="0"/>
                        <a:t> e life science</a:t>
                      </a:r>
                      <a:endParaRPr lang="it-IT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inden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t-IT" sz="1200" dirty="0"/>
                        <a:t>Industria della salute (28)</a:t>
                      </a:r>
                    </a:p>
                    <a:p>
                      <a:pPr inden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t-IT" sz="1200" dirty="0"/>
                        <a:t>Smart </a:t>
                      </a:r>
                      <a:r>
                        <a:rPr lang="it-IT" sz="1200" dirty="0" err="1"/>
                        <a:t>cities</a:t>
                      </a:r>
                      <a:r>
                        <a:rPr lang="it-IT" sz="1200" dirty="0"/>
                        <a:t> and</a:t>
                      </a:r>
                      <a:r>
                        <a:rPr lang="it-IT" sz="1200" baseline="0" dirty="0"/>
                        <a:t> </a:t>
                      </a:r>
                      <a:r>
                        <a:rPr lang="it-IT" sz="1200" baseline="0" dirty="0" err="1"/>
                        <a:t>communities</a:t>
                      </a:r>
                      <a:r>
                        <a:rPr lang="it-IT" sz="1200" baseline="0" dirty="0"/>
                        <a:t> (1)</a:t>
                      </a:r>
                      <a:endParaRPr lang="it-IT" sz="12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10897">
                <a:tc>
                  <a:txBody>
                    <a:bodyPr/>
                    <a:lstStyle/>
                    <a:p>
                      <a:pPr inden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t-IT" sz="1400" dirty="0"/>
                        <a:t>Cultura e conoscenza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200" dirty="0"/>
                        <a:t>Smart </a:t>
                      </a:r>
                      <a:r>
                        <a:rPr lang="it-IT" sz="1200" dirty="0" err="1"/>
                        <a:t>cities</a:t>
                      </a:r>
                      <a:r>
                        <a:rPr lang="it-IT" sz="1200" dirty="0"/>
                        <a:t> and</a:t>
                      </a:r>
                      <a:r>
                        <a:rPr lang="it-IT" sz="1200" baseline="0" dirty="0"/>
                        <a:t> </a:t>
                      </a:r>
                      <a:r>
                        <a:rPr lang="it-IT" sz="1200" baseline="0" dirty="0" err="1"/>
                        <a:t>communities</a:t>
                      </a:r>
                      <a:r>
                        <a:rPr lang="it-IT" sz="1200" baseline="0" dirty="0"/>
                        <a:t> (1)</a:t>
                      </a:r>
                      <a:endParaRPr lang="it-IT" sz="1200" dirty="0"/>
                    </a:p>
                    <a:p>
                      <a:pPr inden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t-IT" sz="1200" dirty="0"/>
                        <a:t>Industrie creative e culturali (2)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10897">
                <a:tc>
                  <a:txBody>
                    <a:bodyPr/>
                    <a:lstStyle/>
                    <a:p>
                      <a:pPr inden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t-IT" sz="1400" dirty="0"/>
                        <a:t>Connettività e informazione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200" dirty="0"/>
                        <a:t>Smart </a:t>
                      </a:r>
                      <a:r>
                        <a:rPr lang="it-IT" sz="1200" dirty="0" err="1"/>
                        <a:t>cities</a:t>
                      </a:r>
                      <a:r>
                        <a:rPr lang="it-IT" sz="1200" dirty="0"/>
                        <a:t> and</a:t>
                      </a:r>
                      <a:r>
                        <a:rPr lang="it-IT" sz="1200" baseline="0" dirty="0"/>
                        <a:t> </a:t>
                      </a:r>
                      <a:r>
                        <a:rPr lang="it-IT" sz="1200" baseline="0" dirty="0" err="1"/>
                        <a:t>communities</a:t>
                      </a:r>
                      <a:r>
                        <a:rPr lang="it-IT" sz="1200" baseline="0" dirty="0"/>
                        <a:t> (2)</a:t>
                      </a:r>
                      <a:endParaRPr lang="it-IT" sz="1200" dirty="0"/>
                    </a:p>
                    <a:p>
                      <a:pPr inden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t-IT" sz="1200" dirty="0"/>
                        <a:t>Aerospazio (spazio)</a:t>
                      </a:r>
                      <a:r>
                        <a:rPr lang="it-IT" sz="1200" baseline="0" dirty="0"/>
                        <a:t> (1)</a:t>
                      </a:r>
                      <a:endParaRPr lang="it-IT" sz="12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10897">
                <a:tc>
                  <a:txBody>
                    <a:bodyPr/>
                    <a:lstStyle/>
                    <a:p>
                      <a:pPr inden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t-IT" sz="1400" dirty="0"/>
                        <a:t>Smart mobility e architecture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inden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t-IT" sz="1200" dirty="0"/>
                        <a:t>Mobilità</a:t>
                      </a:r>
                      <a:r>
                        <a:rPr lang="it-IT" sz="1200" baseline="0" dirty="0"/>
                        <a:t> sostenibile (6)</a:t>
                      </a:r>
                    </a:p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200" dirty="0"/>
                        <a:t>Smart </a:t>
                      </a:r>
                      <a:r>
                        <a:rPr lang="it-IT" sz="1200" dirty="0" err="1"/>
                        <a:t>cities</a:t>
                      </a:r>
                      <a:r>
                        <a:rPr lang="it-IT" sz="1200" dirty="0"/>
                        <a:t> and</a:t>
                      </a:r>
                      <a:r>
                        <a:rPr lang="it-IT" sz="1200" baseline="0" dirty="0"/>
                        <a:t> </a:t>
                      </a:r>
                      <a:r>
                        <a:rPr lang="it-IT" sz="1200" baseline="0" dirty="0" err="1"/>
                        <a:t>communities</a:t>
                      </a:r>
                      <a:r>
                        <a:rPr lang="it-IT" sz="1200" baseline="0" dirty="0"/>
                        <a:t> (1)</a:t>
                      </a:r>
                      <a:endParaRPr lang="it-IT" sz="12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142005">
                <a:tc>
                  <a:txBody>
                    <a:bodyPr/>
                    <a:lstStyle/>
                    <a:p>
                      <a:pPr inden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t-IT" sz="1400" dirty="0"/>
                        <a:t>Sostenibilità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inden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t-IT" sz="1200" dirty="0" err="1"/>
                        <a:t>Ecoindustria</a:t>
                      </a:r>
                      <a:r>
                        <a:rPr lang="it-IT" sz="1200" dirty="0"/>
                        <a:t> (Ambiente / Energia) (8)</a:t>
                      </a:r>
                    </a:p>
                    <a:p>
                      <a:pPr inden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t-IT" sz="1200" dirty="0"/>
                        <a:t>Agroalimentare (2)</a:t>
                      </a:r>
                    </a:p>
                    <a:p>
                      <a:pPr inden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t-IT" sz="1200" dirty="0"/>
                        <a:t>Aerospazio (spazio) (2) / (aeronautica)</a:t>
                      </a:r>
                      <a:r>
                        <a:rPr lang="it-IT" sz="1200" baseline="0" dirty="0"/>
                        <a:t> (1)</a:t>
                      </a:r>
                    </a:p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200" dirty="0"/>
                        <a:t>Smart </a:t>
                      </a:r>
                      <a:r>
                        <a:rPr lang="it-IT" sz="1200" dirty="0" err="1"/>
                        <a:t>cities</a:t>
                      </a:r>
                      <a:r>
                        <a:rPr lang="it-IT" sz="1200" dirty="0"/>
                        <a:t> and</a:t>
                      </a:r>
                      <a:r>
                        <a:rPr lang="it-IT" sz="1200" baseline="0" dirty="0"/>
                        <a:t> </a:t>
                      </a:r>
                      <a:r>
                        <a:rPr lang="it-IT" sz="1200" baseline="0" dirty="0" err="1"/>
                        <a:t>communities</a:t>
                      </a:r>
                      <a:r>
                        <a:rPr lang="it-IT" sz="1200" baseline="0" dirty="0"/>
                        <a:t> (2)</a:t>
                      </a:r>
                      <a:endParaRPr lang="it-IT" sz="1200" dirty="0"/>
                    </a:p>
                    <a:p>
                      <a:pPr inden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t-IT" sz="1200" dirty="0"/>
                        <a:t>Manifatturiero Avanzato</a:t>
                      </a:r>
                      <a:r>
                        <a:rPr lang="it-IT" sz="1200" baseline="0" dirty="0"/>
                        <a:t> (1)</a:t>
                      </a:r>
                      <a:endParaRPr lang="it-IT" sz="12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00528">
                <a:tc>
                  <a:txBody>
                    <a:bodyPr/>
                    <a:lstStyle/>
                    <a:p>
                      <a:pPr inden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t-IT" sz="1400" dirty="0"/>
                        <a:t>Sviluppo sociale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inden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/>
                        <a:t>Smart cities and communities (1)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510897">
                <a:tc>
                  <a:txBody>
                    <a:bodyPr/>
                    <a:lstStyle/>
                    <a:p>
                      <a:pPr inden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t-IT" sz="1400" dirty="0"/>
                        <a:t>Manifattura avanzata</a:t>
                      </a:r>
                    </a:p>
                  </a:txBody>
                  <a:tcPr anchor="ctr"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200" dirty="0"/>
                        <a:t>Smart </a:t>
                      </a:r>
                      <a:r>
                        <a:rPr lang="it-IT" sz="1200" dirty="0" err="1"/>
                        <a:t>cities</a:t>
                      </a:r>
                      <a:r>
                        <a:rPr lang="it-IT" sz="1200" dirty="0"/>
                        <a:t> and</a:t>
                      </a:r>
                      <a:r>
                        <a:rPr lang="it-IT" sz="1200" baseline="0" dirty="0"/>
                        <a:t> </a:t>
                      </a:r>
                      <a:r>
                        <a:rPr lang="it-IT" sz="1200" baseline="0" dirty="0" err="1"/>
                        <a:t>communities</a:t>
                      </a:r>
                      <a:r>
                        <a:rPr lang="it-IT" sz="1200" baseline="0" dirty="0"/>
                        <a:t> (2)</a:t>
                      </a:r>
                      <a:endParaRPr lang="it-IT" sz="1200" dirty="0"/>
                    </a:p>
                    <a:p>
                      <a:pPr inden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t-IT" sz="1200" dirty="0"/>
                        <a:t>Manifatturiero Avanzato (1)</a:t>
                      </a:r>
                    </a:p>
                  </a:txBody>
                  <a:tcPr anchor="ctr"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graphicFrame>
        <p:nvGraphicFramePr>
          <p:cNvPr id="5" name="Grafico 4">
            <a:extLst>
              <a:ext uri="{FF2B5EF4-FFF2-40B4-BE49-F238E27FC236}">
                <a16:creationId xmlns:a16="http://schemas.microsoft.com/office/drawing/2014/main" id="{29588919-EBAB-45C6-929B-B4AEA42D974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673520441"/>
              </p:ext>
            </p:extLst>
          </p:nvPr>
        </p:nvGraphicFramePr>
        <p:xfrm>
          <a:off x="0" y="361567"/>
          <a:ext cx="4265188" cy="285957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Rettangolo 5">
            <a:extLst>
              <a:ext uri="{FF2B5EF4-FFF2-40B4-BE49-F238E27FC236}">
                <a16:creationId xmlns:a16="http://schemas.microsoft.com/office/drawing/2014/main" id="{5BD427D6-8758-45F1-8690-066E48454555}"/>
              </a:ext>
            </a:extLst>
          </p:cNvPr>
          <p:cNvSpPr/>
          <p:nvPr/>
        </p:nvSpPr>
        <p:spPr>
          <a:xfrm>
            <a:off x="0" y="3242222"/>
            <a:ext cx="4265188" cy="1569660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r>
              <a:rPr lang="it-IT" sz="1200" b="1" dirty="0">
                <a:latin typeface="Arial Narrow" panose="020B0606020202030204" pitchFamily="34" charset="0"/>
                <a:ea typeface="MS PGothic" pitchFamily="34" charset="-128"/>
              </a:rPr>
              <a:t>Valenza Internazionale</a:t>
            </a:r>
          </a:p>
          <a:p>
            <a:pPr marL="176213" indent="-176213">
              <a:buFontTx/>
              <a:buChar char="-"/>
            </a:pPr>
            <a:r>
              <a:rPr lang="it-IT" sz="1200" dirty="0">
                <a:latin typeface="Arial Narrow" panose="020B0606020202030204" pitchFamily="34" charset="0"/>
              </a:rPr>
              <a:t>accordi di co-sviluppo con aziende internazionali </a:t>
            </a:r>
          </a:p>
          <a:p>
            <a:pPr marL="176213" indent="-176213">
              <a:buFontTx/>
              <a:buChar char="-"/>
            </a:pPr>
            <a:r>
              <a:rPr lang="it-IT" sz="1200" dirty="0">
                <a:latin typeface="Arial Narrow" panose="020B0606020202030204" pitchFamily="34" charset="0"/>
              </a:rPr>
              <a:t>accordi con potenziali investitori internazionali (studi clinici fase I e II)</a:t>
            </a:r>
          </a:p>
          <a:p>
            <a:pPr marL="176213" indent="-176213">
              <a:buFontTx/>
              <a:buChar char="-"/>
            </a:pPr>
            <a:r>
              <a:rPr lang="it-IT" sz="1200" dirty="0">
                <a:latin typeface="Arial Narrow" panose="020B0606020202030204" pitchFamily="34" charset="0"/>
              </a:rPr>
              <a:t>riferimento a livello nazionale per cordate internazionali </a:t>
            </a:r>
          </a:p>
          <a:p>
            <a:pPr marL="176213" indent="-176213">
              <a:buFontTx/>
              <a:buChar char="-"/>
            </a:pPr>
            <a:r>
              <a:rPr lang="it-IT" sz="1200" dirty="0">
                <a:latin typeface="Arial Narrow" panose="020B0606020202030204" pitchFamily="34" charset="0"/>
              </a:rPr>
              <a:t>entrare come nodi di network internazionali </a:t>
            </a:r>
          </a:p>
          <a:p>
            <a:r>
              <a:rPr lang="it-IT" sz="1200" b="1" dirty="0">
                <a:latin typeface="Arial Narrow" panose="020B0606020202030204" pitchFamily="34" charset="0"/>
                <a:ea typeface="MS PGothic" pitchFamily="34" charset="-128"/>
              </a:rPr>
              <a:t>Risposta al bisogno</a:t>
            </a:r>
          </a:p>
          <a:p>
            <a:pPr marL="171450" indent="-171450">
              <a:buFontTx/>
              <a:buChar char="-"/>
            </a:pPr>
            <a:r>
              <a:rPr lang="it-IT" sz="1200" dirty="0">
                <a:latin typeface="Arial Narrow" panose="020B0606020202030204" pitchFamily="34" charset="0"/>
                <a:ea typeface="MS PGothic" pitchFamily="34" charset="-128"/>
              </a:rPr>
              <a:t>coinvolgimento cittadini</a:t>
            </a:r>
          </a:p>
          <a:p>
            <a:pPr marL="171450" indent="-171450">
              <a:buFontTx/>
              <a:buChar char="-"/>
            </a:pPr>
            <a:r>
              <a:rPr lang="it-IT" sz="1200" dirty="0">
                <a:latin typeface="Arial Narrow" panose="020B0606020202030204" pitchFamily="34" charset="0"/>
                <a:ea typeface="MS PGothic" pitchFamily="34" charset="-128"/>
              </a:rPr>
              <a:t>processi partecipativi </a:t>
            </a:r>
            <a:endParaRPr lang="it-IT" sz="1200" b="1" dirty="0">
              <a:latin typeface="Arial Narrow" panose="020B0606020202030204" pitchFamily="34" charset="0"/>
              <a:ea typeface="MS PGothic" pitchFamily="34" charset="-128"/>
            </a:endParaRPr>
          </a:p>
        </p:txBody>
      </p:sp>
      <p:sp>
        <p:nvSpPr>
          <p:cNvPr id="7" name="CasellaDiTesto 6">
            <a:extLst>
              <a:ext uri="{FF2B5EF4-FFF2-40B4-BE49-F238E27FC236}">
                <a16:creationId xmlns:a16="http://schemas.microsoft.com/office/drawing/2014/main" id="{B4BB6573-BD05-4058-9253-292CDDE39AA0}"/>
              </a:ext>
            </a:extLst>
          </p:cNvPr>
          <p:cNvSpPr txBox="1"/>
          <p:nvPr/>
        </p:nvSpPr>
        <p:spPr>
          <a:xfrm>
            <a:off x="234670" y="25692"/>
            <a:ext cx="379621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600" b="1" i="1" dirty="0"/>
              <a:t>Ecosistemi  - Bisogni</a:t>
            </a:r>
          </a:p>
        </p:txBody>
      </p:sp>
    </p:spTree>
    <p:extLst>
      <p:ext uri="{BB962C8B-B14F-4D97-AF65-F5344CB8AC3E}">
        <p14:creationId xmlns:p14="http://schemas.microsoft.com/office/powerpoint/2010/main" val="4246237842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2953</TotalTime>
  <Words>301</Words>
  <Application>Microsoft Office PowerPoint</Application>
  <PresentationFormat>Presentazione su schermo (16:9)</PresentationFormat>
  <Paragraphs>64</Paragraphs>
  <Slides>3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5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3</vt:i4>
      </vt:variant>
    </vt:vector>
  </HeadingPairs>
  <TitlesOfParts>
    <vt:vector size="9" baseType="lpstr">
      <vt:lpstr>Arial</vt:lpstr>
      <vt:lpstr>Arial Narrow</vt:lpstr>
      <vt:lpstr>Calibri</vt:lpstr>
      <vt:lpstr>Candara</vt:lpstr>
      <vt:lpstr>Helvetica</vt:lpstr>
      <vt:lpstr>Tema di Office</vt:lpstr>
      <vt:lpstr>Presentazione standard di PowerPoint</vt:lpstr>
      <vt:lpstr>Presentazione standard di PowerPoint</vt:lpstr>
      <vt:lpstr>Presentazione standard di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di PowerPoint</dc:title>
  <dc:creator>FC</dc:creator>
  <cp:lastModifiedBy>rosa caputo</cp:lastModifiedBy>
  <cp:revision>261</cp:revision>
  <cp:lastPrinted>2019-04-04T15:21:51Z</cp:lastPrinted>
  <dcterms:created xsi:type="dcterms:W3CDTF">2017-12-04T13:54:02Z</dcterms:created>
  <dcterms:modified xsi:type="dcterms:W3CDTF">2019-04-11T09:24:36Z</dcterms:modified>
</cp:coreProperties>
</file>