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1" r:id="rId5"/>
    <p:sldId id="296" r:id="rId6"/>
    <p:sldId id="302" r:id="rId7"/>
    <p:sldId id="301" r:id="rId8"/>
    <p:sldId id="297" r:id="rId9"/>
    <p:sldId id="298" r:id="rId10"/>
    <p:sldId id="299" r:id="rId11"/>
    <p:sldId id="300" r:id="rId12"/>
    <p:sldId id="266" r:id="rId13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3"/>
    <a:srgbClr val="0096CA"/>
    <a:srgbClr val="DCA9CE"/>
    <a:srgbClr val="E96445"/>
    <a:srgbClr val="03788A"/>
    <a:srgbClr val="A8639A"/>
    <a:srgbClr val="086A2E"/>
    <a:srgbClr val="DBA9CE"/>
    <a:srgbClr val="F2F2F2"/>
    <a:srgbClr val="8D4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43E69-90CE-4F95-B5B7-DCB9295F186C}" v="52" dt="2019-04-04T15:18:29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2982" autoAdjust="0"/>
  </p:normalViewPr>
  <p:slideViewPr>
    <p:cSldViewPr snapToGrid="0" snapToObjects="1">
      <p:cViewPr varScale="1">
        <p:scale>
          <a:sx n="63" d="100"/>
          <a:sy n="63" d="100"/>
        </p:scale>
        <p:origin x="708" y="5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FB17-229F-BC46-87D0-DE74F447E993}" type="datetime1"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10C7F-C682-1840-8327-09A717C71FCC}" type="datetime1">
              <a:t>11/04/2019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4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o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4368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nterv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3139968"/>
            <a:ext cx="10574427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3600"/>
              </a:lnSpc>
              <a:buNone/>
              <a:defRPr sz="3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4778267"/>
            <a:ext cx="10574427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800"/>
              </a:lnSpc>
              <a:buNone/>
              <a:defRPr sz="18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0259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7"/>
            <a:ext cx="5980683" cy="41698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6963548" y="1127946"/>
            <a:ext cx="4500141" cy="416985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6" y="1127946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6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5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6A38FF-303F-4D75-B1E0-B8364DF01B62}"/>
              </a:ext>
            </a:extLst>
          </p:cNvPr>
          <p:cNvSpPr txBox="1"/>
          <p:nvPr userDrawn="1"/>
        </p:nvSpPr>
        <p:spPr>
          <a:xfrm>
            <a:off x="8126449" y="5964629"/>
            <a:ext cx="3595348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AED177-6B00-424D-AC7C-C50CB1FE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709" y="6030488"/>
            <a:ext cx="3683911" cy="4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0" y="2791142"/>
            <a:ext cx="10433153" cy="12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E26D-6430-EA46-9C83-A3D6F28AC7F1}" type="datetime1"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9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5" r:id="rId4"/>
    <p:sldLayoutId id="2147483659" r:id="rId5"/>
    <p:sldLayoutId id="2147483658" r:id="rId6"/>
    <p:sldLayoutId id="214748365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3B3D4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16.jp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8.jpg"/><Relationship Id="rId7" Type="http://schemas.openxmlformats.org/officeDocument/2006/relationships/image" Target="../media/image33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svg"/><Relationship Id="rId4" Type="http://schemas.openxmlformats.org/officeDocument/2006/relationships/image" Target="../media/image19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693E1EA-9C08-4783-9932-7A41290B6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5" y="2041227"/>
            <a:ext cx="6556117" cy="4449013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39DA7C20-DCF6-4E6C-A401-E7291492A751}"/>
              </a:ext>
            </a:extLst>
          </p:cNvPr>
          <p:cNvSpPr txBox="1">
            <a:spLocks/>
          </p:cNvSpPr>
          <p:nvPr/>
        </p:nvSpPr>
        <p:spPr>
          <a:xfrm>
            <a:off x="3998632" y="2608744"/>
            <a:ext cx="730640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500" b="1" cap="small" dirty="0">
                <a:solidFill>
                  <a:srgbClr val="008000"/>
                </a:solidFill>
                <a:latin typeface="Helvetica" pitchFamily="34" charset="0"/>
                <a:cs typeface="+mn-cs"/>
              </a:rPr>
              <a:t>aree di intervento, stato di attuazione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500" b="1" cap="small" dirty="0">
                <a:solidFill>
                  <a:srgbClr val="008000"/>
                </a:solidFill>
                <a:latin typeface="Helvetica" pitchFamily="34" charset="0"/>
                <a:cs typeface="+mn-cs"/>
              </a:rPr>
              <a:t>e prossime misure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193B23-C6BB-4D81-B992-C8C88769E652}"/>
              </a:ext>
            </a:extLst>
          </p:cNvPr>
          <p:cNvSpPr txBox="1"/>
          <p:nvPr/>
        </p:nvSpPr>
        <p:spPr>
          <a:xfrm>
            <a:off x="7651837" y="5864867"/>
            <a:ext cx="3239232" cy="368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i="1" dirty="0">
                <a:latin typeface="Helvetica Light" pitchFamily="50" charset="0"/>
              </a:rPr>
              <a:t>5 aprile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A3078-6DA7-4E08-9046-2F2DEEEC7F0F}"/>
              </a:ext>
            </a:extLst>
          </p:cNvPr>
          <p:cNvSpPr txBox="1"/>
          <p:nvPr/>
        </p:nvSpPr>
        <p:spPr>
          <a:xfrm>
            <a:off x="6737973" y="4262659"/>
            <a:ext cx="506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Helvetica LT Std" panose="020B0704020202030204" pitchFamily="34" charset="0"/>
              </a:rPr>
              <a:t>GIANNI BOCCHIERI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latin typeface="Helvetica LT Std" panose="020B0704020202030204" pitchFamily="34" charset="0"/>
              </a:rPr>
              <a:t>Autorità di Gestione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latin typeface="Helvetica LT Std" panose="020B0704020202030204" pitchFamily="34" charset="0"/>
              </a:rPr>
              <a:t>POR FSE 2014-2020</a:t>
            </a:r>
            <a:endParaRPr lang="en-US" b="1" dirty="0">
              <a:latin typeface="Helvetica LT Std" panose="020B07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4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F9E3943-1129-477F-B333-64D72B5C8322}"/>
              </a:ext>
            </a:extLst>
          </p:cNvPr>
          <p:cNvSpPr txBox="1">
            <a:spLocks/>
          </p:cNvSpPr>
          <p:nvPr/>
        </p:nvSpPr>
        <p:spPr>
          <a:xfrm>
            <a:off x="1037265" y="391340"/>
            <a:ext cx="1081818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B3D4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>
              <a:defRPr/>
            </a:pPr>
            <a:r>
              <a:rPr lang="it-IT" sz="2200" cap="small" dirty="0"/>
              <a:t>I numeri chiave POR FSE 2014-2020 (marzo 2019)</a:t>
            </a:r>
            <a:endParaRPr lang="it-IT" cap="small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1377CA-B6C1-4C5D-899A-35AC88087ED6}"/>
              </a:ext>
            </a:extLst>
          </p:cNvPr>
          <p:cNvGrpSpPr/>
          <p:nvPr/>
        </p:nvGrpSpPr>
        <p:grpSpPr>
          <a:xfrm>
            <a:off x="6909871" y="900744"/>
            <a:ext cx="324000" cy="5040000"/>
            <a:chOff x="6615955" y="1065844"/>
            <a:chExt cx="324000" cy="504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1FF0B4-ED4D-4110-BE18-FB256EBF78B0}"/>
                </a:ext>
              </a:extLst>
            </p:cNvPr>
            <p:cNvSpPr/>
            <p:nvPr/>
          </p:nvSpPr>
          <p:spPr>
            <a:xfrm rot="5400000">
              <a:off x="4257955" y="3567844"/>
              <a:ext cx="5040000" cy="36000"/>
            </a:xfrm>
            <a:prstGeom prst="rect">
              <a:avLst/>
            </a:prstGeom>
            <a:gradFill flip="none" rotWithShape="1">
              <a:gsLst>
                <a:gs pos="20000">
                  <a:srgbClr val="007A33"/>
                </a:gs>
                <a:gs pos="0">
                  <a:schemeClr val="accent1">
                    <a:lumMod val="5000"/>
                    <a:lumOff val="95000"/>
                  </a:schemeClr>
                </a:gs>
                <a:gs pos="80000">
                  <a:srgbClr val="007A3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8485B4-B6C4-4250-AA7F-36F7A3AB3B9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615955" y="2670875"/>
              <a:ext cx="324000" cy="324000"/>
              <a:chOff x="4722920" y="4543070"/>
              <a:chExt cx="914400" cy="9144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B20E7F-82F7-44C9-901F-88453AD4FF66}"/>
                  </a:ext>
                </a:extLst>
              </p:cNvPr>
              <p:cNvSpPr/>
              <p:nvPr/>
            </p:nvSpPr>
            <p:spPr>
              <a:xfrm>
                <a:off x="4722920" y="4543070"/>
                <a:ext cx="914400" cy="914400"/>
              </a:xfrm>
              <a:prstGeom prst="ellipse">
                <a:avLst/>
              </a:prstGeom>
              <a:solidFill>
                <a:srgbClr val="007A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5EED8A-3327-4415-AA25-739F69A07012}"/>
                  </a:ext>
                </a:extLst>
              </p:cNvPr>
              <p:cNvSpPr/>
              <p:nvPr/>
            </p:nvSpPr>
            <p:spPr>
              <a:xfrm>
                <a:off x="4856120" y="4676270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45D95D-3649-45A5-B2A2-CE90151B3F4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615955" y="3400087"/>
              <a:ext cx="324000" cy="324000"/>
              <a:chOff x="4722920" y="4543070"/>
              <a:chExt cx="914400" cy="9144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F743D4D-29AB-41D8-8967-208E315457F4}"/>
                  </a:ext>
                </a:extLst>
              </p:cNvPr>
              <p:cNvSpPr/>
              <p:nvPr/>
            </p:nvSpPr>
            <p:spPr>
              <a:xfrm>
                <a:off x="4722920" y="4543070"/>
                <a:ext cx="914400" cy="914400"/>
              </a:xfrm>
              <a:prstGeom prst="ellipse">
                <a:avLst/>
              </a:prstGeom>
              <a:solidFill>
                <a:srgbClr val="007A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A92A598-B7F9-4AC6-AD5F-B0C26F44B4F4}"/>
                  </a:ext>
                </a:extLst>
              </p:cNvPr>
              <p:cNvSpPr/>
              <p:nvPr/>
            </p:nvSpPr>
            <p:spPr>
              <a:xfrm>
                <a:off x="4856120" y="4676270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317E04-BB77-4FDA-9747-8D28CD574D0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615955" y="4129299"/>
              <a:ext cx="324000" cy="324000"/>
              <a:chOff x="4722920" y="4543070"/>
              <a:chExt cx="914400" cy="9144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7FFBB52-B1FE-4B40-ACC6-448C6950F794}"/>
                  </a:ext>
                </a:extLst>
              </p:cNvPr>
              <p:cNvSpPr/>
              <p:nvPr/>
            </p:nvSpPr>
            <p:spPr>
              <a:xfrm>
                <a:off x="4722920" y="4543070"/>
                <a:ext cx="914400" cy="914400"/>
              </a:xfrm>
              <a:prstGeom prst="ellipse">
                <a:avLst/>
              </a:prstGeom>
              <a:solidFill>
                <a:srgbClr val="007A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8F06F0B-EC7F-49A5-AB85-F17A68A642CC}"/>
                  </a:ext>
                </a:extLst>
              </p:cNvPr>
              <p:cNvSpPr/>
              <p:nvPr/>
            </p:nvSpPr>
            <p:spPr>
              <a:xfrm>
                <a:off x="4856120" y="4676270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C12553-689A-4480-8765-2F4A0132CDE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615955" y="4858511"/>
              <a:ext cx="324000" cy="324000"/>
              <a:chOff x="4722920" y="4543070"/>
              <a:chExt cx="914400" cy="9144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F8F4B1A-CD09-40E6-B4AD-2C6DB6BF916E}"/>
                  </a:ext>
                </a:extLst>
              </p:cNvPr>
              <p:cNvSpPr/>
              <p:nvPr/>
            </p:nvSpPr>
            <p:spPr>
              <a:xfrm>
                <a:off x="4722920" y="4543070"/>
                <a:ext cx="914400" cy="914400"/>
              </a:xfrm>
              <a:prstGeom prst="ellipse">
                <a:avLst/>
              </a:prstGeom>
              <a:solidFill>
                <a:srgbClr val="007A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1FB55F3-CD38-44DB-BC8E-317AC9EDC4B0}"/>
                  </a:ext>
                </a:extLst>
              </p:cNvPr>
              <p:cNvSpPr/>
              <p:nvPr/>
            </p:nvSpPr>
            <p:spPr>
              <a:xfrm>
                <a:off x="4856120" y="4676270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24B87FD-143D-458F-A1C4-94BC28FA4E4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615955" y="1941663"/>
              <a:ext cx="324000" cy="324000"/>
              <a:chOff x="4722920" y="4543070"/>
              <a:chExt cx="914400" cy="9144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99F5926-0386-498E-BF43-FC5D4A814BBC}"/>
                  </a:ext>
                </a:extLst>
              </p:cNvPr>
              <p:cNvSpPr/>
              <p:nvPr/>
            </p:nvSpPr>
            <p:spPr>
              <a:xfrm>
                <a:off x="4722920" y="4543070"/>
                <a:ext cx="914400" cy="914400"/>
              </a:xfrm>
              <a:prstGeom prst="ellipse">
                <a:avLst/>
              </a:prstGeom>
              <a:solidFill>
                <a:srgbClr val="007A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DF0BFEE-44E1-4CD6-9EC8-7990C502DDF8}"/>
                  </a:ext>
                </a:extLst>
              </p:cNvPr>
              <p:cNvSpPr/>
              <p:nvPr/>
            </p:nvSpPr>
            <p:spPr>
              <a:xfrm>
                <a:off x="4856120" y="4676270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411BD7C-6A3F-4D71-940C-01FE68B37609}"/>
              </a:ext>
            </a:extLst>
          </p:cNvPr>
          <p:cNvGrpSpPr/>
          <p:nvPr/>
        </p:nvGrpSpPr>
        <p:grpSpPr>
          <a:xfrm>
            <a:off x="4367769" y="1619719"/>
            <a:ext cx="1998306" cy="3559692"/>
            <a:chOff x="4014496" y="1784819"/>
            <a:chExt cx="1998306" cy="3559692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E69CAAD6-E3D2-4931-8AF4-727A7194FE36}"/>
                </a:ext>
              </a:extLst>
            </p:cNvPr>
            <p:cNvSpPr/>
            <p:nvPr/>
          </p:nvSpPr>
          <p:spPr>
            <a:xfrm>
              <a:off x="4014496" y="1784819"/>
              <a:ext cx="1998306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Dotazione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" name="Arrow: Pentagon 54">
              <a:extLst>
                <a:ext uri="{FF2B5EF4-FFF2-40B4-BE49-F238E27FC236}">
                  <a16:creationId xmlns:a16="http://schemas.microsoft.com/office/drawing/2014/main" id="{CB7F42A3-F6F9-4B72-BBF8-EA2AAD5F3198}"/>
                </a:ext>
              </a:extLst>
            </p:cNvPr>
            <p:cNvSpPr/>
            <p:nvPr/>
          </p:nvSpPr>
          <p:spPr>
            <a:xfrm>
              <a:off x="4014496" y="3240665"/>
              <a:ext cx="1998306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Impegni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" name="Arrow: Pentagon 55">
              <a:extLst>
                <a:ext uri="{FF2B5EF4-FFF2-40B4-BE49-F238E27FC236}">
                  <a16:creationId xmlns:a16="http://schemas.microsoft.com/office/drawing/2014/main" id="{E50DBDD1-159C-4AB7-9905-D05804BA2B55}"/>
                </a:ext>
              </a:extLst>
            </p:cNvPr>
            <p:cNvSpPr/>
            <p:nvPr/>
          </p:nvSpPr>
          <p:spPr>
            <a:xfrm>
              <a:off x="4014496" y="2512742"/>
              <a:ext cx="1998306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Risorse Attivate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" name="Arrow: Pentagon 56">
              <a:extLst>
                <a:ext uri="{FF2B5EF4-FFF2-40B4-BE49-F238E27FC236}">
                  <a16:creationId xmlns:a16="http://schemas.microsoft.com/office/drawing/2014/main" id="{406C8276-51B7-4504-92C4-9E1D0F9902BB}"/>
                </a:ext>
              </a:extLst>
            </p:cNvPr>
            <p:cNvSpPr/>
            <p:nvPr/>
          </p:nvSpPr>
          <p:spPr>
            <a:xfrm>
              <a:off x="4014496" y="4696511"/>
              <a:ext cx="1998306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Spesa certificata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0D2C2C08-29B7-42B1-B9EE-F1C098F28074}"/>
                </a:ext>
              </a:extLst>
            </p:cNvPr>
            <p:cNvSpPr/>
            <p:nvPr/>
          </p:nvSpPr>
          <p:spPr>
            <a:xfrm>
              <a:off x="4014496" y="3968588"/>
              <a:ext cx="1998306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Pagamenti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6EBF63-8EEB-49A0-9A9E-BABD650850DE}"/>
              </a:ext>
            </a:extLst>
          </p:cNvPr>
          <p:cNvGrpSpPr/>
          <p:nvPr/>
        </p:nvGrpSpPr>
        <p:grpSpPr>
          <a:xfrm>
            <a:off x="7777667" y="1619719"/>
            <a:ext cx="3960002" cy="3559273"/>
            <a:chOff x="7396666" y="1784819"/>
            <a:chExt cx="3960002" cy="3559273"/>
          </a:xfrm>
        </p:grpSpPr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A38E283E-6948-4CF9-A9B1-7AB3FB583176}"/>
                </a:ext>
              </a:extLst>
            </p:cNvPr>
            <p:cNvSpPr/>
            <p:nvPr/>
          </p:nvSpPr>
          <p:spPr>
            <a:xfrm flipH="1">
              <a:off x="7396668" y="1784819"/>
              <a:ext cx="3960000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970,4 Mln €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1027BCA1-400B-4E87-BFE9-21A244DA04B1}"/>
                </a:ext>
              </a:extLst>
            </p:cNvPr>
            <p:cNvSpPr/>
            <p:nvPr/>
          </p:nvSpPr>
          <p:spPr>
            <a:xfrm flipH="1">
              <a:off x="7396668" y="3240246"/>
              <a:ext cx="3240000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422,5 Mln €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518C4017-0BDD-40B1-AEAF-249ADBB4D7F1}"/>
                </a:ext>
              </a:extLst>
            </p:cNvPr>
            <p:cNvSpPr/>
            <p:nvPr/>
          </p:nvSpPr>
          <p:spPr>
            <a:xfrm flipH="1">
              <a:off x="7396666" y="2512323"/>
              <a:ext cx="3600000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762,1 Mln €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" name="Arrow: Pentagon 62">
              <a:extLst>
                <a:ext uri="{FF2B5EF4-FFF2-40B4-BE49-F238E27FC236}">
                  <a16:creationId xmlns:a16="http://schemas.microsoft.com/office/drawing/2014/main" id="{6EDF0E61-1C58-4E97-8A95-516064A90BEA}"/>
                </a:ext>
              </a:extLst>
            </p:cNvPr>
            <p:cNvSpPr/>
            <p:nvPr/>
          </p:nvSpPr>
          <p:spPr>
            <a:xfrm flipH="1">
              <a:off x="7396668" y="4696092"/>
              <a:ext cx="2520000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204,6 Mln €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Arrow: Pentagon 63">
              <a:extLst>
                <a:ext uri="{FF2B5EF4-FFF2-40B4-BE49-F238E27FC236}">
                  <a16:creationId xmlns:a16="http://schemas.microsoft.com/office/drawing/2014/main" id="{558EB1F9-67AC-4B19-865D-403EB22E5F45}"/>
                </a:ext>
              </a:extLst>
            </p:cNvPr>
            <p:cNvSpPr/>
            <p:nvPr/>
          </p:nvSpPr>
          <p:spPr>
            <a:xfrm flipH="1">
              <a:off x="7396668" y="3968169"/>
              <a:ext cx="2880000" cy="648000"/>
            </a:xfrm>
            <a:prstGeom prst="homePlate">
              <a:avLst/>
            </a:prstGeom>
            <a:solidFill>
              <a:srgbClr val="007A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cap="small" dirty="0">
                  <a:latin typeface="Helvetica" panose="020B0604020202020204" pitchFamily="34" charset="0"/>
                  <a:cs typeface="Helvetica" panose="020B0604020202020204" pitchFamily="34" charset="0"/>
                </a:rPr>
                <a:t>342,4 Mln €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F736C426-E5A5-4419-BCA4-AA3E0EA65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2" y="1619720"/>
            <a:ext cx="3585029" cy="3559692"/>
          </a:xfrm>
          <a:prstGeom prst="rect">
            <a:avLst/>
          </a:prstGeom>
        </p:spPr>
      </p:pic>
      <p:pic>
        <p:nvPicPr>
          <p:cNvPr id="72" name="Graphic 71" descr="Checklist">
            <a:extLst>
              <a:ext uri="{FF2B5EF4-FFF2-40B4-BE49-F238E27FC236}">
                <a16:creationId xmlns:a16="http://schemas.microsoft.com/office/drawing/2014/main" id="{11BD96E2-DE52-4F17-95D0-187A742A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9554" y="4584992"/>
            <a:ext cx="540000" cy="540000"/>
          </a:xfrm>
          <a:prstGeom prst="rect">
            <a:avLst/>
          </a:prstGeom>
        </p:spPr>
      </p:pic>
      <p:pic>
        <p:nvPicPr>
          <p:cNvPr id="76" name="Graphic 75" descr="Puzzle">
            <a:extLst>
              <a:ext uri="{FF2B5EF4-FFF2-40B4-BE49-F238E27FC236}">
                <a16:creationId xmlns:a16="http://schemas.microsoft.com/office/drawing/2014/main" id="{628D6B3C-FD62-4AAD-919A-E3AF8E2DA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93891" y="1668563"/>
            <a:ext cx="540000" cy="540000"/>
          </a:xfrm>
          <a:prstGeom prst="rect">
            <a:avLst/>
          </a:prstGeom>
        </p:spPr>
      </p:pic>
      <p:pic>
        <p:nvPicPr>
          <p:cNvPr id="79" name="Graphic 78" descr="Money">
            <a:extLst>
              <a:ext uri="{FF2B5EF4-FFF2-40B4-BE49-F238E27FC236}">
                <a16:creationId xmlns:a16="http://schemas.microsoft.com/office/drawing/2014/main" id="{31281C1D-059A-4CB3-9BF1-CBA5F05A9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7088" y="3848727"/>
            <a:ext cx="540000" cy="540000"/>
          </a:xfrm>
          <a:prstGeom prst="rect">
            <a:avLst/>
          </a:prstGeom>
        </p:spPr>
      </p:pic>
      <p:pic>
        <p:nvPicPr>
          <p:cNvPr id="81" name="Graphic 80" descr="Handshake">
            <a:extLst>
              <a:ext uri="{FF2B5EF4-FFF2-40B4-BE49-F238E27FC236}">
                <a16:creationId xmlns:a16="http://schemas.microsoft.com/office/drawing/2014/main" id="{0F35F622-FF89-4A5E-A0F4-A6429CA62C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5004" y="3134730"/>
            <a:ext cx="540000" cy="540000"/>
          </a:xfrm>
          <a:prstGeom prst="rect">
            <a:avLst/>
          </a:prstGeom>
        </p:spPr>
      </p:pic>
      <p:pic>
        <p:nvPicPr>
          <p:cNvPr id="4104" name="Picture 8" descr="Risultati immagini per white money bag icon">
            <a:extLst>
              <a:ext uri="{FF2B5EF4-FFF2-40B4-BE49-F238E27FC236}">
                <a16:creationId xmlns:a16="http://schemas.microsoft.com/office/drawing/2014/main" id="{4D9B29DE-5BFB-45DB-87E6-3F428AF2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891" y="23968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3F55743-1B0C-40E7-A4BC-21A83AC5FE1E}"/>
              </a:ext>
            </a:extLst>
          </p:cNvPr>
          <p:cNvGrpSpPr/>
          <p:nvPr/>
        </p:nvGrpSpPr>
        <p:grpSpPr>
          <a:xfrm>
            <a:off x="733678" y="1033917"/>
            <a:ext cx="4950210" cy="4320000"/>
            <a:chOff x="6667868" y="1186317"/>
            <a:chExt cx="4950210" cy="432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703B9DD-6EC1-4E5E-869C-CC4109F5AB80}"/>
                </a:ext>
              </a:extLst>
            </p:cNvPr>
            <p:cNvSpPr/>
            <p:nvPr/>
          </p:nvSpPr>
          <p:spPr>
            <a:xfrm>
              <a:off x="6667868" y="3700727"/>
              <a:ext cx="4950210" cy="1805590"/>
            </a:xfrm>
            <a:prstGeom prst="roundRect">
              <a:avLst/>
            </a:prstGeom>
            <a:noFill/>
            <a:ln w="38100">
              <a:solidFill>
                <a:srgbClr val="DCA9C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6861DB8-8040-4AF7-8628-A83737A3C079}"/>
                </a:ext>
              </a:extLst>
            </p:cNvPr>
            <p:cNvSpPr/>
            <p:nvPr/>
          </p:nvSpPr>
          <p:spPr>
            <a:xfrm>
              <a:off x="6667868" y="1186317"/>
              <a:ext cx="4950210" cy="1805590"/>
            </a:xfrm>
            <a:prstGeom prst="roundRect">
              <a:avLst/>
            </a:prstGeom>
            <a:noFill/>
            <a:ln w="38100">
              <a:solidFill>
                <a:srgbClr val="E9644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F8CF2C-CD80-44B6-A7CE-50B67379093E}"/>
              </a:ext>
            </a:extLst>
          </p:cNvPr>
          <p:cNvSpPr/>
          <p:nvPr/>
        </p:nvSpPr>
        <p:spPr>
          <a:xfrm>
            <a:off x="6515468" y="3548327"/>
            <a:ext cx="4950210" cy="1805590"/>
          </a:xfrm>
          <a:prstGeom prst="roundRect">
            <a:avLst/>
          </a:prstGeom>
          <a:noFill/>
          <a:ln w="38100">
            <a:solidFill>
              <a:srgbClr val="0378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6E0D54-FAF3-48FE-910B-F440FAD2C4B7}"/>
              </a:ext>
            </a:extLst>
          </p:cNvPr>
          <p:cNvSpPr/>
          <p:nvPr/>
        </p:nvSpPr>
        <p:spPr>
          <a:xfrm>
            <a:off x="6515468" y="1033917"/>
            <a:ext cx="4950210" cy="1805590"/>
          </a:xfrm>
          <a:prstGeom prst="roundRect">
            <a:avLst/>
          </a:prstGeom>
          <a:noFill/>
          <a:ln w="38100">
            <a:solidFill>
              <a:srgbClr val="A8639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B59FBF4-862B-4E2F-AA7C-F05F0C4A9680}"/>
              </a:ext>
            </a:extLst>
          </p:cNvPr>
          <p:cNvSpPr txBox="1">
            <a:spLocks/>
          </p:cNvSpPr>
          <p:nvPr/>
        </p:nvSpPr>
        <p:spPr>
          <a:xfrm>
            <a:off x="761999" y="393899"/>
            <a:ext cx="11045597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B3D4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defRPr/>
            </a:pPr>
            <a:r>
              <a:rPr lang="it-IT" sz="2200" cap="small" dirty="0">
                <a:latin typeface="Helvetica" pitchFamily="34" charset="0"/>
              </a:rPr>
              <a:t>Panoramica dell’attuazione del </a:t>
            </a:r>
            <a:r>
              <a:rPr lang="it-IT" sz="2200" cap="small" dirty="0"/>
              <a:t>POR FSE 2014-2020</a:t>
            </a:r>
            <a:r>
              <a:rPr lang="it-IT" sz="2200" cap="small" dirty="0">
                <a:latin typeface="Helvetica" pitchFamily="34" charset="0"/>
              </a:rPr>
              <a:t> (marzo 2019)</a:t>
            </a:r>
          </a:p>
        </p:txBody>
      </p:sp>
      <p:sp>
        <p:nvSpPr>
          <p:cNvPr id="32" name="object 124">
            <a:extLst>
              <a:ext uri="{FF2B5EF4-FFF2-40B4-BE49-F238E27FC236}">
                <a16:creationId xmlns:a16="http://schemas.microsoft.com/office/drawing/2014/main" id="{AB90A93B-1ABD-4AD8-AD1F-75CF62C2576D}"/>
              </a:ext>
            </a:extLst>
          </p:cNvPr>
          <p:cNvSpPr txBox="1"/>
          <p:nvPr/>
        </p:nvSpPr>
        <p:spPr>
          <a:xfrm>
            <a:off x="8331487" y="3773619"/>
            <a:ext cx="3011407" cy="793858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36000" rIns="72000" bIns="72000" rtlCol="0" anchor="ctr" anchorCtr="0">
            <a:spAutoFit/>
          </a:bodyPr>
          <a:lstStyle/>
          <a:p>
            <a:pPr marL="84138" marR="5080" algn="r">
              <a:spcBef>
                <a:spcPts val="300"/>
              </a:spcBef>
            </a:pPr>
            <a:r>
              <a:rPr lang="it-IT" sz="1400" spc="5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Tahoma"/>
              </a:rPr>
              <a:t>Importo attivato: 15,3 Mln €</a:t>
            </a:r>
          </a:p>
          <a:p>
            <a:pPr marR="5080" algn="r"/>
            <a:endParaRPr lang="it-IT" sz="1400" spc="5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Tahoma"/>
            </a:endParaRPr>
          </a:p>
          <a:p>
            <a:pPr marL="84138" marR="5080" algn="r">
              <a:spcBef>
                <a:spcPts val="300"/>
              </a:spcBef>
            </a:pPr>
            <a:r>
              <a:rPr lang="it-IT" sz="1400" spc="5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Tahoma"/>
              </a:rPr>
              <a:t>Operazioni ammesse: 6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8F5020-6F59-4605-BA44-A576B0A62CF7}"/>
              </a:ext>
            </a:extLst>
          </p:cNvPr>
          <p:cNvSpPr txBox="1"/>
          <p:nvPr/>
        </p:nvSpPr>
        <p:spPr>
          <a:xfrm>
            <a:off x="853862" y="3773619"/>
            <a:ext cx="3051252" cy="7386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Importo attivato: 221,1 Mln €</a:t>
            </a:r>
          </a:p>
          <a:p>
            <a:endParaRPr lang="it-IT" sz="1400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Operazioni ammesse: 27.134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5D7380-9286-49AF-8AB6-0EE02DC21D93}"/>
              </a:ext>
            </a:extLst>
          </p:cNvPr>
          <p:cNvSpPr txBox="1"/>
          <p:nvPr/>
        </p:nvSpPr>
        <p:spPr>
          <a:xfrm>
            <a:off x="7842063" y="1899067"/>
            <a:ext cx="3500831" cy="738660"/>
          </a:xfrm>
          <a:prstGeom prst="rect">
            <a:avLst/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r"/>
            <a:r>
              <a:rPr lang="it-IT" sz="1400" spc="5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Tahoma"/>
              </a:rPr>
              <a:t>Importo attivato: 176,5 Mln € </a:t>
            </a:r>
          </a:p>
          <a:p>
            <a:pPr algn="r"/>
            <a:endParaRPr lang="it-IT" sz="1400" spc="5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Tahoma"/>
            </a:endParaRPr>
          </a:p>
          <a:p>
            <a:pPr algn="r"/>
            <a:r>
              <a:rPr lang="it-IT" sz="1400" spc="5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Tahoma"/>
              </a:rPr>
              <a:t>Operazioni ammesse: 3.473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19BFD3-1E4A-4096-981C-0E6D9977CB5B}"/>
              </a:ext>
            </a:extLst>
          </p:cNvPr>
          <p:cNvSpPr txBox="1"/>
          <p:nvPr/>
        </p:nvSpPr>
        <p:spPr>
          <a:xfrm>
            <a:off x="853862" y="1849377"/>
            <a:ext cx="3057304" cy="7386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Importo attivato: 329,3 Mln €</a:t>
            </a:r>
          </a:p>
          <a:p>
            <a:endParaRPr lang="it-IT" sz="1400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Operazioni ammesse: 115.684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C564CA1C-2E71-48EA-909E-247A389F5D8D}"/>
              </a:ext>
            </a:extLst>
          </p:cNvPr>
          <p:cNvSpPr/>
          <p:nvPr/>
        </p:nvSpPr>
        <p:spPr>
          <a:xfrm>
            <a:off x="853863" y="1131734"/>
            <a:ext cx="605607" cy="51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Helvetica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A3EECCD-63D0-4DC7-A932-09342AD4366E}"/>
              </a:ext>
            </a:extLst>
          </p:cNvPr>
          <p:cNvSpPr txBox="1"/>
          <p:nvPr/>
        </p:nvSpPr>
        <p:spPr>
          <a:xfrm>
            <a:off x="1125564" y="2600759"/>
            <a:ext cx="1126667" cy="374566"/>
          </a:xfrm>
          <a:prstGeom prst="roundRect">
            <a:avLst/>
          </a:prstGeom>
          <a:solidFill>
            <a:srgbClr val="E96445"/>
          </a:solidFill>
          <a:ln w="12700" cap="flat">
            <a:solidFill>
              <a:srgbClr val="E964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0EFE60D-D52B-4884-98F8-72748C51CAC0}"/>
              </a:ext>
            </a:extLst>
          </p:cNvPr>
          <p:cNvSpPr txBox="1"/>
          <p:nvPr/>
        </p:nvSpPr>
        <p:spPr>
          <a:xfrm>
            <a:off x="9947548" y="2652225"/>
            <a:ext cx="1128206" cy="374566"/>
          </a:xfrm>
          <a:prstGeom prst="roundRect">
            <a:avLst/>
          </a:prstGeom>
          <a:solidFill>
            <a:srgbClr val="A8639A"/>
          </a:solidFill>
          <a:ln w="12700" cap="flat">
            <a:solidFill>
              <a:srgbClr val="A8639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II</a:t>
            </a: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18365725-747E-4F7C-AF87-DF6978B62F96}"/>
              </a:ext>
            </a:extLst>
          </p:cNvPr>
          <p:cNvSpPr/>
          <p:nvPr/>
        </p:nvSpPr>
        <p:spPr>
          <a:xfrm>
            <a:off x="10737287" y="1130504"/>
            <a:ext cx="605607" cy="520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Helvetica" pitchFamily="34" charset="0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7FA2B406-9D31-44DE-B3A1-E9927BAB4AF1}"/>
              </a:ext>
            </a:extLst>
          </p:cNvPr>
          <p:cNvSpPr/>
          <p:nvPr/>
        </p:nvSpPr>
        <p:spPr>
          <a:xfrm>
            <a:off x="853862" y="4734424"/>
            <a:ext cx="605607" cy="520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elvetica" pitchFamily="34" charset="0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F76FAD2A-2DEB-4410-B582-D2B324B69160}"/>
              </a:ext>
            </a:extLst>
          </p:cNvPr>
          <p:cNvSpPr/>
          <p:nvPr/>
        </p:nvSpPr>
        <p:spPr>
          <a:xfrm>
            <a:off x="10737287" y="4734424"/>
            <a:ext cx="605607" cy="520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Helvetica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310AEBA-D8FE-48A3-A113-DAEE691952A4}"/>
              </a:ext>
            </a:extLst>
          </p:cNvPr>
          <p:cNvSpPr txBox="1"/>
          <p:nvPr/>
        </p:nvSpPr>
        <p:spPr>
          <a:xfrm>
            <a:off x="1156665" y="3377520"/>
            <a:ext cx="1126667" cy="374566"/>
          </a:xfrm>
          <a:prstGeom prst="roundRect">
            <a:avLst/>
          </a:prstGeom>
          <a:solidFill>
            <a:srgbClr val="DCA9CE"/>
          </a:solidFill>
          <a:ln w="12700" cap="flat">
            <a:solidFill>
              <a:srgbClr val="DCAAC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III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941285D-C1D3-4D63-AC4B-93388DD30653}"/>
              </a:ext>
            </a:extLst>
          </p:cNvPr>
          <p:cNvSpPr txBox="1"/>
          <p:nvPr/>
        </p:nvSpPr>
        <p:spPr>
          <a:xfrm>
            <a:off x="9947548" y="3365723"/>
            <a:ext cx="1140108" cy="374566"/>
          </a:xfrm>
          <a:prstGeom prst="roundRect">
            <a:avLst/>
          </a:prstGeom>
          <a:solidFill>
            <a:srgbClr val="03788A"/>
          </a:solidFill>
          <a:ln w="127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IV</a:t>
            </a: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C78FDC5D-437F-46D5-A82D-49868A6A1E04}"/>
              </a:ext>
            </a:extLst>
          </p:cNvPr>
          <p:cNvSpPr/>
          <p:nvPr/>
        </p:nvSpPr>
        <p:spPr>
          <a:xfrm>
            <a:off x="853862" y="1130504"/>
            <a:ext cx="605607" cy="51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Helvetica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A88A544-2358-4272-A0F1-A31BE410CFC6}"/>
              </a:ext>
            </a:extLst>
          </p:cNvPr>
          <p:cNvSpPr txBox="1"/>
          <p:nvPr/>
        </p:nvSpPr>
        <p:spPr>
          <a:xfrm>
            <a:off x="1617199" y="1198889"/>
            <a:ext cx="208056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358.000.000,00 €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E2E556D-AACE-4A88-AF7A-3AD00228E373}"/>
              </a:ext>
            </a:extLst>
          </p:cNvPr>
          <p:cNvSpPr txBox="1"/>
          <p:nvPr/>
        </p:nvSpPr>
        <p:spPr>
          <a:xfrm>
            <a:off x="8656680" y="1162131"/>
            <a:ext cx="198423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227.100.000,00 €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011B766-8BE6-4CC8-B88D-792C6B36A4B6}"/>
              </a:ext>
            </a:extLst>
          </p:cNvPr>
          <p:cNvSpPr txBox="1"/>
          <p:nvPr/>
        </p:nvSpPr>
        <p:spPr>
          <a:xfrm>
            <a:off x="1617199" y="4807451"/>
            <a:ext cx="219271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332.500.000,00 €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706B1D2-FA26-495D-ABF5-9E0CA5217E87}"/>
              </a:ext>
            </a:extLst>
          </p:cNvPr>
          <p:cNvSpPr txBox="1"/>
          <p:nvPr/>
        </p:nvSpPr>
        <p:spPr>
          <a:xfrm>
            <a:off x="8750467" y="4807451"/>
            <a:ext cx="18904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20.000.000,00 €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6059E82-ED3B-4BFD-BF76-B0A057CE9830}"/>
              </a:ext>
            </a:extLst>
          </p:cNvPr>
          <p:cNvSpPr txBox="1"/>
          <p:nvPr/>
        </p:nvSpPr>
        <p:spPr>
          <a:xfrm>
            <a:off x="413015" y="5535948"/>
            <a:ext cx="1139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3B3D44"/>
                </a:solidFill>
                <a:latin typeface="Helvetica" pitchFamily="34" charset="0"/>
                <a:cs typeface="Helvetica" panose="020B0604020202020204" pitchFamily="34" charset="0"/>
              </a:rPr>
              <a:t>*   La dotazione complessiva del POR include, oltre alle dotazioni degli Assi prioritari, la dotazione dell’Asse V, pari a 32 Mln €</a:t>
            </a:r>
          </a:p>
          <a:p>
            <a:r>
              <a:rPr lang="it-IT" sz="1000" dirty="0">
                <a:solidFill>
                  <a:srgbClr val="3B3D44"/>
                </a:solidFill>
                <a:latin typeface="Helvetica" pitchFamily="34" charset="0"/>
                <a:cs typeface="Helvetica" panose="020B0604020202020204" pitchFamily="34" charset="0"/>
              </a:rPr>
              <a:t>**  L’importo comprende anche le risorse dell’Asse AT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FA6F16-05A9-4DA2-BE7E-3F4F6A0AAEC6}"/>
              </a:ext>
            </a:extLst>
          </p:cNvPr>
          <p:cNvGrpSpPr/>
          <p:nvPr/>
        </p:nvGrpSpPr>
        <p:grpSpPr>
          <a:xfrm>
            <a:off x="3978822" y="1033917"/>
            <a:ext cx="4320000" cy="4320000"/>
            <a:chOff x="3622652" y="881269"/>
            <a:chExt cx="5038924" cy="5029972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3B91BD52-0F41-4C15-BDD5-A2E498DA3F22}"/>
                </a:ext>
              </a:extLst>
            </p:cNvPr>
            <p:cNvSpPr>
              <a:spLocks/>
            </p:cNvSpPr>
            <p:nvPr/>
          </p:nvSpPr>
          <p:spPr>
            <a:xfrm>
              <a:off x="3622652" y="881269"/>
              <a:ext cx="2520000" cy="252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solidFill>
              <a:srgbClr val="E96445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3208" tIns="693208" rIns="177800" bIns="1778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500" kern="1200" dirty="0">
                <a:latin typeface="Helvetica" pitchFamily="34" charset="0"/>
              </a:endParaRPr>
            </a:p>
          </p:txBody>
        </p:sp>
        <p:sp>
          <p:nvSpPr>
            <p:cNvPr id="40" name="Figura a mano libera: forma 14">
              <a:extLst>
                <a:ext uri="{FF2B5EF4-FFF2-40B4-BE49-F238E27FC236}">
                  <a16:creationId xmlns:a16="http://schemas.microsoft.com/office/drawing/2014/main" id="{382AAC1E-D722-4389-AC00-EF110F693C7C}"/>
                </a:ext>
              </a:extLst>
            </p:cNvPr>
            <p:cNvSpPr>
              <a:spLocks/>
            </p:cNvSpPr>
            <p:nvPr/>
          </p:nvSpPr>
          <p:spPr>
            <a:xfrm rot="5400000">
              <a:off x="6141576" y="881271"/>
              <a:ext cx="2520000" cy="252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solidFill>
              <a:srgbClr val="A8639A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3208" tIns="693208" rIns="177800" bIns="1778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500" kern="1200" dirty="0">
                <a:latin typeface="Helvetica" pitchFamily="34" charset="0"/>
              </a:endParaRPr>
            </a:p>
          </p:txBody>
        </p:sp>
        <p:sp>
          <p:nvSpPr>
            <p:cNvPr id="41" name="Figura a mano libera: forma 14">
              <a:extLst>
                <a:ext uri="{FF2B5EF4-FFF2-40B4-BE49-F238E27FC236}">
                  <a16:creationId xmlns:a16="http://schemas.microsoft.com/office/drawing/2014/main" id="{90FB1509-472D-4AAF-8FF0-DFE3D58211FE}"/>
                </a:ext>
              </a:extLst>
            </p:cNvPr>
            <p:cNvSpPr>
              <a:spLocks/>
            </p:cNvSpPr>
            <p:nvPr/>
          </p:nvSpPr>
          <p:spPr>
            <a:xfrm rot="16200000" flipV="1">
              <a:off x="6141576" y="3391241"/>
              <a:ext cx="2520000" cy="252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solidFill>
              <a:srgbClr val="03788A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3208" tIns="693208" rIns="177800" bIns="1778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500" kern="1200" dirty="0">
                <a:latin typeface="Helvetica" pitchFamily="34" charset="0"/>
              </a:endParaRPr>
            </a:p>
          </p:txBody>
        </p:sp>
        <p:sp>
          <p:nvSpPr>
            <p:cNvPr id="42" name="Figura a mano libera: forma 14">
              <a:extLst>
                <a:ext uri="{FF2B5EF4-FFF2-40B4-BE49-F238E27FC236}">
                  <a16:creationId xmlns:a16="http://schemas.microsoft.com/office/drawing/2014/main" id="{38206047-8ABF-4FC6-AB13-CDB0B3CBB2AD}"/>
                </a:ext>
              </a:extLst>
            </p:cNvPr>
            <p:cNvSpPr>
              <a:spLocks/>
            </p:cNvSpPr>
            <p:nvPr/>
          </p:nvSpPr>
          <p:spPr>
            <a:xfrm flipV="1">
              <a:off x="3622652" y="3391239"/>
              <a:ext cx="2520000" cy="252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solidFill>
              <a:srgbClr val="DCA9CE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3208" tIns="693208" rIns="177800" bIns="1778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500" kern="1200" dirty="0">
                <a:latin typeface="Helvetica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02EC4F6-D757-4F41-A084-7B794F978D64}"/>
              </a:ext>
            </a:extLst>
          </p:cNvPr>
          <p:cNvSpPr>
            <a:spLocks noChangeAspect="1"/>
          </p:cNvSpPr>
          <p:nvPr/>
        </p:nvSpPr>
        <p:spPr>
          <a:xfrm>
            <a:off x="4698822" y="1753917"/>
            <a:ext cx="2880000" cy="28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A962BD3A-6872-419D-8422-58614A862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59851"/>
              </p:ext>
            </p:extLst>
          </p:nvPr>
        </p:nvGraphicFramePr>
        <p:xfrm>
          <a:off x="4653319" y="2667542"/>
          <a:ext cx="2971006" cy="1052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85">
                  <a:extLst>
                    <a:ext uri="{9D8B030D-6E8A-4147-A177-3AD203B41FA5}">
                      <a16:colId xmlns:a16="http://schemas.microsoft.com/office/drawing/2014/main" val="934310773"/>
                    </a:ext>
                  </a:extLst>
                </a:gridCol>
                <a:gridCol w="1934021">
                  <a:extLst>
                    <a:ext uri="{9D8B030D-6E8A-4147-A177-3AD203B41FA5}">
                      <a16:colId xmlns:a16="http://schemas.microsoft.com/office/drawing/2014/main" val="2054166839"/>
                    </a:ext>
                  </a:extLst>
                </a:gridCol>
              </a:tblGrid>
              <a:tr h="350917">
                <a:tc>
                  <a:txBody>
                    <a:bodyPr/>
                    <a:lstStyle/>
                    <a:p>
                      <a: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Calibri"/>
                        </a:rPr>
                        <a:t>762 Mln 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Calibri"/>
                        </a:rPr>
                        <a:t>Importo attivato**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306661"/>
                  </a:ext>
                </a:extLst>
              </a:tr>
              <a:tr h="350917">
                <a:tc>
                  <a:txBody>
                    <a:bodyPr/>
                    <a:lstStyle/>
                    <a:p>
                      <a:pPr algn="r"/>
                      <a:r>
                        <a:rPr lang="it-IT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Calibri"/>
                        </a:rPr>
                        <a:t>422,5 Mln €</a:t>
                      </a:r>
                      <a:endParaRPr lang="it-IT" sz="1200" dirty="0">
                        <a:latin typeface="Helvetic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Importo impegnato**</a:t>
                      </a:r>
                      <a:endParaRPr lang="it-IT" sz="1200" dirty="0">
                        <a:latin typeface="Helvetic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97106"/>
                  </a:ext>
                </a:extLst>
              </a:tr>
              <a:tr h="350917">
                <a:tc>
                  <a:txBody>
                    <a:bodyPr/>
                    <a:lstStyle/>
                    <a:p>
                      <a: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Calibri"/>
                        </a:rPr>
                        <a:t>146.297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Calibri"/>
                        </a:rPr>
                        <a:t>Operazioni ammesse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687318"/>
                  </a:ext>
                </a:extLst>
              </a:tr>
            </a:tbl>
          </a:graphicData>
        </a:graphic>
      </p:graphicFrame>
      <p:sp>
        <p:nvSpPr>
          <p:cNvPr id="26" name="Rettangolo 25">
            <a:extLst>
              <a:ext uri="{FF2B5EF4-FFF2-40B4-BE49-F238E27FC236}">
                <a16:creationId xmlns:a16="http://schemas.microsoft.com/office/drawing/2014/main" id="{EDEB635D-44B9-4564-A4E1-CBE0E2EC9092}"/>
              </a:ext>
            </a:extLst>
          </p:cNvPr>
          <p:cNvSpPr/>
          <p:nvPr/>
        </p:nvSpPr>
        <p:spPr>
          <a:xfrm rot="19034814">
            <a:off x="4312700" y="1784596"/>
            <a:ext cx="2040905" cy="113077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it-IT" sz="2000" b="1" cap="small" dirty="0">
                <a:ln w="0"/>
                <a:solidFill>
                  <a:schemeClr val="bg1"/>
                </a:solidFill>
                <a:latin typeface="Helvetica" pitchFamily="34" charset="0"/>
              </a:rPr>
              <a:t>Occupazione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A8A138B-E174-4EA2-8AFF-5FD51D3233B7}"/>
              </a:ext>
            </a:extLst>
          </p:cNvPr>
          <p:cNvSpPr/>
          <p:nvPr/>
        </p:nvSpPr>
        <p:spPr>
          <a:xfrm rot="2657317">
            <a:off x="5826239" y="1900785"/>
            <a:ext cx="2372985" cy="105331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734101"/>
              </a:avLst>
            </a:prstTxWarp>
            <a:spAutoFit/>
          </a:bodyPr>
          <a:lstStyle/>
          <a:p>
            <a:pPr algn="ctr"/>
            <a:r>
              <a:rPr lang="it-IT" sz="2000" b="1" cap="small" dirty="0">
                <a:ln w="0"/>
                <a:solidFill>
                  <a:schemeClr val="bg1"/>
                </a:solidFill>
                <a:latin typeface="Helvetica" pitchFamily="34" charset="0"/>
              </a:rPr>
              <a:t>Inclusione</a:t>
            </a:r>
            <a:r>
              <a:rPr lang="it-IT" sz="2000" b="1" cap="small" dirty="0">
                <a:ln w="0"/>
                <a:solidFill>
                  <a:srgbClr val="3B3D44"/>
                </a:solidFill>
                <a:latin typeface="Helvetica" pitchFamily="34" charset="0"/>
              </a:rPr>
              <a:t> </a:t>
            </a:r>
            <a:r>
              <a:rPr lang="it-IT" sz="2000" b="1" cap="small" dirty="0">
                <a:ln w="0"/>
                <a:solidFill>
                  <a:schemeClr val="bg1"/>
                </a:solidFill>
                <a:latin typeface="Helvetica" pitchFamily="34" charset="0"/>
              </a:rPr>
              <a:t>sociale</a:t>
            </a:r>
          </a:p>
        </p:txBody>
      </p:sp>
      <p:sp>
        <p:nvSpPr>
          <p:cNvPr id="28" name="Rettangolo 41">
            <a:extLst>
              <a:ext uri="{FF2B5EF4-FFF2-40B4-BE49-F238E27FC236}">
                <a16:creationId xmlns:a16="http://schemas.microsoft.com/office/drawing/2014/main" id="{055CD422-4355-4FB8-87C0-AA71016ADDAA}"/>
              </a:ext>
            </a:extLst>
          </p:cNvPr>
          <p:cNvSpPr/>
          <p:nvPr/>
        </p:nvSpPr>
        <p:spPr>
          <a:xfrm rot="2504949">
            <a:off x="3990085" y="2325017"/>
            <a:ext cx="3255519" cy="2479572"/>
          </a:xfrm>
          <a:custGeom>
            <a:avLst/>
            <a:gdLst>
              <a:gd name="connsiteX0" fmla="*/ 0 w 2914850"/>
              <a:gd name="connsiteY0" fmla="*/ 0 h 973085"/>
              <a:gd name="connsiteX1" fmla="*/ 2914850 w 2914850"/>
              <a:gd name="connsiteY1" fmla="*/ 0 h 973085"/>
              <a:gd name="connsiteX2" fmla="*/ 2914850 w 2914850"/>
              <a:gd name="connsiteY2" fmla="*/ 973085 h 973085"/>
              <a:gd name="connsiteX3" fmla="*/ 0 w 2914850"/>
              <a:gd name="connsiteY3" fmla="*/ 973085 h 973085"/>
              <a:gd name="connsiteX4" fmla="*/ 0 w 2914850"/>
              <a:gd name="connsiteY4" fmla="*/ 0 h 973085"/>
              <a:gd name="connsiteX0" fmla="*/ 0 w 2914850"/>
              <a:gd name="connsiteY0" fmla="*/ 0 h 984195"/>
              <a:gd name="connsiteX1" fmla="*/ 2914850 w 2914850"/>
              <a:gd name="connsiteY1" fmla="*/ 0 h 984195"/>
              <a:gd name="connsiteX2" fmla="*/ 2914850 w 2914850"/>
              <a:gd name="connsiteY2" fmla="*/ 973085 h 984195"/>
              <a:gd name="connsiteX3" fmla="*/ 11572 w 2914850"/>
              <a:gd name="connsiteY3" fmla="*/ 984195 h 984195"/>
              <a:gd name="connsiteX4" fmla="*/ 0 w 2914850"/>
              <a:gd name="connsiteY4" fmla="*/ 0 h 984195"/>
              <a:gd name="connsiteX0" fmla="*/ 0 w 2914850"/>
              <a:gd name="connsiteY0" fmla="*/ 0 h 1086295"/>
              <a:gd name="connsiteX1" fmla="*/ 2914850 w 2914850"/>
              <a:gd name="connsiteY1" fmla="*/ 0 h 1086295"/>
              <a:gd name="connsiteX2" fmla="*/ 2914850 w 2914850"/>
              <a:gd name="connsiteY2" fmla="*/ 973085 h 1086295"/>
              <a:gd name="connsiteX3" fmla="*/ 11572 w 2914850"/>
              <a:gd name="connsiteY3" fmla="*/ 984195 h 1086295"/>
              <a:gd name="connsiteX4" fmla="*/ 0 w 2914850"/>
              <a:gd name="connsiteY4" fmla="*/ 0 h 1086295"/>
              <a:gd name="connsiteX0" fmla="*/ 0 w 2914850"/>
              <a:gd name="connsiteY0" fmla="*/ 0 h 1187648"/>
              <a:gd name="connsiteX1" fmla="*/ 2914850 w 2914850"/>
              <a:gd name="connsiteY1" fmla="*/ 0 h 1187648"/>
              <a:gd name="connsiteX2" fmla="*/ 2914850 w 2914850"/>
              <a:gd name="connsiteY2" fmla="*/ 973085 h 1187648"/>
              <a:gd name="connsiteX3" fmla="*/ 11572 w 2914850"/>
              <a:gd name="connsiteY3" fmla="*/ 984195 h 1187648"/>
              <a:gd name="connsiteX4" fmla="*/ 0 w 2914850"/>
              <a:gd name="connsiteY4" fmla="*/ 0 h 1187648"/>
              <a:gd name="connsiteX0" fmla="*/ 0 w 2914850"/>
              <a:gd name="connsiteY0" fmla="*/ 0 h 1187648"/>
              <a:gd name="connsiteX1" fmla="*/ 2914850 w 2914850"/>
              <a:gd name="connsiteY1" fmla="*/ 0 h 1187648"/>
              <a:gd name="connsiteX2" fmla="*/ 2914850 w 2914850"/>
              <a:gd name="connsiteY2" fmla="*/ 973085 h 1187648"/>
              <a:gd name="connsiteX3" fmla="*/ 11572 w 2914850"/>
              <a:gd name="connsiteY3" fmla="*/ 984195 h 1187648"/>
              <a:gd name="connsiteX4" fmla="*/ 0 w 2914850"/>
              <a:gd name="connsiteY4" fmla="*/ 0 h 1187648"/>
              <a:gd name="connsiteX0" fmla="*/ 0 w 2914850"/>
              <a:gd name="connsiteY0" fmla="*/ 0 h 1187648"/>
              <a:gd name="connsiteX1" fmla="*/ 2914850 w 2914850"/>
              <a:gd name="connsiteY1" fmla="*/ 0 h 1187648"/>
              <a:gd name="connsiteX2" fmla="*/ 2914850 w 2914850"/>
              <a:gd name="connsiteY2" fmla="*/ 973085 h 1187648"/>
              <a:gd name="connsiteX3" fmla="*/ 11572 w 2914850"/>
              <a:gd name="connsiteY3" fmla="*/ 984195 h 1187648"/>
              <a:gd name="connsiteX4" fmla="*/ 0 w 2914850"/>
              <a:gd name="connsiteY4" fmla="*/ 0 h 11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850" h="1187648">
                <a:moveTo>
                  <a:pt x="0" y="0"/>
                </a:moveTo>
                <a:lnTo>
                  <a:pt x="2914850" y="0"/>
                </a:lnTo>
                <a:cubicBezTo>
                  <a:pt x="2914850" y="324362"/>
                  <a:pt x="2843108" y="468651"/>
                  <a:pt x="2914850" y="973085"/>
                </a:cubicBezTo>
                <a:cubicBezTo>
                  <a:pt x="1397607" y="1294310"/>
                  <a:pt x="1551467" y="1218454"/>
                  <a:pt x="11572" y="984195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498048"/>
              </a:avLst>
            </a:prstTxWarp>
            <a:spAutoFit/>
          </a:bodyPr>
          <a:lstStyle/>
          <a:p>
            <a:pPr algn="ctr"/>
            <a:r>
              <a:rPr lang="it-IT" sz="2000" b="1" cap="small" dirty="0">
                <a:ln w="0"/>
                <a:solidFill>
                  <a:schemeClr val="bg1"/>
                </a:solidFill>
                <a:latin typeface="Helvetica" pitchFamily="34" charset="0"/>
              </a:rPr>
              <a:t>Istruzione</a:t>
            </a:r>
            <a:r>
              <a:rPr lang="it-IT" sz="2000" b="1" cap="small" dirty="0">
                <a:ln w="0"/>
                <a:solidFill>
                  <a:srgbClr val="3B3D44"/>
                </a:solidFill>
                <a:latin typeface="Helvetica" pitchFamily="34" charset="0"/>
              </a:rPr>
              <a:t> </a:t>
            </a:r>
            <a:r>
              <a:rPr lang="it-IT" sz="2000" b="1" cap="small" dirty="0">
                <a:ln w="0"/>
                <a:solidFill>
                  <a:schemeClr val="bg1"/>
                </a:solidFill>
                <a:latin typeface="Helvetica" pitchFamily="34" charset="0"/>
              </a:rPr>
              <a:t>e</a:t>
            </a:r>
            <a:r>
              <a:rPr lang="it-IT" sz="2000" b="1" cap="small" dirty="0">
                <a:ln w="0"/>
                <a:solidFill>
                  <a:srgbClr val="3B3D44"/>
                </a:solidFill>
                <a:latin typeface="Helvetica" pitchFamily="34" charset="0"/>
              </a:rPr>
              <a:t> </a:t>
            </a:r>
            <a:r>
              <a:rPr lang="it-IT" sz="2000" b="1" cap="small" dirty="0">
                <a:ln w="0"/>
                <a:solidFill>
                  <a:schemeClr val="bg1"/>
                </a:solidFill>
                <a:latin typeface="Helvetica" pitchFamily="34" charset="0"/>
              </a:rPr>
              <a:t>formazione</a:t>
            </a:r>
          </a:p>
        </p:txBody>
      </p:sp>
      <p:sp>
        <p:nvSpPr>
          <p:cNvPr id="29" name="Rettangolo 41">
            <a:extLst>
              <a:ext uri="{FF2B5EF4-FFF2-40B4-BE49-F238E27FC236}">
                <a16:creationId xmlns:a16="http://schemas.microsoft.com/office/drawing/2014/main" id="{A6A20644-DE99-4538-BA19-ACC6B064FD8D}"/>
              </a:ext>
            </a:extLst>
          </p:cNvPr>
          <p:cNvSpPr/>
          <p:nvPr/>
        </p:nvSpPr>
        <p:spPr>
          <a:xfrm rot="18984391">
            <a:off x="4725578" y="1920489"/>
            <a:ext cx="3321008" cy="2969288"/>
          </a:xfrm>
          <a:custGeom>
            <a:avLst/>
            <a:gdLst>
              <a:gd name="connsiteX0" fmla="*/ 0 w 2914850"/>
              <a:gd name="connsiteY0" fmla="*/ 0 h 973085"/>
              <a:gd name="connsiteX1" fmla="*/ 2914850 w 2914850"/>
              <a:gd name="connsiteY1" fmla="*/ 0 h 973085"/>
              <a:gd name="connsiteX2" fmla="*/ 2914850 w 2914850"/>
              <a:gd name="connsiteY2" fmla="*/ 973085 h 973085"/>
              <a:gd name="connsiteX3" fmla="*/ 0 w 2914850"/>
              <a:gd name="connsiteY3" fmla="*/ 973085 h 973085"/>
              <a:gd name="connsiteX4" fmla="*/ 0 w 2914850"/>
              <a:gd name="connsiteY4" fmla="*/ 0 h 973085"/>
              <a:gd name="connsiteX0" fmla="*/ 0 w 2914850"/>
              <a:gd name="connsiteY0" fmla="*/ 0 h 984195"/>
              <a:gd name="connsiteX1" fmla="*/ 2914850 w 2914850"/>
              <a:gd name="connsiteY1" fmla="*/ 0 h 984195"/>
              <a:gd name="connsiteX2" fmla="*/ 2914850 w 2914850"/>
              <a:gd name="connsiteY2" fmla="*/ 973085 h 984195"/>
              <a:gd name="connsiteX3" fmla="*/ 11572 w 2914850"/>
              <a:gd name="connsiteY3" fmla="*/ 984195 h 984195"/>
              <a:gd name="connsiteX4" fmla="*/ 0 w 2914850"/>
              <a:gd name="connsiteY4" fmla="*/ 0 h 984195"/>
              <a:gd name="connsiteX0" fmla="*/ 0 w 2914850"/>
              <a:gd name="connsiteY0" fmla="*/ 0 h 1086295"/>
              <a:gd name="connsiteX1" fmla="*/ 2914850 w 2914850"/>
              <a:gd name="connsiteY1" fmla="*/ 0 h 1086295"/>
              <a:gd name="connsiteX2" fmla="*/ 2914850 w 2914850"/>
              <a:gd name="connsiteY2" fmla="*/ 973085 h 1086295"/>
              <a:gd name="connsiteX3" fmla="*/ 11572 w 2914850"/>
              <a:gd name="connsiteY3" fmla="*/ 984195 h 1086295"/>
              <a:gd name="connsiteX4" fmla="*/ 0 w 2914850"/>
              <a:gd name="connsiteY4" fmla="*/ 0 h 1086295"/>
              <a:gd name="connsiteX0" fmla="*/ 0 w 2914850"/>
              <a:gd name="connsiteY0" fmla="*/ 0 h 1187648"/>
              <a:gd name="connsiteX1" fmla="*/ 2914850 w 2914850"/>
              <a:gd name="connsiteY1" fmla="*/ 0 h 1187648"/>
              <a:gd name="connsiteX2" fmla="*/ 2914850 w 2914850"/>
              <a:gd name="connsiteY2" fmla="*/ 973085 h 1187648"/>
              <a:gd name="connsiteX3" fmla="*/ 11572 w 2914850"/>
              <a:gd name="connsiteY3" fmla="*/ 984195 h 1187648"/>
              <a:gd name="connsiteX4" fmla="*/ 0 w 2914850"/>
              <a:gd name="connsiteY4" fmla="*/ 0 h 1187648"/>
              <a:gd name="connsiteX0" fmla="*/ 0 w 2914850"/>
              <a:gd name="connsiteY0" fmla="*/ 0 h 1187648"/>
              <a:gd name="connsiteX1" fmla="*/ 2914850 w 2914850"/>
              <a:gd name="connsiteY1" fmla="*/ 0 h 1187648"/>
              <a:gd name="connsiteX2" fmla="*/ 2914850 w 2914850"/>
              <a:gd name="connsiteY2" fmla="*/ 973085 h 1187648"/>
              <a:gd name="connsiteX3" fmla="*/ 11572 w 2914850"/>
              <a:gd name="connsiteY3" fmla="*/ 984195 h 1187648"/>
              <a:gd name="connsiteX4" fmla="*/ 0 w 2914850"/>
              <a:gd name="connsiteY4" fmla="*/ 0 h 1187648"/>
              <a:gd name="connsiteX0" fmla="*/ 0 w 2914850"/>
              <a:gd name="connsiteY0" fmla="*/ 0 h 1187648"/>
              <a:gd name="connsiteX1" fmla="*/ 2914850 w 2914850"/>
              <a:gd name="connsiteY1" fmla="*/ 0 h 1187648"/>
              <a:gd name="connsiteX2" fmla="*/ 2914850 w 2914850"/>
              <a:gd name="connsiteY2" fmla="*/ 973085 h 1187648"/>
              <a:gd name="connsiteX3" fmla="*/ 11572 w 2914850"/>
              <a:gd name="connsiteY3" fmla="*/ 984195 h 1187648"/>
              <a:gd name="connsiteX4" fmla="*/ 0 w 2914850"/>
              <a:gd name="connsiteY4" fmla="*/ 0 h 1187648"/>
              <a:gd name="connsiteX0" fmla="*/ 0 w 2921335"/>
              <a:gd name="connsiteY0" fmla="*/ 0 h 1187648"/>
              <a:gd name="connsiteX1" fmla="*/ 2914850 w 2921335"/>
              <a:gd name="connsiteY1" fmla="*/ 0 h 1187648"/>
              <a:gd name="connsiteX2" fmla="*/ 2914850 w 2921335"/>
              <a:gd name="connsiteY2" fmla="*/ 973085 h 1187648"/>
              <a:gd name="connsiteX3" fmla="*/ 11572 w 2921335"/>
              <a:gd name="connsiteY3" fmla="*/ 984195 h 1187648"/>
              <a:gd name="connsiteX4" fmla="*/ 0 w 2921335"/>
              <a:gd name="connsiteY4" fmla="*/ 0 h 1187648"/>
              <a:gd name="connsiteX0" fmla="*/ 0 w 2918340"/>
              <a:gd name="connsiteY0" fmla="*/ 0 h 1187648"/>
              <a:gd name="connsiteX1" fmla="*/ 2914850 w 2918340"/>
              <a:gd name="connsiteY1" fmla="*/ 0 h 1187648"/>
              <a:gd name="connsiteX2" fmla="*/ 2914850 w 2918340"/>
              <a:gd name="connsiteY2" fmla="*/ 973085 h 1187648"/>
              <a:gd name="connsiteX3" fmla="*/ 11572 w 2918340"/>
              <a:gd name="connsiteY3" fmla="*/ 984195 h 1187648"/>
              <a:gd name="connsiteX4" fmla="*/ 0 w 2918340"/>
              <a:gd name="connsiteY4" fmla="*/ 0 h 1187648"/>
              <a:gd name="connsiteX0" fmla="*/ 0 w 2914850"/>
              <a:gd name="connsiteY0" fmla="*/ 0 h 1187648"/>
              <a:gd name="connsiteX1" fmla="*/ 2914850 w 2914850"/>
              <a:gd name="connsiteY1" fmla="*/ 0 h 1187648"/>
              <a:gd name="connsiteX2" fmla="*/ 2914850 w 2914850"/>
              <a:gd name="connsiteY2" fmla="*/ 973085 h 1187648"/>
              <a:gd name="connsiteX3" fmla="*/ 11572 w 2914850"/>
              <a:gd name="connsiteY3" fmla="*/ 984195 h 1187648"/>
              <a:gd name="connsiteX4" fmla="*/ 0 w 2914850"/>
              <a:gd name="connsiteY4" fmla="*/ 0 h 1187648"/>
              <a:gd name="connsiteX0" fmla="*/ 0 w 2919460"/>
              <a:gd name="connsiteY0" fmla="*/ 0 h 1187648"/>
              <a:gd name="connsiteX1" fmla="*/ 2914850 w 2919460"/>
              <a:gd name="connsiteY1" fmla="*/ 0 h 1187648"/>
              <a:gd name="connsiteX2" fmla="*/ 2914850 w 2919460"/>
              <a:gd name="connsiteY2" fmla="*/ 973085 h 1187648"/>
              <a:gd name="connsiteX3" fmla="*/ 11572 w 2919460"/>
              <a:gd name="connsiteY3" fmla="*/ 984195 h 1187648"/>
              <a:gd name="connsiteX4" fmla="*/ 0 w 2919460"/>
              <a:gd name="connsiteY4" fmla="*/ 0 h 11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460" h="1187648">
                <a:moveTo>
                  <a:pt x="0" y="0"/>
                </a:moveTo>
                <a:lnTo>
                  <a:pt x="2914850" y="0"/>
                </a:lnTo>
                <a:cubicBezTo>
                  <a:pt x="2914850" y="324362"/>
                  <a:pt x="2925223" y="661183"/>
                  <a:pt x="2914850" y="973085"/>
                </a:cubicBezTo>
                <a:cubicBezTo>
                  <a:pt x="1397607" y="1294310"/>
                  <a:pt x="1551467" y="1218454"/>
                  <a:pt x="11572" y="984195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2702841"/>
              </a:avLst>
            </a:prstTxWarp>
            <a:spAutoFit/>
          </a:bodyPr>
          <a:lstStyle/>
          <a:p>
            <a:pPr algn="ctr"/>
            <a:r>
              <a:rPr lang="it-IT" sz="2000" b="1" cap="small" dirty="0">
                <a:ln w="0"/>
                <a:solidFill>
                  <a:schemeClr val="bg1"/>
                </a:solidFill>
                <a:latin typeface="Helvetica" pitchFamily="34" charset="0"/>
              </a:rPr>
              <a:t>Capacità amministrativa</a:t>
            </a:r>
          </a:p>
        </p:txBody>
      </p:sp>
    </p:spTree>
    <p:extLst>
      <p:ext uri="{BB962C8B-B14F-4D97-AF65-F5344CB8AC3E}">
        <p14:creationId xmlns:p14="http://schemas.microsoft.com/office/powerpoint/2010/main" val="189281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F9E3943-1129-477F-B333-64D72B5C8322}"/>
              </a:ext>
            </a:extLst>
          </p:cNvPr>
          <p:cNvSpPr txBox="1">
            <a:spLocks/>
          </p:cNvSpPr>
          <p:nvPr/>
        </p:nvSpPr>
        <p:spPr>
          <a:xfrm>
            <a:off x="1037265" y="391340"/>
            <a:ext cx="1081818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B3D4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>
              <a:defRPr/>
            </a:pPr>
            <a:r>
              <a:rPr lang="it-IT" sz="2200" cap="small" dirty="0"/>
              <a:t>I punti salienti dell’attuazione del POR FSE 2014-2020 </a:t>
            </a:r>
            <a:endParaRPr lang="it-IT" cap="small" dirty="0"/>
          </a:p>
        </p:txBody>
      </p:sp>
      <p:sp>
        <p:nvSpPr>
          <p:cNvPr id="116" name="Rettangolo arrotondato 18">
            <a:extLst>
              <a:ext uri="{FF2B5EF4-FFF2-40B4-BE49-F238E27FC236}">
                <a16:creationId xmlns:a16="http://schemas.microsoft.com/office/drawing/2014/main" id="{C1F336FE-DE2C-4488-9118-BBFA7BD9C033}"/>
              </a:ext>
            </a:extLst>
          </p:cNvPr>
          <p:cNvSpPr/>
          <p:nvPr/>
        </p:nvSpPr>
        <p:spPr>
          <a:xfrm>
            <a:off x="1255557" y="3594466"/>
            <a:ext cx="2945865" cy="2168242"/>
          </a:xfrm>
          <a:prstGeom prst="roundRect">
            <a:avLst>
              <a:gd name="adj" fmla="val 8676"/>
            </a:avLst>
          </a:prstGeom>
          <a:solidFill>
            <a:srgbClr val="0096CA">
              <a:alpha val="20000"/>
            </a:srgb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Ins="39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ttangolo arrotondato 18">
            <a:extLst>
              <a:ext uri="{FF2B5EF4-FFF2-40B4-BE49-F238E27FC236}">
                <a16:creationId xmlns:a16="http://schemas.microsoft.com/office/drawing/2014/main" id="{4D39F8B4-933E-438B-A6EC-5B374D1A30FF}"/>
              </a:ext>
            </a:extLst>
          </p:cNvPr>
          <p:cNvSpPr/>
          <p:nvPr/>
        </p:nvSpPr>
        <p:spPr>
          <a:xfrm>
            <a:off x="1255557" y="2367082"/>
            <a:ext cx="2945865" cy="1034872"/>
          </a:xfrm>
          <a:prstGeom prst="roundRect">
            <a:avLst>
              <a:gd name="adj" fmla="val 8676"/>
            </a:avLst>
          </a:prstGeom>
          <a:solidFill>
            <a:srgbClr val="0096CA">
              <a:alpha val="20000"/>
            </a:srgb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96000" rIns="3600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ttangolo arrotondato 18">
            <a:extLst>
              <a:ext uri="{FF2B5EF4-FFF2-40B4-BE49-F238E27FC236}">
                <a16:creationId xmlns:a16="http://schemas.microsoft.com/office/drawing/2014/main" id="{D477268A-44C0-45BC-ABD1-264837FA35A5}"/>
              </a:ext>
            </a:extLst>
          </p:cNvPr>
          <p:cNvSpPr/>
          <p:nvPr/>
        </p:nvSpPr>
        <p:spPr>
          <a:xfrm>
            <a:off x="1255557" y="1200982"/>
            <a:ext cx="2945865" cy="950966"/>
          </a:xfrm>
          <a:prstGeom prst="roundRect">
            <a:avLst>
              <a:gd name="adj" fmla="val 8676"/>
            </a:avLst>
          </a:prstGeom>
          <a:solidFill>
            <a:srgbClr val="0096CA">
              <a:alpha val="20000"/>
            </a:srgb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Ins="39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7F8D81D-113C-46AF-A317-54B254C1DB9D}"/>
              </a:ext>
            </a:extLst>
          </p:cNvPr>
          <p:cNvSpPr/>
          <p:nvPr/>
        </p:nvSpPr>
        <p:spPr>
          <a:xfrm>
            <a:off x="3602761" y="1401097"/>
            <a:ext cx="765576" cy="815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0" cap="none" spc="0" normalizeH="0" baseline="0" noProof="0" dirty="0">
                <a:ln>
                  <a:noFill/>
                </a:ln>
                <a:solidFill>
                  <a:srgbClr val="0096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052B43A-47A0-4170-B999-39493BD13A7E}"/>
              </a:ext>
            </a:extLst>
          </p:cNvPr>
          <p:cNvSpPr/>
          <p:nvPr/>
        </p:nvSpPr>
        <p:spPr>
          <a:xfrm>
            <a:off x="3498527" y="5002335"/>
            <a:ext cx="964961" cy="8267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0" cap="none" spc="0" normalizeH="0" baseline="0" noProof="0" dirty="0">
                <a:ln>
                  <a:noFill/>
                </a:ln>
                <a:solidFill>
                  <a:srgbClr val="0096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2" name="Arrow: Circular 121">
            <a:extLst>
              <a:ext uri="{FF2B5EF4-FFF2-40B4-BE49-F238E27FC236}">
                <a16:creationId xmlns:a16="http://schemas.microsoft.com/office/drawing/2014/main" id="{52D1F0EA-79E2-4953-9435-1CBB3E538B99}"/>
              </a:ext>
            </a:extLst>
          </p:cNvPr>
          <p:cNvSpPr/>
          <p:nvPr/>
        </p:nvSpPr>
        <p:spPr>
          <a:xfrm>
            <a:off x="2789421" y="796217"/>
            <a:ext cx="2363148" cy="236350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" name="Shape 122">
            <a:extLst>
              <a:ext uri="{FF2B5EF4-FFF2-40B4-BE49-F238E27FC236}">
                <a16:creationId xmlns:a16="http://schemas.microsoft.com/office/drawing/2014/main" id="{55B99C89-E1D8-4EF2-A7B3-BCA78E7A20D4}"/>
              </a:ext>
            </a:extLst>
          </p:cNvPr>
          <p:cNvSpPr/>
          <p:nvPr/>
        </p:nvSpPr>
        <p:spPr>
          <a:xfrm>
            <a:off x="319071" y="2559876"/>
            <a:ext cx="2363148" cy="236350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CD22414-0342-4E32-B64F-219B49E4BFC9}"/>
              </a:ext>
            </a:extLst>
          </p:cNvPr>
          <p:cNvSpPr/>
          <p:nvPr/>
        </p:nvSpPr>
        <p:spPr>
          <a:xfrm>
            <a:off x="1006145" y="2657860"/>
            <a:ext cx="964961" cy="8267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0" cap="none" spc="0" normalizeH="0" baseline="0" noProof="0" dirty="0">
                <a:ln>
                  <a:noFill/>
                </a:ln>
                <a:solidFill>
                  <a:srgbClr val="0096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4" name="Block Arc 123">
            <a:extLst>
              <a:ext uri="{FF2B5EF4-FFF2-40B4-BE49-F238E27FC236}">
                <a16:creationId xmlns:a16="http://schemas.microsoft.com/office/drawing/2014/main" id="{629826A1-6FF9-4A61-B767-D7F443C9D2A9}"/>
              </a:ext>
            </a:extLst>
          </p:cNvPr>
          <p:cNvSpPr/>
          <p:nvPr/>
        </p:nvSpPr>
        <p:spPr>
          <a:xfrm>
            <a:off x="3052767" y="4393249"/>
            <a:ext cx="2030309" cy="2031125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94" name="Rettangolo arrotondato 2">
            <a:extLst>
              <a:ext uri="{FF2B5EF4-FFF2-40B4-BE49-F238E27FC236}">
                <a16:creationId xmlns:a16="http://schemas.microsoft.com/office/drawing/2014/main" id="{6DBFEE49-72A8-4FB9-9CE5-F903CA202F3D}"/>
              </a:ext>
            </a:extLst>
          </p:cNvPr>
          <p:cNvSpPr/>
          <p:nvPr/>
        </p:nvSpPr>
        <p:spPr>
          <a:xfrm>
            <a:off x="1827687" y="2563979"/>
            <a:ext cx="2045415" cy="648000"/>
          </a:xfrm>
          <a:prstGeom prst="roundRect">
            <a:avLst>
              <a:gd name="adj" fmla="val 8676"/>
            </a:avLst>
          </a:prstGeom>
          <a:solidFill>
            <a:srgbClr val="00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cap="small" dirty="0">
                <a:latin typeface="Helvetica" panose="020B0604020202020204" pitchFamily="34" charset="0"/>
                <a:cs typeface="Helvetica" panose="020B0604020202020204" pitchFamily="34" charset="0"/>
              </a:rPr>
              <a:t>Target performance</a:t>
            </a:r>
            <a:endParaRPr lang="it-IT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Rettangolo arrotondato 2">
            <a:extLst>
              <a:ext uri="{FF2B5EF4-FFF2-40B4-BE49-F238E27FC236}">
                <a16:creationId xmlns:a16="http://schemas.microsoft.com/office/drawing/2014/main" id="{2B235598-D638-42B4-AC7C-A996E1CF9AA0}"/>
              </a:ext>
            </a:extLst>
          </p:cNvPr>
          <p:cNvSpPr/>
          <p:nvPr/>
        </p:nvSpPr>
        <p:spPr>
          <a:xfrm>
            <a:off x="1609285" y="1345069"/>
            <a:ext cx="1095527" cy="648000"/>
          </a:xfrm>
          <a:prstGeom prst="roundRect">
            <a:avLst>
              <a:gd name="adj" fmla="val 8676"/>
            </a:avLst>
          </a:prstGeom>
          <a:solidFill>
            <a:srgbClr val="00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cap="small" dirty="0">
                <a:latin typeface="Helvetica" panose="020B0604020202020204" pitchFamily="34" charset="0"/>
                <a:cs typeface="Helvetica" panose="020B0604020202020204" pitchFamily="34" charset="0"/>
              </a:rPr>
              <a:t>Spesa</a:t>
            </a:r>
            <a:endParaRPr lang="it-IT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5" name="Rettangolo arrotondato 2">
            <a:extLst>
              <a:ext uri="{FF2B5EF4-FFF2-40B4-BE49-F238E27FC236}">
                <a16:creationId xmlns:a16="http://schemas.microsoft.com/office/drawing/2014/main" id="{4C3BD36A-B33C-47F5-8A04-5FD8566FB8AE}"/>
              </a:ext>
            </a:extLst>
          </p:cNvPr>
          <p:cNvSpPr/>
          <p:nvPr/>
        </p:nvSpPr>
        <p:spPr>
          <a:xfrm>
            <a:off x="1609285" y="3816980"/>
            <a:ext cx="1980000" cy="1834885"/>
          </a:xfrm>
          <a:prstGeom prst="roundRect">
            <a:avLst>
              <a:gd name="adj" fmla="val 8676"/>
            </a:avLst>
          </a:prstGeom>
          <a:solidFill>
            <a:srgbClr val="00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cap="small" dirty="0">
                <a:latin typeface="Helvetica" panose="020B0604020202020204" pitchFamily="34" charset="0"/>
                <a:cs typeface="Helvetica" panose="020B0604020202020204" pitchFamily="34" charset="0"/>
              </a:rPr>
              <a:t>Principali realizzazioni</a:t>
            </a:r>
            <a:endParaRPr lang="it-IT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1919239-5C0B-4193-8036-11C56D6FA652}"/>
              </a:ext>
            </a:extLst>
          </p:cNvPr>
          <p:cNvSpPr/>
          <p:nvPr/>
        </p:nvSpPr>
        <p:spPr>
          <a:xfrm>
            <a:off x="6375425" y="3303250"/>
            <a:ext cx="5482158" cy="27625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96CA"/>
              </a:buClr>
              <a:buSzPct val="150000"/>
            </a:pP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Più di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162 mila destinatari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hanno partecipato ad un intervento di politica attiva nell’ambito di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DUL</a:t>
            </a:r>
            <a:endParaRPr lang="it-IT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0096CA"/>
              </a:buClr>
              <a:buSzPct val="150000"/>
            </a:pP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Oltre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 mila famiglie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hanno beneficiato dell’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azzeramento della retta al nido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più di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mila persone disabili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hanno usufruito di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iniziative di rafforzamento dell’autonomia e percorsi formativi </a:t>
            </a:r>
          </a:p>
          <a:p>
            <a:pPr marL="285750" indent="-285750"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0096CA"/>
              </a:buClr>
              <a:buSzPct val="150000"/>
            </a:pP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Circa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36 mila studenti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destinatari di dote, hanno partecipato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percorsi di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istruzione e formazione professionali (IEFP)</a:t>
            </a:r>
          </a:p>
          <a:p>
            <a:pPr marL="285750" indent="-285750"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endParaRPr lang="it-IT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0096CA"/>
              </a:buClr>
              <a:buSzPct val="150000"/>
            </a:pP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Oltre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3 mila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operatori di polizia locale e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63 CPI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coinvolti in iniziative di </a:t>
            </a:r>
            <a:r>
              <a:rPr lang="it-IT" sz="1200" b="1" i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</a:t>
            </a:r>
            <a:r>
              <a:rPr lang="it-IT" sz="12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building</a:t>
            </a:r>
            <a:endParaRPr lang="en-US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AC615-0A11-4842-B457-ACF1B0B4C15F}"/>
              </a:ext>
            </a:extLst>
          </p:cNvPr>
          <p:cNvSpPr/>
          <p:nvPr/>
        </p:nvSpPr>
        <p:spPr>
          <a:xfrm>
            <a:off x="5023666" y="1300448"/>
            <a:ext cx="6840000" cy="75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Spesa certificata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204,6 Mln €</a:t>
            </a:r>
          </a:p>
          <a:p>
            <a:pPr marL="285750" indent="-285750">
              <a:spcAft>
                <a:spcPts val="600"/>
              </a:spcAft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Ampio superamento del target N+3 al 31 dicembre 2018</a:t>
            </a:r>
            <a:endParaRPr lang="en-US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E8FC47-3C80-4BF8-87EA-D9B8BEBEEEDA}"/>
              </a:ext>
            </a:extLst>
          </p:cNvPr>
          <p:cNvSpPr/>
          <p:nvPr/>
        </p:nvSpPr>
        <p:spPr>
          <a:xfrm>
            <a:off x="5023666" y="2375847"/>
            <a:ext cx="6840000" cy="100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it-IT" sz="12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performance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intermedio 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(2018)</a:t>
            </a:r>
          </a:p>
          <a:p>
            <a:pPr marL="742950" lvl="1" indent="-285750">
              <a:spcAft>
                <a:spcPts val="600"/>
              </a:spcAft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Indicatori di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realizzazione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conseguiti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 indicatori su 7</a:t>
            </a:r>
          </a:p>
          <a:p>
            <a:pPr marL="742950" lvl="1" indent="-285750">
              <a:spcAft>
                <a:spcPts val="600"/>
              </a:spcAft>
              <a:buClr>
                <a:srgbClr val="0096CA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Indicatori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finanziari</a:t>
            </a:r>
            <a:r>
              <a: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conseguiti </a:t>
            </a:r>
            <a:r>
              <a:rPr lang="it-IT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indicatori su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99A8E-3A20-41D0-90E4-77D191AD0B3E}"/>
              </a:ext>
            </a:extLst>
          </p:cNvPr>
          <p:cNvSpPr/>
          <p:nvPr/>
        </p:nvSpPr>
        <p:spPr>
          <a:xfrm rot="5400000">
            <a:off x="2105702" y="3744850"/>
            <a:ext cx="5400000" cy="36000"/>
          </a:xfrm>
          <a:prstGeom prst="rect">
            <a:avLst/>
          </a:prstGeom>
          <a:gradFill flip="none" rotWithShape="1">
            <a:gsLst>
              <a:gs pos="20000">
                <a:srgbClr val="0096CA"/>
              </a:gs>
              <a:gs pos="0">
                <a:schemeClr val="accent1">
                  <a:lumMod val="5000"/>
                  <a:lumOff val="95000"/>
                </a:schemeClr>
              </a:gs>
              <a:gs pos="80000">
                <a:srgbClr val="0096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AEAC44-F23D-4AA6-A315-DDFAE5E6A47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626014" y="1514465"/>
            <a:ext cx="324000" cy="324000"/>
            <a:chOff x="4722920" y="4543070"/>
            <a:chExt cx="914400" cy="914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D9DF5EE-D0B5-4A53-AC64-0C197AFE7347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09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490AC57-5735-493C-8BB7-4055D950646D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4E8A899-2409-41AF-B37D-6CB2816C1BB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626014" y="2708905"/>
            <a:ext cx="324000" cy="324000"/>
            <a:chOff x="4722920" y="4543070"/>
            <a:chExt cx="914400" cy="9144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2148C5-DCF9-4E56-9A2E-273570D440A2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09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265BD25-F9AC-43AE-92BB-A7D7A94C415C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327D70-DC55-4BC7-BC80-1AC2F5B5584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661702" y="4516587"/>
            <a:ext cx="324000" cy="324000"/>
            <a:chOff x="4722920" y="4543070"/>
            <a:chExt cx="914400" cy="9144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75E4A9-3623-465C-BB16-08B83421A29B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09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3E3DF61-77A8-474B-B7D6-6A1A7FA78098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CasellaDiTesto 20">
            <a:extLst>
              <a:ext uri="{FF2B5EF4-FFF2-40B4-BE49-F238E27FC236}">
                <a16:creationId xmlns:a16="http://schemas.microsoft.com/office/drawing/2014/main" id="{73ABEF88-F3B6-442A-B17A-57D5E90001B7}"/>
              </a:ext>
            </a:extLst>
          </p:cNvPr>
          <p:cNvSpPr txBox="1"/>
          <p:nvPr/>
        </p:nvSpPr>
        <p:spPr>
          <a:xfrm>
            <a:off x="5161665" y="3594466"/>
            <a:ext cx="1126667" cy="374566"/>
          </a:xfrm>
          <a:prstGeom prst="roundRect">
            <a:avLst/>
          </a:prstGeom>
          <a:solidFill>
            <a:srgbClr val="E96445"/>
          </a:solidFill>
          <a:ln w="12700" cap="flat">
            <a:solidFill>
              <a:srgbClr val="E964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</a:t>
            </a:r>
          </a:p>
        </p:txBody>
      </p:sp>
      <p:sp>
        <p:nvSpPr>
          <p:cNvPr id="29" name="CasellaDiTesto 21">
            <a:extLst>
              <a:ext uri="{FF2B5EF4-FFF2-40B4-BE49-F238E27FC236}">
                <a16:creationId xmlns:a16="http://schemas.microsoft.com/office/drawing/2014/main" id="{8A4592DA-9A78-4143-BB6F-479B4837DA81}"/>
              </a:ext>
            </a:extLst>
          </p:cNvPr>
          <p:cNvSpPr txBox="1"/>
          <p:nvPr/>
        </p:nvSpPr>
        <p:spPr>
          <a:xfrm>
            <a:off x="5161665" y="4218674"/>
            <a:ext cx="1128206" cy="374566"/>
          </a:xfrm>
          <a:prstGeom prst="roundRect">
            <a:avLst/>
          </a:prstGeom>
          <a:solidFill>
            <a:srgbClr val="A8639A"/>
          </a:solidFill>
          <a:ln w="12700" cap="flat">
            <a:solidFill>
              <a:srgbClr val="A8639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2EAECF9-A73F-4D85-8CE2-1D50605173D9}"/>
              </a:ext>
            </a:extLst>
          </p:cNvPr>
          <p:cNvSpPr txBox="1"/>
          <p:nvPr/>
        </p:nvSpPr>
        <p:spPr>
          <a:xfrm>
            <a:off x="5161665" y="4873313"/>
            <a:ext cx="1126667" cy="374566"/>
          </a:xfrm>
          <a:prstGeom prst="roundRect">
            <a:avLst/>
          </a:prstGeom>
          <a:solidFill>
            <a:srgbClr val="DCA9CE"/>
          </a:solidFill>
          <a:ln w="12700" cap="flat">
            <a:solidFill>
              <a:srgbClr val="DCAAC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III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ACABE43-D1D7-4A84-8A58-1D86F9424909}"/>
              </a:ext>
            </a:extLst>
          </p:cNvPr>
          <p:cNvSpPr txBox="1"/>
          <p:nvPr/>
        </p:nvSpPr>
        <p:spPr>
          <a:xfrm>
            <a:off x="5161665" y="5397428"/>
            <a:ext cx="1140108" cy="374566"/>
          </a:xfrm>
          <a:prstGeom prst="roundRect">
            <a:avLst/>
          </a:prstGeom>
          <a:solidFill>
            <a:srgbClr val="03788A"/>
          </a:solidFill>
          <a:ln w="127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itchFamily="34" charset="0"/>
              </a:rPr>
              <a:t>Asse IV</a:t>
            </a:r>
          </a:p>
        </p:txBody>
      </p:sp>
    </p:spTree>
    <p:extLst>
      <p:ext uri="{BB962C8B-B14F-4D97-AF65-F5344CB8AC3E}">
        <p14:creationId xmlns:p14="http://schemas.microsoft.com/office/powerpoint/2010/main" val="134740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9">
            <a:extLst>
              <a:ext uri="{FF2B5EF4-FFF2-40B4-BE49-F238E27FC236}">
                <a16:creationId xmlns:a16="http://schemas.microsoft.com/office/drawing/2014/main" id="{09C5E538-406C-4239-8480-78FAEFA52F68}"/>
              </a:ext>
            </a:extLst>
          </p:cNvPr>
          <p:cNvSpPr/>
          <p:nvPr/>
        </p:nvSpPr>
        <p:spPr>
          <a:xfrm>
            <a:off x="402920" y="514492"/>
            <a:ext cx="605607" cy="51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Helvetica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48F62CAC-27C2-4AA8-AA29-5582A6951991}"/>
              </a:ext>
            </a:extLst>
          </p:cNvPr>
          <p:cNvSpPr txBox="1">
            <a:spLocks/>
          </p:cNvSpPr>
          <p:nvPr/>
        </p:nvSpPr>
        <p:spPr>
          <a:xfrm>
            <a:off x="1276742" y="419686"/>
            <a:ext cx="1081818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B3D4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>
              <a:defRPr/>
            </a:pPr>
            <a:r>
              <a:rPr lang="it-IT" sz="2200" cap="small" dirty="0"/>
              <a:t>Le principali iniziative dell’Asse I Occupazione</a:t>
            </a:r>
            <a:endParaRPr lang="it-IT" cap="small" dirty="0">
              <a:solidFill>
                <a:srgbClr val="E96445"/>
              </a:solidFill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1DF89C7C-2E41-47D5-82B1-CC1604C36A88}"/>
              </a:ext>
            </a:extLst>
          </p:cNvPr>
          <p:cNvSpPr/>
          <p:nvPr/>
        </p:nvSpPr>
        <p:spPr>
          <a:xfrm>
            <a:off x="402919" y="1313214"/>
            <a:ext cx="11436655" cy="3676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A49371-1153-42A2-98AF-233D2233E908}"/>
              </a:ext>
            </a:extLst>
          </p:cNvPr>
          <p:cNvSpPr/>
          <p:nvPr/>
        </p:nvSpPr>
        <p:spPr>
          <a:xfrm>
            <a:off x="696000" y="4086225"/>
            <a:ext cx="10800000" cy="36000"/>
          </a:xfrm>
          <a:prstGeom prst="rect">
            <a:avLst/>
          </a:prstGeom>
          <a:gradFill flip="none" rotWithShape="1">
            <a:gsLst>
              <a:gs pos="20000">
                <a:srgbClr val="E96445"/>
              </a:gs>
              <a:gs pos="0">
                <a:schemeClr val="accent1">
                  <a:lumMod val="5000"/>
                  <a:lumOff val="95000"/>
                </a:schemeClr>
              </a:gs>
              <a:gs pos="80000">
                <a:srgbClr val="E9644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F10FC-4D8A-48E1-97DA-5008FB31EDF1}"/>
              </a:ext>
            </a:extLst>
          </p:cNvPr>
          <p:cNvSpPr txBox="1"/>
          <p:nvPr/>
        </p:nvSpPr>
        <p:spPr>
          <a:xfrm>
            <a:off x="402920" y="4343421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Risorse</a:t>
            </a:r>
          </a:p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attivate</a:t>
            </a:r>
            <a:endParaRPr lang="it-IT" b="1" cap="small" dirty="0">
              <a:solidFill>
                <a:srgbClr val="E964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uppo 26">
            <a:extLst>
              <a:ext uri="{FF2B5EF4-FFF2-40B4-BE49-F238E27FC236}">
                <a16:creationId xmlns:a16="http://schemas.microsoft.com/office/drawing/2014/main" id="{6BB8A159-140F-4011-8EDA-E56FA336B079}"/>
              </a:ext>
            </a:extLst>
          </p:cNvPr>
          <p:cNvGrpSpPr/>
          <p:nvPr/>
        </p:nvGrpSpPr>
        <p:grpSpPr>
          <a:xfrm>
            <a:off x="1682547" y="1625414"/>
            <a:ext cx="1095527" cy="1352955"/>
            <a:chOff x="1420238" y="3958142"/>
            <a:chExt cx="1095527" cy="1352955"/>
          </a:xfrm>
        </p:grpSpPr>
        <p:sp>
          <p:nvSpPr>
            <p:cNvPr id="9" name="Rettangolo arrotondato 2">
              <a:extLst>
                <a:ext uri="{FF2B5EF4-FFF2-40B4-BE49-F238E27FC236}">
                  <a16:creationId xmlns:a16="http://schemas.microsoft.com/office/drawing/2014/main" id="{C12C1DA6-013C-432F-9EF1-72545C14692F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E96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0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DUL</a:t>
              </a:r>
            </a:p>
          </p:txBody>
        </p:sp>
        <p:pic>
          <p:nvPicPr>
            <p:cNvPr id="12" name="Immagine 9">
              <a:extLst>
                <a:ext uri="{FF2B5EF4-FFF2-40B4-BE49-F238E27FC236}">
                  <a16:creationId xmlns:a16="http://schemas.microsoft.com/office/drawing/2014/main" id="{7C49EB90-4E1C-4C1E-8837-AFDF665E6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8" name="CasellaDiTesto 32">
            <a:extLst>
              <a:ext uri="{FF2B5EF4-FFF2-40B4-BE49-F238E27FC236}">
                <a16:creationId xmlns:a16="http://schemas.microsoft.com/office/drawing/2014/main" id="{86AF1D1B-5F24-4BDA-B5CA-10912CFAD835}"/>
              </a:ext>
            </a:extLst>
          </p:cNvPr>
          <p:cNvSpPr txBox="1"/>
          <p:nvPr/>
        </p:nvSpPr>
        <p:spPr>
          <a:xfrm>
            <a:off x="1429142" y="2984244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Dote Unica Lavoro (fase II e III)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2B5E9-B2B5-44FC-B8DB-13B9AE193DD1}"/>
              </a:ext>
            </a:extLst>
          </p:cNvPr>
          <p:cNvSpPr txBox="1"/>
          <p:nvPr/>
        </p:nvSpPr>
        <p:spPr>
          <a:xfrm>
            <a:off x="1491393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274 Mln €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FE716A-8BD6-4E03-AF29-C491C39D1860}"/>
              </a:ext>
            </a:extLst>
          </p:cNvPr>
          <p:cNvGrpSpPr>
            <a:grpSpLocks noChangeAspect="1"/>
          </p:cNvGrpSpPr>
          <p:nvPr/>
        </p:nvGrpSpPr>
        <p:grpSpPr>
          <a:xfrm>
            <a:off x="2067393" y="3942225"/>
            <a:ext cx="324000" cy="324000"/>
            <a:chOff x="4722920" y="4543070"/>
            <a:chExt cx="914400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723B916-3473-49EE-A850-E487BB98EA9C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E964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C14F43-B998-4476-A83B-B9677797D7F9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uppo 26">
            <a:extLst>
              <a:ext uri="{FF2B5EF4-FFF2-40B4-BE49-F238E27FC236}">
                <a16:creationId xmlns:a16="http://schemas.microsoft.com/office/drawing/2014/main" id="{1F382B2E-A981-4BA2-9AC8-44427472B98C}"/>
              </a:ext>
            </a:extLst>
          </p:cNvPr>
          <p:cNvGrpSpPr/>
          <p:nvPr/>
        </p:nvGrpSpPr>
        <p:grpSpPr>
          <a:xfrm>
            <a:off x="3737178" y="1625414"/>
            <a:ext cx="1095527" cy="1352955"/>
            <a:chOff x="1420238" y="3958142"/>
            <a:chExt cx="1095527" cy="1352955"/>
          </a:xfrm>
        </p:grpSpPr>
        <p:sp>
          <p:nvSpPr>
            <p:cNvPr id="62" name="Rettangolo arrotondato 2">
              <a:extLst>
                <a:ext uri="{FF2B5EF4-FFF2-40B4-BE49-F238E27FC236}">
                  <a16:creationId xmlns:a16="http://schemas.microsoft.com/office/drawing/2014/main" id="{2E67A8C1-3F61-474F-AB63-96078A4A0E90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E96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63" name="Immagine 9">
              <a:extLst>
                <a:ext uri="{FF2B5EF4-FFF2-40B4-BE49-F238E27FC236}">
                  <a16:creationId xmlns:a16="http://schemas.microsoft.com/office/drawing/2014/main" id="{404174F3-6C75-4843-A3DB-F29D9AD8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61" name="CasellaDiTesto 32">
            <a:extLst>
              <a:ext uri="{FF2B5EF4-FFF2-40B4-BE49-F238E27FC236}">
                <a16:creationId xmlns:a16="http://schemas.microsoft.com/office/drawing/2014/main" id="{602D8D59-124C-46D4-94BA-EEB13C1D627A}"/>
              </a:ext>
            </a:extLst>
          </p:cNvPr>
          <p:cNvSpPr txBox="1"/>
          <p:nvPr/>
        </p:nvSpPr>
        <p:spPr>
          <a:xfrm>
            <a:off x="3483773" y="2984244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Formazione continua </a:t>
            </a:r>
          </a:p>
          <a:p>
            <a:pPr algn="ctr"/>
            <a:r>
              <a:rPr lang="it-IT" sz="1300" b="1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(fase IV e V)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0DEBAD-C306-4A8A-8EEA-8E241C65031A}"/>
              </a:ext>
            </a:extLst>
          </p:cNvPr>
          <p:cNvSpPr txBox="1"/>
          <p:nvPr/>
        </p:nvSpPr>
        <p:spPr>
          <a:xfrm>
            <a:off x="3546024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27,3 Mln €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599F2A1-CC3C-49EC-AC8D-96D89B29F1DF}"/>
              </a:ext>
            </a:extLst>
          </p:cNvPr>
          <p:cNvGrpSpPr>
            <a:grpSpLocks noChangeAspect="1"/>
          </p:cNvGrpSpPr>
          <p:nvPr/>
        </p:nvGrpSpPr>
        <p:grpSpPr>
          <a:xfrm>
            <a:off x="4122024" y="3942225"/>
            <a:ext cx="324000" cy="324000"/>
            <a:chOff x="4722920" y="4543070"/>
            <a:chExt cx="914400" cy="9144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A16289F-F3E2-443B-A5F3-BE62158DF11F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E964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150CE4A-6926-4A02-9C68-D82C3E8EB2A3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uppo 26">
            <a:extLst>
              <a:ext uri="{FF2B5EF4-FFF2-40B4-BE49-F238E27FC236}">
                <a16:creationId xmlns:a16="http://schemas.microsoft.com/office/drawing/2014/main" id="{0913E0C1-661E-4A4C-A9B9-6EC53353EF73}"/>
              </a:ext>
            </a:extLst>
          </p:cNvPr>
          <p:cNvGrpSpPr/>
          <p:nvPr/>
        </p:nvGrpSpPr>
        <p:grpSpPr>
          <a:xfrm>
            <a:off x="5791809" y="1625414"/>
            <a:ext cx="1095527" cy="1352955"/>
            <a:chOff x="1420238" y="3958142"/>
            <a:chExt cx="1095527" cy="1352955"/>
          </a:xfrm>
        </p:grpSpPr>
        <p:sp>
          <p:nvSpPr>
            <p:cNvPr id="72" name="Rettangolo arrotondato 2">
              <a:extLst>
                <a:ext uri="{FF2B5EF4-FFF2-40B4-BE49-F238E27FC236}">
                  <a16:creationId xmlns:a16="http://schemas.microsoft.com/office/drawing/2014/main" id="{554E46BB-151A-444A-AA56-E0A77A89D1E3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E96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73" name="Immagine 9">
              <a:extLst>
                <a:ext uri="{FF2B5EF4-FFF2-40B4-BE49-F238E27FC236}">
                  <a16:creationId xmlns:a16="http://schemas.microsoft.com/office/drawing/2014/main" id="{55ED47CF-C59D-492D-8A13-0A93CA47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71" name="CasellaDiTesto 32">
            <a:extLst>
              <a:ext uri="{FF2B5EF4-FFF2-40B4-BE49-F238E27FC236}">
                <a16:creationId xmlns:a16="http://schemas.microsoft.com/office/drawing/2014/main" id="{5817D425-757C-48D0-9951-26FFD5260446}"/>
              </a:ext>
            </a:extLst>
          </p:cNvPr>
          <p:cNvSpPr txBox="1"/>
          <p:nvPr/>
        </p:nvSpPr>
        <p:spPr>
          <a:xfrm>
            <a:off x="5474655" y="2984244"/>
            <a:ext cx="172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Azioni a sostegno dello </a:t>
            </a:r>
            <a:r>
              <a:rPr lang="it-IT" sz="1300" b="1" i="1" dirty="0" err="1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smartworking</a:t>
            </a:r>
            <a:endParaRPr lang="it-IT" sz="1300" b="1" i="1" dirty="0">
              <a:solidFill>
                <a:srgbClr val="E964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1300" b="1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(avviso in corso di pubblicazione)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65C5CE2-9B20-438F-8171-371D8287B89E}"/>
              </a:ext>
            </a:extLst>
          </p:cNvPr>
          <p:cNvSpPr txBox="1"/>
          <p:nvPr/>
        </p:nvSpPr>
        <p:spPr>
          <a:xfrm>
            <a:off x="5600655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 Mln €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E6146A9-64B5-4FDD-B5C7-10C5042DFF74}"/>
              </a:ext>
            </a:extLst>
          </p:cNvPr>
          <p:cNvGrpSpPr>
            <a:grpSpLocks noChangeAspect="1"/>
          </p:cNvGrpSpPr>
          <p:nvPr/>
        </p:nvGrpSpPr>
        <p:grpSpPr>
          <a:xfrm>
            <a:off x="6176655" y="3942225"/>
            <a:ext cx="324000" cy="324000"/>
            <a:chOff x="4722920" y="4543070"/>
            <a:chExt cx="914400" cy="9144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ED1BEB8-BC0C-4DD5-892C-97EA2A68C8FD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E964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522671B-BD8B-4AB2-8A81-97E581DD6D6F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uppo 26">
            <a:extLst>
              <a:ext uri="{FF2B5EF4-FFF2-40B4-BE49-F238E27FC236}">
                <a16:creationId xmlns:a16="http://schemas.microsoft.com/office/drawing/2014/main" id="{2500C873-CED8-4363-91E1-80A38021B121}"/>
              </a:ext>
            </a:extLst>
          </p:cNvPr>
          <p:cNvGrpSpPr/>
          <p:nvPr/>
        </p:nvGrpSpPr>
        <p:grpSpPr>
          <a:xfrm>
            <a:off x="7846440" y="1625414"/>
            <a:ext cx="1095527" cy="1352955"/>
            <a:chOff x="1420238" y="3958142"/>
            <a:chExt cx="1095527" cy="1352955"/>
          </a:xfrm>
        </p:grpSpPr>
        <p:sp>
          <p:nvSpPr>
            <p:cNvPr id="82" name="Rettangolo arrotondato 2">
              <a:extLst>
                <a:ext uri="{FF2B5EF4-FFF2-40B4-BE49-F238E27FC236}">
                  <a16:creationId xmlns:a16="http://schemas.microsoft.com/office/drawing/2014/main" id="{EB731478-D6BB-445F-A270-EAB3A0FC71C9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E96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83" name="Immagine 9">
              <a:extLst>
                <a:ext uri="{FF2B5EF4-FFF2-40B4-BE49-F238E27FC236}">
                  <a16:creationId xmlns:a16="http://schemas.microsoft.com/office/drawing/2014/main" id="{71D43BC6-BA3A-4AB6-8099-816556A71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81" name="CasellaDiTesto 32">
            <a:extLst>
              <a:ext uri="{FF2B5EF4-FFF2-40B4-BE49-F238E27FC236}">
                <a16:creationId xmlns:a16="http://schemas.microsoft.com/office/drawing/2014/main" id="{A4927E1C-E9C3-4883-9E88-5ABEB706F455}"/>
              </a:ext>
            </a:extLst>
          </p:cNvPr>
          <p:cNvSpPr txBox="1"/>
          <p:nvPr/>
        </p:nvSpPr>
        <p:spPr>
          <a:xfrm>
            <a:off x="7593035" y="2984244"/>
            <a:ext cx="1600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Azioni di rete per il lavoro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2F3110-E4CE-4EC2-818A-6621ADAB24B6}"/>
              </a:ext>
            </a:extLst>
          </p:cNvPr>
          <p:cNvSpPr txBox="1"/>
          <p:nvPr/>
        </p:nvSpPr>
        <p:spPr>
          <a:xfrm>
            <a:off x="765528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Mln €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9CB6B3-1D44-423E-A8F7-636AA6901270}"/>
              </a:ext>
            </a:extLst>
          </p:cNvPr>
          <p:cNvGrpSpPr>
            <a:grpSpLocks noChangeAspect="1"/>
          </p:cNvGrpSpPr>
          <p:nvPr/>
        </p:nvGrpSpPr>
        <p:grpSpPr>
          <a:xfrm>
            <a:off x="8231286" y="3942225"/>
            <a:ext cx="324000" cy="324000"/>
            <a:chOff x="4722920" y="4543070"/>
            <a:chExt cx="914400" cy="9144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8A0CD7-ACDD-4716-AE42-B0171D5B44C6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E964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3A85357-5FD5-43C6-8DB2-2EB2E3FDBE7E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uppo 26">
            <a:extLst>
              <a:ext uri="{FF2B5EF4-FFF2-40B4-BE49-F238E27FC236}">
                <a16:creationId xmlns:a16="http://schemas.microsoft.com/office/drawing/2014/main" id="{A30DF63B-9583-43B9-8E2F-46FDC0E6EBF7}"/>
              </a:ext>
            </a:extLst>
          </p:cNvPr>
          <p:cNvGrpSpPr/>
          <p:nvPr/>
        </p:nvGrpSpPr>
        <p:grpSpPr>
          <a:xfrm>
            <a:off x="9901070" y="1625414"/>
            <a:ext cx="1095527" cy="1352955"/>
            <a:chOff x="1420238" y="3958142"/>
            <a:chExt cx="1095527" cy="1352955"/>
          </a:xfrm>
        </p:grpSpPr>
        <p:sp>
          <p:nvSpPr>
            <p:cNvPr id="92" name="Rettangolo arrotondato 2">
              <a:extLst>
                <a:ext uri="{FF2B5EF4-FFF2-40B4-BE49-F238E27FC236}">
                  <a16:creationId xmlns:a16="http://schemas.microsoft.com/office/drawing/2014/main" id="{2C243133-1E21-44C7-9082-FC2CC01694AD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E96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93" name="Immagine 9">
              <a:extLst>
                <a:ext uri="{FF2B5EF4-FFF2-40B4-BE49-F238E27FC236}">
                  <a16:creationId xmlns:a16="http://schemas.microsoft.com/office/drawing/2014/main" id="{6F745EB0-087B-4660-A679-06DFA2EDE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91" name="CasellaDiTesto 32">
            <a:extLst>
              <a:ext uri="{FF2B5EF4-FFF2-40B4-BE49-F238E27FC236}">
                <a16:creationId xmlns:a16="http://schemas.microsoft.com/office/drawing/2014/main" id="{06E3F6ED-7DF0-47EA-AC70-5E03E0DFF538}"/>
              </a:ext>
            </a:extLst>
          </p:cNvPr>
          <p:cNvSpPr txBox="1"/>
          <p:nvPr/>
        </p:nvSpPr>
        <p:spPr>
          <a:xfrm>
            <a:off x="9647665" y="2984244"/>
            <a:ext cx="1600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Lombardia PLUS (Linea cultura)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52B6BD-89E3-4609-8C3A-FAC8583893EF}"/>
              </a:ext>
            </a:extLst>
          </p:cNvPr>
          <p:cNvSpPr txBox="1"/>
          <p:nvPr/>
        </p:nvSpPr>
        <p:spPr>
          <a:xfrm>
            <a:off x="970991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E964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Mln €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8F5961-FB63-4DA5-8AD0-03EBC0C7CBCF}"/>
              </a:ext>
            </a:extLst>
          </p:cNvPr>
          <p:cNvGrpSpPr>
            <a:grpSpLocks noChangeAspect="1"/>
          </p:cNvGrpSpPr>
          <p:nvPr/>
        </p:nvGrpSpPr>
        <p:grpSpPr>
          <a:xfrm>
            <a:off x="10285916" y="3942225"/>
            <a:ext cx="324000" cy="324000"/>
            <a:chOff x="4722920" y="4543070"/>
            <a:chExt cx="914400" cy="9144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E650A71-C8ED-4048-949D-D3B8587610B9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E964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A49866-1F3F-4215-B03B-0035AE866044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6824" y="1711283"/>
            <a:ext cx="914400" cy="914400"/>
          </a:xfrm>
          <a:prstGeom prst="rect">
            <a:avLst/>
          </a:prstGeom>
        </p:spPr>
      </p:pic>
      <p:pic>
        <p:nvPicPr>
          <p:cNvPr id="95" name="Graphic 94" descr="Network">
            <a:extLst>
              <a:ext uri="{FF2B5EF4-FFF2-40B4-BE49-F238E27FC236}">
                <a16:creationId xmlns:a16="http://schemas.microsoft.com/office/drawing/2014/main" id="{7B47942E-A036-4D0D-BFED-164920C8D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6086" y="1711283"/>
            <a:ext cx="914400" cy="914400"/>
          </a:xfrm>
          <a:prstGeom prst="rect">
            <a:avLst/>
          </a:prstGeom>
        </p:spPr>
      </p:pic>
      <p:pic>
        <p:nvPicPr>
          <p:cNvPr id="97" name="Graphic 96" descr="Call center">
            <a:extLst>
              <a:ext uri="{FF2B5EF4-FFF2-40B4-BE49-F238E27FC236}">
                <a16:creationId xmlns:a16="http://schemas.microsoft.com/office/drawing/2014/main" id="{2FCC9837-2326-452C-9718-B423D4A9C7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81455" y="1711283"/>
            <a:ext cx="914400" cy="914400"/>
          </a:xfrm>
          <a:prstGeom prst="rect">
            <a:avLst/>
          </a:prstGeom>
        </p:spPr>
      </p:pic>
      <p:pic>
        <p:nvPicPr>
          <p:cNvPr id="1026" name="Picture 2" descr="Risultati immagini per chiocciola logo bianco">
            <a:extLst>
              <a:ext uri="{FF2B5EF4-FFF2-40B4-BE49-F238E27FC236}">
                <a16:creationId xmlns:a16="http://schemas.microsoft.com/office/drawing/2014/main" id="{8D7BBD0A-18B1-4117-8741-1FAAB317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16" y="171843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uppo 26">
            <a:extLst>
              <a:ext uri="{FF2B5EF4-FFF2-40B4-BE49-F238E27FC236}">
                <a16:creationId xmlns:a16="http://schemas.microsoft.com/office/drawing/2014/main" id="{1543CEC9-2A42-4FB7-B7FD-CDEFC51982F0}"/>
              </a:ext>
            </a:extLst>
          </p:cNvPr>
          <p:cNvGrpSpPr/>
          <p:nvPr/>
        </p:nvGrpSpPr>
        <p:grpSpPr>
          <a:xfrm>
            <a:off x="1814107" y="5419977"/>
            <a:ext cx="760946" cy="939754"/>
            <a:chOff x="1420238" y="3958142"/>
            <a:chExt cx="1095527" cy="1352955"/>
          </a:xfrm>
        </p:grpSpPr>
        <p:sp>
          <p:nvSpPr>
            <p:cNvPr id="100" name="Rettangolo arrotondato 2">
              <a:extLst>
                <a:ext uri="{FF2B5EF4-FFF2-40B4-BE49-F238E27FC236}">
                  <a16:creationId xmlns:a16="http://schemas.microsoft.com/office/drawing/2014/main" id="{281CCC85-26BC-4D04-B2AE-4D6BC396D18C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700" b="1" dirty="0">
                  <a:solidFill>
                    <a:srgbClr val="E9644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Asse I</a:t>
              </a:r>
            </a:p>
          </p:txBody>
        </p:sp>
        <p:pic>
          <p:nvPicPr>
            <p:cNvPr id="101" name="Immagine 9">
              <a:extLst>
                <a:ext uri="{FF2B5EF4-FFF2-40B4-BE49-F238E27FC236}">
                  <a16:creationId xmlns:a16="http://schemas.microsoft.com/office/drawing/2014/main" id="{E9AA50C0-AE57-41BD-A0DF-FD9279B1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328874-E7E1-432E-9672-625983892DF7}"/>
              </a:ext>
            </a:extLst>
          </p:cNvPr>
          <p:cNvGrpSpPr/>
          <p:nvPr/>
        </p:nvGrpSpPr>
        <p:grpSpPr>
          <a:xfrm>
            <a:off x="2646644" y="5349854"/>
            <a:ext cx="4583312" cy="1080000"/>
            <a:chOff x="2646644" y="5349854"/>
            <a:chExt cx="4583312" cy="1080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B748D3-F22D-4358-A3DC-0E861119B898}"/>
                </a:ext>
              </a:extLst>
            </p:cNvPr>
            <p:cNvSpPr txBox="1"/>
            <p:nvPr/>
          </p:nvSpPr>
          <p:spPr>
            <a:xfrm>
              <a:off x="4129870" y="5566689"/>
              <a:ext cx="3100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E9644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Totale risorse attivate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E9644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329,3 Mln €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AFFF4B6-A536-4138-8F8E-506D379D1C7F}"/>
                </a:ext>
              </a:extLst>
            </p:cNvPr>
            <p:cNvSpPr txBox="1"/>
            <p:nvPr/>
          </p:nvSpPr>
          <p:spPr>
            <a:xfrm>
              <a:off x="2646644" y="5566689"/>
              <a:ext cx="1411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E9644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Dotazione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E9644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358 Mln €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A485F74-EE1B-4332-AA4E-5F5EA456D7BE}"/>
                </a:ext>
              </a:extLst>
            </p:cNvPr>
            <p:cNvSpPr/>
            <p:nvPr/>
          </p:nvSpPr>
          <p:spPr>
            <a:xfrm rot="5400000">
              <a:off x="3726024" y="5871854"/>
              <a:ext cx="1080000" cy="36000"/>
            </a:xfrm>
            <a:prstGeom prst="rect">
              <a:avLst/>
            </a:prstGeom>
            <a:gradFill flip="none" rotWithShape="1">
              <a:gsLst>
                <a:gs pos="20000">
                  <a:srgbClr val="E96445"/>
                </a:gs>
                <a:gs pos="0">
                  <a:schemeClr val="accent1">
                    <a:lumMod val="5000"/>
                    <a:lumOff val="95000"/>
                  </a:schemeClr>
                </a:gs>
                <a:gs pos="80000">
                  <a:srgbClr val="E9644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07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extLst>
              <a:ext uri="{FF2B5EF4-FFF2-40B4-BE49-F238E27FC236}">
                <a16:creationId xmlns:a16="http://schemas.microsoft.com/office/drawing/2014/main" id="{2F3E5544-B362-4611-AB81-CEC73CB85196}"/>
              </a:ext>
            </a:extLst>
          </p:cNvPr>
          <p:cNvSpPr/>
          <p:nvPr/>
        </p:nvSpPr>
        <p:spPr>
          <a:xfrm>
            <a:off x="402920" y="516316"/>
            <a:ext cx="605607" cy="520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Helvetica" pitchFamily="34" charset="0"/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30A764ED-84B7-43F2-881D-93EC66B81469}"/>
              </a:ext>
            </a:extLst>
          </p:cNvPr>
          <p:cNvSpPr/>
          <p:nvPr/>
        </p:nvSpPr>
        <p:spPr>
          <a:xfrm>
            <a:off x="402919" y="1313214"/>
            <a:ext cx="11436655" cy="3676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DCDD21-AA51-4054-A057-FF6FC654EDE5}"/>
              </a:ext>
            </a:extLst>
          </p:cNvPr>
          <p:cNvSpPr/>
          <p:nvPr/>
        </p:nvSpPr>
        <p:spPr>
          <a:xfrm>
            <a:off x="696000" y="4086225"/>
            <a:ext cx="10800000" cy="36000"/>
          </a:xfrm>
          <a:prstGeom prst="rect">
            <a:avLst/>
          </a:prstGeom>
          <a:gradFill flip="none" rotWithShape="1">
            <a:gsLst>
              <a:gs pos="20000">
                <a:srgbClr val="A8639A"/>
              </a:gs>
              <a:gs pos="0">
                <a:schemeClr val="accent1">
                  <a:lumMod val="5000"/>
                  <a:lumOff val="95000"/>
                </a:schemeClr>
              </a:gs>
              <a:gs pos="80000">
                <a:srgbClr val="A8639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3BBE2-876F-45D7-900E-1BDD42890D78}"/>
              </a:ext>
            </a:extLst>
          </p:cNvPr>
          <p:cNvSpPr txBox="1"/>
          <p:nvPr/>
        </p:nvSpPr>
        <p:spPr>
          <a:xfrm>
            <a:off x="402920" y="4343421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Risorse</a:t>
            </a:r>
          </a:p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attivate</a:t>
            </a:r>
            <a:endParaRPr lang="it-IT" b="1" cap="small" dirty="0">
              <a:solidFill>
                <a:srgbClr val="A8639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uppo 26">
            <a:extLst>
              <a:ext uri="{FF2B5EF4-FFF2-40B4-BE49-F238E27FC236}">
                <a16:creationId xmlns:a16="http://schemas.microsoft.com/office/drawing/2014/main" id="{EBA77EEE-1ACD-42C5-931C-A114E25C277F}"/>
              </a:ext>
            </a:extLst>
          </p:cNvPr>
          <p:cNvGrpSpPr/>
          <p:nvPr/>
        </p:nvGrpSpPr>
        <p:grpSpPr>
          <a:xfrm>
            <a:off x="1682547" y="1625414"/>
            <a:ext cx="1095527" cy="1352955"/>
            <a:chOff x="1420238" y="3958142"/>
            <a:chExt cx="1095527" cy="1352955"/>
          </a:xfrm>
        </p:grpSpPr>
        <p:sp>
          <p:nvSpPr>
            <p:cNvPr id="15" name="Rettangolo arrotondato 2">
              <a:extLst>
                <a:ext uri="{FF2B5EF4-FFF2-40B4-BE49-F238E27FC236}">
                  <a16:creationId xmlns:a16="http://schemas.microsoft.com/office/drawing/2014/main" id="{3F47282A-E53A-4797-AE3C-DAE64F8681EA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A8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6" name="Immagine 9">
              <a:extLst>
                <a:ext uri="{FF2B5EF4-FFF2-40B4-BE49-F238E27FC236}">
                  <a16:creationId xmlns:a16="http://schemas.microsoft.com/office/drawing/2014/main" id="{089DC4BA-5E07-47E2-AC8C-2F6837DD5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17" name="CasellaDiTesto 32">
            <a:extLst>
              <a:ext uri="{FF2B5EF4-FFF2-40B4-BE49-F238E27FC236}">
                <a16:creationId xmlns:a16="http://schemas.microsoft.com/office/drawing/2014/main" id="{C760CE9B-C088-48ED-9C50-C0FB69342FD9}"/>
              </a:ext>
            </a:extLst>
          </p:cNvPr>
          <p:cNvSpPr txBox="1"/>
          <p:nvPr/>
        </p:nvSpPr>
        <p:spPr>
          <a:xfrm>
            <a:off x="1236426" y="2978369"/>
            <a:ext cx="190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Interventi per famiglie e lavoratori con figli </a:t>
            </a:r>
          </a:p>
          <a:p>
            <a:pPr algn="ctr"/>
            <a:r>
              <a:rPr lang="it-IT" sz="1300" b="1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(Nidi gratis/ Conciliazione)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4743F4-B4B6-4883-972D-A9A261AAE0A1}"/>
              </a:ext>
            </a:extLst>
          </p:cNvPr>
          <p:cNvSpPr txBox="1"/>
          <p:nvPr/>
        </p:nvSpPr>
        <p:spPr>
          <a:xfrm>
            <a:off x="1491393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77 Mln €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C59277-4814-4012-B0A3-9D119E79DEC6}"/>
              </a:ext>
            </a:extLst>
          </p:cNvPr>
          <p:cNvGrpSpPr>
            <a:grpSpLocks noChangeAspect="1"/>
          </p:cNvGrpSpPr>
          <p:nvPr/>
        </p:nvGrpSpPr>
        <p:grpSpPr>
          <a:xfrm>
            <a:off x="2067393" y="3942225"/>
            <a:ext cx="324000" cy="324000"/>
            <a:chOff x="4722920" y="4543070"/>
            <a:chExt cx="91440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536251-8734-4440-B36E-CFFB1141A0C8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A863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61B0BC-26AE-49A3-B9CA-35C10224ADFC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6">
            <a:extLst>
              <a:ext uri="{FF2B5EF4-FFF2-40B4-BE49-F238E27FC236}">
                <a16:creationId xmlns:a16="http://schemas.microsoft.com/office/drawing/2014/main" id="{BAAF3447-3345-41F8-AA4D-7890DF7696E2}"/>
              </a:ext>
            </a:extLst>
          </p:cNvPr>
          <p:cNvGrpSpPr/>
          <p:nvPr/>
        </p:nvGrpSpPr>
        <p:grpSpPr>
          <a:xfrm>
            <a:off x="3737178" y="1625414"/>
            <a:ext cx="1095527" cy="1352955"/>
            <a:chOff x="1420238" y="3958142"/>
            <a:chExt cx="1095527" cy="1352955"/>
          </a:xfrm>
        </p:grpSpPr>
        <p:sp>
          <p:nvSpPr>
            <p:cNvPr id="23" name="Rettangolo arrotondato 2">
              <a:extLst>
                <a:ext uri="{FF2B5EF4-FFF2-40B4-BE49-F238E27FC236}">
                  <a16:creationId xmlns:a16="http://schemas.microsoft.com/office/drawing/2014/main" id="{50EB7209-3D1D-44C9-A275-8152CE9AE355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A8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4" name="Immagine 9">
              <a:extLst>
                <a:ext uri="{FF2B5EF4-FFF2-40B4-BE49-F238E27FC236}">
                  <a16:creationId xmlns:a16="http://schemas.microsoft.com/office/drawing/2014/main" id="{90D17000-1FF7-4072-98B6-B54A495E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240F102-5F6F-46E5-983B-0FB2727D3407}"/>
              </a:ext>
            </a:extLst>
          </p:cNvPr>
          <p:cNvSpPr txBox="1"/>
          <p:nvPr/>
        </p:nvSpPr>
        <p:spPr>
          <a:xfrm>
            <a:off x="3546024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51,1 Mln €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03428F-EA03-4513-B454-3C27E1621BFB}"/>
              </a:ext>
            </a:extLst>
          </p:cNvPr>
          <p:cNvGrpSpPr>
            <a:grpSpLocks noChangeAspect="1"/>
          </p:cNvGrpSpPr>
          <p:nvPr/>
        </p:nvGrpSpPr>
        <p:grpSpPr>
          <a:xfrm>
            <a:off x="4122024" y="3942225"/>
            <a:ext cx="324000" cy="324000"/>
            <a:chOff x="4722920" y="4543070"/>
            <a:chExt cx="914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809B7B-7EDC-481D-9A33-43F1B4BC0827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A863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550C3FD-1A72-461D-8648-F231ED60A517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po 26">
            <a:extLst>
              <a:ext uri="{FF2B5EF4-FFF2-40B4-BE49-F238E27FC236}">
                <a16:creationId xmlns:a16="http://schemas.microsoft.com/office/drawing/2014/main" id="{A49216F4-C0C0-4C1E-A9B7-9C79395D1E63}"/>
              </a:ext>
            </a:extLst>
          </p:cNvPr>
          <p:cNvGrpSpPr/>
          <p:nvPr/>
        </p:nvGrpSpPr>
        <p:grpSpPr>
          <a:xfrm>
            <a:off x="5791809" y="1625414"/>
            <a:ext cx="1095527" cy="1352955"/>
            <a:chOff x="1420238" y="3958142"/>
            <a:chExt cx="1095527" cy="1352955"/>
          </a:xfrm>
        </p:grpSpPr>
        <p:sp>
          <p:nvSpPr>
            <p:cNvPr id="31" name="Rettangolo arrotondato 2">
              <a:extLst>
                <a:ext uri="{FF2B5EF4-FFF2-40B4-BE49-F238E27FC236}">
                  <a16:creationId xmlns:a16="http://schemas.microsoft.com/office/drawing/2014/main" id="{80413307-351D-4D07-8688-C72E0A794414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A8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32" name="Immagine 9">
              <a:extLst>
                <a:ext uri="{FF2B5EF4-FFF2-40B4-BE49-F238E27FC236}">
                  <a16:creationId xmlns:a16="http://schemas.microsoft.com/office/drawing/2014/main" id="{AEF21DAC-CEA6-4825-9C5C-4FADE5C9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CB3DBDF-1B30-40B3-ACF1-FD55C50C99FA}"/>
              </a:ext>
            </a:extLst>
          </p:cNvPr>
          <p:cNvSpPr txBox="1"/>
          <p:nvPr/>
        </p:nvSpPr>
        <p:spPr>
          <a:xfrm>
            <a:off x="5600655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36,4 Mln €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4E9387-1D2E-4951-958E-EA73FE006889}"/>
              </a:ext>
            </a:extLst>
          </p:cNvPr>
          <p:cNvGrpSpPr>
            <a:grpSpLocks noChangeAspect="1"/>
          </p:cNvGrpSpPr>
          <p:nvPr/>
        </p:nvGrpSpPr>
        <p:grpSpPr>
          <a:xfrm>
            <a:off x="6176655" y="3942225"/>
            <a:ext cx="324000" cy="324000"/>
            <a:chOff x="4722920" y="4543070"/>
            <a:chExt cx="914400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6998E-0656-47B9-BE2E-C0A0DA983AF8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A863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6DC22D1-8E83-4DCA-ACE3-AF1D8E824597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po 26">
            <a:extLst>
              <a:ext uri="{FF2B5EF4-FFF2-40B4-BE49-F238E27FC236}">
                <a16:creationId xmlns:a16="http://schemas.microsoft.com/office/drawing/2014/main" id="{41029C65-1316-4CA1-AE07-54C8E62F7296}"/>
              </a:ext>
            </a:extLst>
          </p:cNvPr>
          <p:cNvGrpSpPr/>
          <p:nvPr/>
        </p:nvGrpSpPr>
        <p:grpSpPr>
          <a:xfrm>
            <a:off x="7846440" y="1625414"/>
            <a:ext cx="1095527" cy="1352955"/>
            <a:chOff x="1420238" y="3958142"/>
            <a:chExt cx="1095527" cy="1352955"/>
          </a:xfrm>
        </p:grpSpPr>
        <p:sp>
          <p:nvSpPr>
            <p:cNvPr id="39" name="Rettangolo arrotondato 2">
              <a:extLst>
                <a:ext uri="{FF2B5EF4-FFF2-40B4-BE49-F238E27FC236}">
                  <a16:creationId xmlns:a16="http://schemas.microsoft.com/office/drawing/2014/main" id="{B3CEC865-4ABD-44F2-A3C0-3FA3A6341CDF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A8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0" name="Immagine 9">
              <a:extLst>
                <a:ext uri="{FF2B5EF4-FFF2-40B4-BE49-F238E27FC236}">
                  <a16:creationId xmlns:a16="http://schemas.microsoft.com/office/drawing/2014/main" id="{670D69EB-D894-46E0-AFD2-6B61A7DE9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41" name="CasellaDiTesto 32">
            <a:extLst>
              <a:ext uri="{FF2B5EF4-FFF2-40B4-BE49-F238E27FC236}">
                <a16:creationId xmlns:a16="http://schemas.microsoft.com/office/drawing/2014/main" id="{A89A6398-7151-4DEF-BC75-D9073A14C039}"/>
              </a:ext>
            </a:extLst>
          </p:cNvPr>
          <p:cNvSpPr txBox="1"/>
          <p:nvPr/>
        </p:nvSpPr>
        <p:spPr>
          <a:xfrm>
            <a:off x="7593035" y="2978369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Laboratori sociali e inclusione attiva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27969-44A9-4B00-9F82-D0BC4D0A57AC}"/>
              </a:ext>
            </a:extLst>
          </p:cNvPr>
          <p:cNvSpPr txBox="1"/>
          <p:nvPr/>
        </p:nvSpPr>
        <p:spPr>
          <a:xfrm>
            <a:off x="765528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10,3 Mln €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DFA012-F2BF-4F10-AF5D-260E4A716C1A}"/>
              </a:ext>
            </a:extLst>
          </p:cNvPr>
          <p:cNvGrpSpPr>
            <a:grpSpLocks noChangeAspect="1"/>
          </p:cNvGrpSpPr>
          <p:nvPr/>
        </p:nvGrpSpPr>
        <p:grpSpPr>
          <a:xfrm>
            <a:off x="8231286" y="3942225"/>
            <a:ext cx="324000" cy="324000"/>
            <a:chOff x="4722920" y="4543070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308E8CD-5ADE-4186-88DF-56936D344660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A863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657E5A-F4AE-4D08-B802-F68ED6FFF1BE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po 26">
            <a:extLst>
              <a:ext uri="{FF2B5EF4-FFF2-40B4-BE49-F238E27FC236}">
                <a16:creationId xmlns:a16="http://schemas.microsoft.com/office/drawing/2014/main" id="{6E211483-1F48-413F-8A82-02196150C730}"/>
              </a:ext>
            </a:extLst>
          </p:cNvPr>
          <p:cNvGrpSpPr/>
          <p:nvPr/>
        </p:nvGrpSpPr>
        <p:grpSpPr>
          <a:xfrm>
            <a:off x="9901070" y="1625414"/>
            <a:ext cx="1095527" cy="1352955"/>
            <a:chOff x="1420238" y="3958142"/>
            <a:chExt cx="1095527" cy="1352955"/>
          </a:xfrm>
        </p:grpSpPr>
        <p:sp>
          <p:nvSpPr>
            <p:cNvPr id="47" name="Rettangolo arrotondato 2">
              <a:extLst>
                <a:ext uri="{FF2B5EF4-FFF2-40B4-BE49-F238E27FC236}">
                  <a16:creationId xmlns:a16="http://schemas.microsoft.com/office/drawing/2014/main" id="{CE01F53D-CBE2-4E9C-B307-5A174DEB439A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A8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48" name="Immagine 9">
              <a:extLst>
                <a:ext uri="{FF2B5EF4-FFF2-40B4-BE49-F238E27FC236}">
                  <a16:creationId xmlns:a16="http://schemas.microsoft.com/office/drawing/2014/main" id="{6EF13492-FBAD-480A-B331-0F54F2F15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49" name="CasellaDiTesto 32">
            <a:extLst>
              <a:ext uri="{FF2B5EF4-FFF2-40B4-BE49-F238E27FC236}">
                <a16:creationId xmlns:a16="http://schemas.microsoft.com/office/drawing/2014/main" id="{A7692C48-03D3-490E-8A12-FA1B7B106C88}"/>
              </a:ext>
            </a:extLst>
          </p:cNvPr>
          <p:cNvSpPr txBox="1"/>
          <p:nvPr/>
        </p:nvSpPr>
        <p:spPr>
          <a:xfrm>
            <a:off x="9647665" y="2978369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Strategia nazionale Aree interne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DBC0E5-44C3-416F-8A3A-03BA7B63E42E}"/>
              </a:ext>
            </a:extLst>
          </p:cNvPr>
          <p:cNvSpPr txBox="1"/>
          <p:nvPr/>
        </p:nvSpPr>
        <p:spPr>
          <a:xfrm>
            <a:off x="970991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1,5 Mln €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C500FD4-88D6-4384-B51E-8B24C6349B2C}"/>
              </a:ext>
            </a:extLst>
          </p:cNvPr>
          <p:cNvGrpSpPr>
            <a:grpSpLocks noChangeAspect="1"/>
          </p:cNvGrpSpPr>
          <p:nvPr/>
        </p:nvGrpSpPr>
        <p:grpSpPr>
          <a:xfrm>
            <a:off x="10285916" y="3942225"/>
            <a:ext cx="324000" cy="324000"/>
            <a:chOff x="4722920" y="4543070"/>
            <a:chExt cx="914400" cy="914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7777330-67D6-4A4E-B065-7CD67CE99851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A863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031490F-E870-4C40-8F63-8171A3DDF9F6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Titolo 1">
            <a:extLst>
              <a:ext uri="{FF2B5EF4-FFF2-40B4-BE49-F238E27FC236}">
                <a16:creationId xmlns:a16="http://schemas.microsoft.com/office/drawing/2014/main" id="{B1A5BFF2-729E-4FE0-9453-EEDAEF11E375}"/>
              </a:ext>
            </a:extLst>
          </p:cNvPr>
          <p:cNvSpPr txBox="1">
            <a:spLocks/>
          </p:cNvSpPr>
          <p:nvPr/>
        </p:nvSpPr>
        <p:spPr>
          <a:xfrm>
            <a:off x="1276742" y="419686"/>
            <a:ext cx="1081818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B3D4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>
              <a:defRPr/>
            </a:pPr>
            <a:r>
              <a:rPr lang="it-IT" sz="2200" cap="small" dirty="0"/>
              <a:t>Le principali iniziative dell’Asse II Inclusione sociale e lotta alla povertà</a:t>
            </a:r>
            <a:endParaRPr lang="it-IT" sz="2200" cap="small" dirty="0">
              <a:solidFill>
                <a:srgbClr val="660066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43FAF3C-BEEB-40FD-ACB9-EBF4508E8AF7}"/>
              </a:ext>
            </a:extLst>
          </p:cNvPr>
          <p:cNvGrpSpPr/>
          <p:nvPr/>
        </p:nvGrpSpPr>
        <p:grpSpPr>
          <a:xfrm>
            <a:off x="2646644" y="5349854"/>
            <a:ext cx="4583312" cy="1080000"/>
            <a:chOff x="2646644" y="5349854"/>
            <a:chExt cx="4583312" cy="108000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664623-C38D-4782-9327-CC26757812DA}"/>
                </a:ext>
              </a:extLst>
            </p:cNvPr>
            <p:cNvSpPr txBox="1"/>
            <p:nvPr/>
          </p:nvSpPr>
          <p:spPr>
            <a:xfrm>
              <a:off x="4129870" y="5566689"/>
              <a:ext cx="3100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A8639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Totale risorse attivate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A8639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176,3 Mln €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7C3ADEF-1E19-4CE7-9367-C3D10F9EB08B}"/>
                </a:ext>
              </a:extLst>
            </p:cNvPr>
            <p:cNvSpPr txBox="1"/>
            <p:nvPr/>
          </p:nvSpPr>
          <p:spPr>
            <a:xfrm>
              <a:off x="2646644" y="5566689"/>
              <a:ext cx="14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A8639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Dotazione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A8639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227,1 Mln €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577531D-89D3-48BA-BB2C-DBB5F271FEC4}"/>
                </a:ext>
              </a:extLst>
            </p:cNvPr>
            <p:cNvSpPr/>
            <p:nvPr/>
          </p:nvSpPr>
          <p:spPr>
            <a:xfrm rot="5400000">
              <a:off x="3726024" y="5871854"/>
              <a:ext cx="1080000" cy="36000"/>
            </a:xfrm>
            <a:prstGeom prst="rect">
              <a:avLst/>
            </a:prstGeom>
            <a:gradFill flip="none" rotWithShape="1">
              <a:gsLst>
                <a:gs pos="20000">
                  <a:srgbClr val="A8639A"/>
                </a:gs>
                <a:gs pos="0">
                  <a:schemeClr val="accent1">
                    <a:lumMod val="5000"/>
                    <a:lumOff val="95000"/>
                  </a:schemeClr>
                </a:gs>
                <a:gs pos="80000">
                  <a:srgbClr val="A863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8639A"/>
                </a:solidFill>
              </a:endParaRPr>
            </a:p>
          </p:txBody>
        </p:sp>
      </p:grpSp>
      <p:grpSp>
        <p:nvGrpSpPr>
          <p:cNvPr id="75" name="Gruppo 26">
            <a:extLst>
              <a:ext uri="{FF2B5EF4-FFF2-40B4-BE49-F238E27FC236}">
                <a16:creationId xmlns:a16="http://schemas.microsoft.com/office/drawing/2014/main" id="{F038A053-C6E4-43EB-AD8D-29B503957B90}"/>
              </a:ext>
            </a:extLst>
          </p:cNvPr>
          <p:cNvGrpSpPr/>
          <p:nvPr/>
        </p:nvGrpSpPr>
        <p:grpSpPr>
          <a:xfrm>
            <a:off x="1814107" y="5419977"/>
            <a:ext cx="760946" cy="939754"/>
            <a:chOff x="1420238" y="3958142"/>
            <a:chExt cx="1095527" cy="1352955"/>
          </a:xfrm>
        </p:grpSpPr>
        <p:sp>
          <p:nvSpPr>
            <p:cNvPr id="76" name="Rettangolo arrotondato 2">
              <a:extLst>
                <a:ext uri="{FF2B5EF4-FFF2-40B4-BE49-F238E27FC236}">
                  <a16:creationId xmlns:a16="http://schemas.microsoft.com/office/drawing/2014/main" id="{3199A9F0-E59C-4DCC-B101-D60FEEB7C71D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700" b="1" dirty="0">
                  <a:solidFill>
                    <a:srgbClr val="A8639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Asse II</a:t>
              </a:r>
            </a:p>
          </p:txBody>
        </p:sp>
        <p:pic>
          <p:nvPicPr>
            <p:cNvPr id="77" name="Immagine 9">
              <a:extLst>
                <a:ext uri="{FF2B5EF4-FFF2-40B4-BE49-F238E27FC236}">
                  <a16:creationId xmlns:a16="http://schemas.microsoft.com/office/drawing/2014/main" id="{B8FD078A-4852-4F07-B569-4B90D5B45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25" name="CasellaDiTesto 32">
            <a:extLst>
              <a:ext uri="{FF2B5EF4-FFF2-40B4-BE49-F238E27FC236}">
                <a16:creationId xmlns:a16="http://schemas.microsoft.com/office/drawing/2014/main" id="{3DFFF8D6-4C73-4E13-BF60-E01FFB408E4C}"/>
              </a:ext>
            </a:extLst>
          </p:cNvPr>
          <p:cNvSpPr txBox="1"/>
          <p:nvPr/>
        </p:nvSpPr>
        <p:spPr>
          <a:xfrm>
            <a:off x="5586141" y="2978369"/>
            <a:ext cx="1600503" cy="81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Percorsi di inclusione socio lavorativa per le persone disabili</a:t>
            </a:r>
          </a:p>
        </p:txBody>
      </p:sp>
      <p:pic>
        <p:nvPicPr>
          <p:cNvPr id="3" name="Graphic 2" descr="Person in wheelchair">
            <a:extLst>
              <a:ext uri="{FF2B5EF4-FFF2-40B4-BE49-F238E27FC236}">
                <a16:creationId xmlns:a16="http://schemas.microsoft.com/office/drawing/2014/main" id="{27BB2D55-CB4D-4F69-B6A4-FE0003E0E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1455" y="1755058"/>
            <a:ext cx="914400" cy="831273"/>
          </a:xfrm>
          <a:prstGeom prst="rect">
            <a:avLst/>
          </a:prstGeom>
        </p:spPr>
      </p:pic>
      <p:pic>
        <p:nvPicPr>
          <p:cNvPr id="6" name="Graphic 5" descr="Family with two children">
            <a:extLst>
              <a:ext uri="{FF2B5EF4-FFF2-40B4-BE49-F238E27FC236}">
                <a16:creationId xmlns:a16="http://schemas.microsoft.com/office/drawing/2014/main" id="{DE161994-E39E-4DCE-BC07-462F436357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2193" y="1723354"/>
            <a:ext cx="914400" cy="91440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2E4AAD5-748B-43B0-81E8-4A89B2790BE4}"/>
              </a:ext>
            </a:extLst>
          </p:cNvPr>
          <p:cNvSpPr txBox="1"/>
          <p:nvPr/>
        </p:nvSpPr>
        <p:spPr>
          <a:xfrm>
            <a:off x="3067925" y="2978369"/>
            <a:ext cx="24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A8639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Interventi per persone a rischio di esclusione sociale (detenuti, adolescenti in difficoltà, marginalità)</a:t>
            </a:r>
          </a:p>
        </p:txBody>
      </p:sp>
      <p:pic>
        <p:nvPicPr>
          <p:cNvPr id="10" name="Graphic 9" descr="Team">
            <a:extLst>
              <a:ext uri="{FF2B5EF4-FFF2-40B4-BE49-F238E27FC236}">
                <a16:creationId xmlns:a16="http://schemas.microsoft.com/office/drawing/2014/main" id="{2F9B6ECC-2671-4CF3-BFD1-40DEBD9186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1940" y="1723354"/>
            <a:ext cx="914400" cy="9144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2602865-33A0-480A-8893-C91E19289357}"/>
              </a:ext>
            </a:extLst>
          </p:cNvPr>
          <p:cNvGrpSpPr>
            <a:grpSpLocks noChangeAspect="1"/>
          </p:cNvGrpSpPr>
          <p:nvPr/>
        </p:nvGrpSpPr>
        <p:grpSpPr>
          <a:xfrm>
            <a:off x="9989916" y="1750767"/>
            <a:ext cx="914400" cy="839854"/>
            <a:chOff x="12482286" y="-1375229"/>
            <a:chExt cx="1828800" cy="1679707"/>
          </a:xfrm>
        </p:grpSpPr>
        <p:pic>
          <p:nvPicPr>
            <p:cNvPr id="62" name="Graphic 61" descr="Direction">
              <a:extLst>
                <a:ext uri="{FF2B5EF4-FFF2-40B4-BE49-F238E27FC236}">
                  <a16:creationId xmlns:a16="http://schemas.microsoft.com/office/drawing/2014/main" id="{9ABACA47-9F24-4952-A45E-B185531A6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63" name="Graphic 62" descr="Direction">
              <a:extLst>
                <a:ext uri="{FF2B5EF4-FFF2-40B4-BE49-F238E27FC236}">
                  <a16:creationId xmlns:a16="http://schemas.microsoft.com/office/drawing/2014/main" id="{52441976-E95B-4410-98C8-43B47C02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64" name="Graphic 63" descr="Direction">
              <a:extLst>
                <a:ext uri="{FF2B5EF4-FFF2-40B4-BE49-F238E27FC236}">
                  <a16:creationId xmlns:a16="http://schemas.microsoft.com/office/drawing/2014/main" id="{E10860F8-895C-4667-944C-5A2B49AE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Direction">
              <a:extLst>
                <a:ext uri="{FF2B5EF4-FFF2-40B4-BE49-F238E27FC236}">
                  <a16:creationId xmlns:a16="http://schemas.microsoft.com/office/drawing/2014/main" id="{46C4D84B-CC36-4B26-A6B4-7F137D93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  <p:pic>
        <p:nvPicPr>
          <p:cNvPr id="56" name="Graphic 55" descr="Users">
            <a:extLst>
              <a:ext uri="{FF2B5EF4-FFF2-40B4-BE49-F238E27FC236}">
                <a16:creationId xmlns:a16="http://schemas.microsoft.com/office/drawing/2014/main" id="{98E2D1D1-3B93-415D-800A-3C6777C37A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35285" y="1713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1">
            <a:extLst>
              <a:ext uri="{FF2B5EF4-FFF2-40B4-BE49-F238E27FC236}">
                <a16:creationId xmlns:a16="http://schemas.microsoft.com/office/drawing/2014/main" id="{2AD2B598-DCEA-44C9-AA17-97B2E4A4CB32}"/>
              </a:ext>
            </a:extLst>
          </p:cNvPr>
          <p:cNvSpPr/>
          <p:nvPr/>
        </p:nvSpPr>
        <p:spPr>
          <a:xfrm>
            <a:off x="402920" y="516316"/>
            <a:ext cx="605607" cy="520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elvetica" pitchFamily="34" charset="0"/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8B735B36-2D20-4872-8359-8AB487FEACDB}"/>
              </a:ext>
            </a:extLst>
          </p:cNvPr>
          <p:cNvSpPr/>
          <p:nvPr/>
        </p:nvSpPr>
        <p:spPr>
          <a:xfrm>
            <a:off x="402919" y="1313214"/>
            <a:ext cx="11436655" cy="3676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37689-90D9-45D9-9704-69278C26CA8B}"/>
              </a:ext>
            </a:extLst>
          </p:cNvPr>
          <p:cNvSpPr/>
          <p:nvPr/>
        </p:nvSpPr>
        <p:spPr>
          <a:xfrm>
            <a:off x="696000" y="4086225"/>
            <a:ext cx="10800000" cy="36000"/>
          </a:xfrm>
          <a:prstGeom prst="rect">
            <a:avLst/>
          </a:prstGeom>
          <a:gradFill flip="none" rotWithShape="1">
            <a:gsLst>
              <a:gs pos="9000">
                <a:srgbClr val="DBA9CE"/>
              </a:gs>
              <a:gs pos="0">
                <a:schemeClr val="accent1">
                  <a:lumMod val="5000"/>
                  <a:lumOff val="95000"/>
                </a:schemeClr>
              </a:gs>
              <a:gs pos="88000">
                <a:srgbClr val="DBA9CE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01BF9-A057-49F1-8136-7B8C668982AD}"/>
              </a:ext>
            </a:extLst>
          </p:cNvPr>
          <p:cNvSpPr txBox="1"/>
          <p:nvPr/>
        </p:nvSpPr>
        <p:spPr>
          <a:xfrm>
            <a:off x="402920" y="4343421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Risorse</a:t>
            </a:r>
          </a:p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attivate</a:t>
            </a:r>
            <a:endParaRPr lang="it-IT" b="1" cap="small" dirty="0">
              <a:solidFill>
                <a:srgbClr val="DBA9C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uppo 26">
            <a:extLst>
              <a:ext uri="{FF2B5EF4-FFF2-40B4-BE49-F238E27FC236}">
                <a16:creationId xmlns:a16="http://schemas.microsoft.com/office/drawing/2014/main" id="{1B989FE2-E986-4811-BE20-90344E07C96C}"/>
              </a:ext>
            </a:extLst>
          </p:cNvPr>
          <p:cNvGrpSpPr/>
          <p:nvPr/>
        </p:nvGrpSpPr>
        <p:grpSpPr>
          <a:xfrm>
            <a:off x="1682547" y="1625414"/>
            <a:ext cx="1095527" cy="1352955"/>
            <a:chOff x="1420238" y="3958142"/>
            <a:chExt cx="1095527" cy="1352955"/>
          </a:xfrm>
        </p:grpSpPr>
        <p:sp>
          <p:nvSpPr>
            <p:cNvPr id="15" name="Rettangolo arrotondato 2">
              <a:extLst>
                <a:ext uri="{FF2B5EF4-FFF2-40B4-BE49-F238E27FC236}">
                  <a16:creationId xmlns:a16="http://schemas.microsoft.com/office/drawing/2014/main" id="{1BFCA8B4-B256-4170-9A77-AF10FCE454BB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DB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0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IEFP</a:t>
              </a:r>
            </a:p>
          </p:txBody>
        </p:sp>
        <p:pic>
          <p:nvPicPr>
            <p:cNvPr id="16" name="Immagine 9">
              <a:extLst>
                <a:ext uri="{FF2B5EF4-FFF2-40B4-BE49-F238E27FC236}">
                  <a16:creationId xmlns:a16="http://schemas.microsoft.com/office/drawing/2014/main" id="{44603947-8CA4-469A-BAC7-2A04C4EB6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17" name="CasellaDiTesto 32">
            <a:extLst>
              <a:ext uri="{FF2B5EF4-FFF2-40B4-BE49-F238E27FC236}">
                <a16:creationId xmlns:a16="http://schemas.microsoft.com/office/drawing/2014/main" id="{638FF759-3FED-401F-9140-399200B6DA76}"/>
              </a:ext>
            </a:extLst>
          </p:cNvPr>
          <p:cNvSpPr txBox="1"/>
          <p:nvPr/>
        </p:nvSpPr>
        <p:spPr>
          <a:xfrm>
            <a:off x="1429142" y="2984244"/>
            <a:ext cx="1600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Percorsi IEFP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26F47B-AA69-4184-8A29-8E8952411FDA}"/>
              </a:ext>
            </a:extLst>
          </p:cNvPr>
          <p:cNvSpPr txBox="1"/>
          <p:nvPr/>
        </p:nvSpPr>
        <p:spPr>
          <a:xfrm>
            <a:off x="1491393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167,3 Mln €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DCAB-1C78-4BD4-BA7F-9FEA6BB68D45}"/>
              </a:ext>
            </a:extLst>
          </p:cNvPr>
          <p:cNvGrpSpPr>
            <a:grpSpLocks noChangeAspect="1"/>
          </p:cNvGrpSpPr>
          <p:nvPr/>
        </p:nvGrpSpPr>
        <p:grpSpPr>
          <a:xfrm>
            <a:off x="2067393" y="3942225"/>
            <a:ext cx="324000" cy="324000"/>
            <a:chOff x="4722920" y="4543070"/>
            <a:chExt cx="91440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56D934-CA22-44DA-B8DB-6FE3E49B9617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DB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ECCE13-43A0-4084-AEBE-12CACF40C7AD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6">
            <a:extLst>
              <a:ext uri="{FF2B5EF4-FFF2-40B4-BE49-F238E27FC236}">
                <a16:creationId xmlns:a16="http://schemas.microsoft.com/office/drawing/2014/main" id="{893ED95B-F705-40C8-ACF3-6BF0043185DE}"/>
              </a:ext>
            </a:extLst>
          </p:cNvPr>
          <p:cNvGrpSpPr/>
          <p:nvPr/>
        </p:nvGrpSpPr>
        <p:grpSpPr>
          <a:xfrm>
            <a:off x="3737178" y="1625414"/>
            <a:ext cx="1095527" cy="1352955"/>
            <a:chOff x="1420238" y="3958142"/>
            <a:chExt cx="1095527" cy="1352955"/>
          </a:xfrm>
        </p:grpSpPr>
        <p:sp>
          <p:nvSpPr>
            <p:cNvPr id="23" name="Rettangolo arrotondato 2">
              <a:extLst>
                <a:ext uri="{FF2B5EF4-FFF2-40B4-BE49-F238E27FC236}">
                  <a16:creationId xmlns:a16="http://schemas.microsoft.com/office/drawing/2014/main" id="{6C4CC0B6-A153-478E-8B4C-7722ACF8B544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DB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0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ITS</a:t>
              </a:r>
            </a:p>
          </p:txBody>
        </p:sp>
        <p:pic>
          <p:nvPicPr>
            <p:cNvPr id="24" name="Immagine 9">
              <a:extLst>
                <a:ext uri="{FF2B5EF4-FFF2-40B4-BE49-F238E27FC236}">
                  <a16:creationId xmlns:a16="http://schemas.microsoft.com/office/drawing/2014/main" id="{EDB06000-7994-4205-B062-833FF5C9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25" name="CasellaDiTesto 32">
            <a:extLst>
              <a:ext uri="{FF2B5EF4-FFF2-40B4-BE49-F238E27FC236}">
                <a16:creationId xmlns:a16="http://schemas.microsoft.com/office/drawing/2014/main" id="{16239DD6-1A0D-4CB7-86C6-5D45BD087476}"/>
              </a:ext>
            </a:extLst>
          </p:cNvPr>
          <p:cNvSpPr txBox="1"/>
          <p:nvPr/>
        </p:nvSpPr>
        <p:spPr>
          <a:xfrm>
            <a:off x="3483773" y="2984244"/>
            <a:ext cx="1600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Percorsi 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3C8B7-2D35-4622-A5E1-71A8E74C9AFD}"/>
              </a:ext>
            </a:extLst>
          </p:cNvPr>
          <p:cNvSpPr txBox="1"/>
          <p:nvPr/>
        </p:nvSpPr>
        <p:spPr>
          <a:xfrm>
            <a:off x="3546024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24,6 Mln €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B8454C-CF49-4429-859F-A3EAAA2E8495}"/>
              </a:ext>
            </a:extLst>
          </p:cNvPr>
          <p:cNvGrpSpPr>
            <a:grpSpLocks noChangeAspect="1"/>
          </p:cNvGrpSpPr>
          <p:nvPr/>
        </p:nvGrpSpPr>
        <p:grpSpPr>
          <a:xfrm>
            <a:off x="4122024" y="3942225"/>
            <a:ext cx="324000" cy="324000"/>
            <a:chOff x="4722920" y="4543070"/>
            <a:chExt cx="914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C2FA5D-03EF-4669-B476-FD7AB954C898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DB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95D368-7A42-4DC2-B3E0-BA0F73C33935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po 26">
            <a:extLst>
              <a:ext uri="{FF2B5EF4-FFF2-40B4-BE49-F238E27FC236}">
                <a16:creationId xmlns:a16="http://schemas.microsoft.com/office/drawing/2014/main" id="{64547D74-763C-4D87-A48A-BA64410CCBA8}"/>
              </a:ext>
            </a:extLst>
          </p:cNvPr>
          <p:cNvGrpSpPr/>
          <p:nvPr/>
        </p:nvGrpSpPr>
        <p:grpSpPr>
          <a:xfrm>
            <a:off x="5791809" y="1625414"/>
            <a:ext cx="1095527" cy="1352955"/>
            <a:chOff x="1420238" y="3958142"/>
            <a:chExt cx="1095527" cy="1352955"/>
          </a:xfrm>
        </p:grpSpPr>
        <p:sp>
          <p:nvSpPr>
            <p:cNvPr id="31" name="Rettangolo arrotondato 2">
              <a:extLst>
                <a:ext uri="{FF2B5EF4-FFF2-40B4-BE49-F238E27FC236}">
                  <a16:creationId xmlns:a16="http://schemas.microsoft.com/office/drawing/2014/main" id="{42D1F403-14FB-4C3D-8B41-D1C3A6136CDA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DB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32" name="Immagine 9">
              <a:extLst>
                <a:ext uri="{FF2B5EF4-FFF2-40B4-BE49-F238E27FC236}">
                  <a16:creationId xmlns:a16="http://schemas.microsoft.com/office/drawing/2014/main" id="{0CB881FE-DC63-4320-B3E1-2E581A520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1DF9E58-7271-46E6-8939-4B985B623AB9}"/>
              </a:ext>
            </a:extLst>
          </p:cNvPr>
          <p:cNvSpPr txBox="1"/>
          <p:nvPr/>
        </p:nvSpPr>
        <p:spPr>
          <a:xfrm>
            <a:off x="5538404" y="2984244"/>
            <a:ext cx="1600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Lombardia Plus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C9215F-9E1F-4696-B475-DA2823D0B89B}"/>
              </a:ext>
            </a:extLst>
          </p:cNvPr>
          <p:cNvSpPr txBox="1"/>
          <p:nvPr/>
        </p:nvSpPr>
        <p:spPr>
          <a:xfrm>
            <a:off x="5600655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11,4 Mln €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DA42B9-1CB9-432D-83FC-A7F8D7B2E94E}"/>
              </a:ext>
            </a:extLst>
          </p:cNvPr>
          <p:cNvGrpSpPr>
            <a:grpSpLocks noChangeAspect="1"/>
          </p:cNvGrpSpPr>
          <p:nvPr/>
        </p:nvGrpSpPr>
        <p:grpSpPr>
          <a:xfrm>
            <a:off x="6176655" y="3942225"/>
            <a:ext cx="324000" cy="324000"/>
            <a:chOff x="4722920" y="4543070"/>
            <a:chExt cx="914400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9604AA-4A1D-438D-B6AB-A0BFD3B96D9E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DB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CD99278-9C0D-48E5-A49A-353602A3CB5F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po 26">
            <a:extLst>
              <a:ext uri="{FF2B5EF4-FFF2-40B4-BE49-F238E27FC236}">
                <a16:creationId xmlns:a16="http://schemas.microsoft.com/office/drawing/2014/main" id="{7FA9C165-EDC8-409F-AD68-DA81DABF34E0}"/>
              </a:ext>
            </a:extLst>
          </p:cNvPr>
          <p:cNvGrpSpPr/>
          <p:nvPr/>
        </p:nvGrpSpPr>
        <p:grpSpPr>
          <a:xfrm>
            <a:off x="7846440" y="1625414"/>
            <a:ext cx="1095527" cy="1352955"/>
            <a:chOff x="1420238" y="3958142"/>
            <a:chExt cx="1095527" cy="1352955"/>
          </a:xfrm>
        </p:grpSpPr>
        <p:sp>
          <p:nvSpPr>
            <p:cNvPr id="39" name="Rettangolo arrotondato 2">
              <a:extLst>
                <a:ext uri="{FF2B5EF4-FFF2-40B4-BE49-F238E27FC236}">
                  <a16:creationId xmlns:a16="http://schemas.microsoft.com/office/drawing/2014/main" id="{A46ADBE1-20D7-4835-B560-13E53C43FFB1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DB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0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IFTS</a:t>
              </a:r>
            </a:p>
          </p:txBody>
        </p:sp>
        <p:pic>
          <p:nvPicPr>
            <p:cNvPr id="40" name="Immagine 9">
              <a:extLst>
                <a:ext uri="{FF2B5EF4-FFF2-40B4-BE49-F238E27FC236}">
                  <a16:creationId xmlns:a16="http://schemas.microsoft.com/office/drawing/2014/main" id="{2945C877-5041-4893-A44F-8832CB09F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41" name="CasellaDiTesto 32">
            <a:extLst>
              <a:ext uri="{FF2B5EF4-FFF2-40B4-BE49-F238E27FC236}">
                <a16:creationId xmlns:a16="http://schemas.microsoft.com/office/drawing/2014/main" id="{7E016AEC-1097-4C73-A373-67F7C42858D6}"/>
              </a:ext>
            </a:extLst>
          </p:cNvPr>
          <p:cNvSpPr txBox="1"/>
          <p:nvPr/>
        </p:nvSpPr>
        <p:spPr>
          <a:xfrm>
            <a:off x="7593035" y="2984244"/>
            <a:ext cx="1600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Percorsi IFTS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30AD84-2D25-483C-A1D4-F502511E041B}"/>
              </a:ext>
            </a:extLst>
          </p:cNvPr>
          <p:cNvSpPr txBox="1"/>
          <p:nvPr/>
        </p:nvSpPr>
        <p:spPr>
          <a:xfrm>
            <a:off x="765528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10,6 Mln €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A238A4-9ADB-4213-857C-F7211977A330}"/>
              </a:ext>
            </a:extLst>
          </p:cNvPr>
          <p:cNvGrpSpPr>
            <a:grpSpLocks noChangeAspect="1"/>
          </p:cNvGrpSpPr>
          <p:nvPr/>
        </p:nvGrpSpPr>
        <p:grpSpPr>
          <a:xfrm>
            <a:off x="8231286" y="3942225"/>
            <a:ext cx="324000" cy="324000"/>
            <a:chOff x="4722920" y="4543070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396CD32-E1FA-4D11-A205-FA517C088584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DB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34D724D-3EAB-437A-AC95-5FD138387C14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po 26">
            <a:extLst>
              <a:ext uri="{FF2B5EF4-FFF2-40B4-BE49-F238E27FC236}">
                <a16:creationId xmlns:a16="http://schemas.microsoft.com/office/drawing/2014/main" id="{E81AF92B-DADB-4401-8729-E9B2CC1EDCEB}"/>
              </a:ext>
            </a:extLst>
          </p:cNvPr>
          <p:cNvGrpSpPr/>
          <p:nvPr/>
        </p:nvGrpSpPr>
        <p:grpSpPr>
          <a:xfrm>
            <a:off x="9901070" y="1625414"/>
            <a:ext cx="1095527" cy="1352955"/>
            <a:chOff x="1420238" y="3958142"/>
            <a:chExt cx="1095527" cy="1352955"/>
          </a:xfrm>
        </p:grpSpPr>
        <p:sp>
          <p:nvSpPr>
            <p:cNvPr id="47" name="Rettangolo arrotondato 2">
              <a:extLst>
                <a:ext uri="{FF2B5EF4-FFF2-40B4-BE49-F238E27FC236}">
                  <a16:creationId xmlns:a16="http://schemas.microsoft.com/office/drawing/2014/main" id="{8C41BDB4-A6A0-4019-8B9B-D16E1ACE8ACF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DB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48" name="Immagine 9">
              <a:extLst>
                <a:ext uri="{FF2B5EF4-FFF2-40B4-BE49-F238E27FC236}">
                  <a16:creationId xmlns:a16="http://schemas.microsoft.com/office/drawing/2014/main" id="{E572A69E-780B-45A3-9B5F-61544DF5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49" name="CasellaDiTesto 32">
            <a:extLst>
              <a:ext uri="{FF2B5EF4-FFF2-40B4-BE49-F238E27FC236}">
                <a16:creationId xmlns:a16="http://schemas.microsoft.com/office/drawing/2014/main" id="{8381DF57-B434-49B1-A241-EAEE7827C7E0}"/>
              </a:ext>
            </a:extLst>
          </p:cNvPr>
          <p:cNvSpPr txBox="1"/>
          <p:nvPr/>
        </p:nvSpPr>
        <p:spPr>
          <a:xfrm>
            <a:off x="9647665" y="2984244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Strategia nazionale Aree interne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3610B2-C7AF-421C-9CE0-CA639D506A06}"/>
              </a:ext>
            </a:extLst>
          </p:cNvPr>
          <p:cNvSpPr txBox="1"/>
          <p:nvPr/>
        </p:nvSpPr>
        <p:spPr>
          <a:xfrm>
            <a:off x="970991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DBA9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6,8 Mln €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826765-BA3F-4A6F-9677-63F1D6808BB3}"/>
              </a:ext>
            </a:extLst>
          </p:cNvPr>
          <p:cNvGrpSpPr>
            <a:grpSpLocks noChangeAspect="1"/>
          </p:cNvGrpSpPr>
          <p:nvPr/>
        </p:nvGrpSpPr>
        <p:grpSpPr>
          <a:xfrm>
            <a:off x="10285916" y="3942225"/>
            <a:ext cx="324000" cy="324000"/>
            <a:chOff x="4722920" y="4543070"/>
            <a:chExt cx="914400" cy="914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E292926-6FD5-4DAF-885E-C6EA30438EC1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DB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DCBC9D5-738E-4741-9F15-C09041869B88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2" name="Picture 2" descr="Risultati immagini per chiocciola logo bianco">
            <a:extLst>
              <a:ext uri="{FF2B5EF4-FFF2-40B4-BE49-F238E27FC236}">
                <a16:creationId xmlns:a16="http://schemas.microsoft.com/office/drawing/2014/main" id="{0DD353C8-7C5F-4221-9B15-2B3A40FD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55" y="171843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3D5296-03D0-439A-BB3C-ED329E046C82}"/>
              </a:ext>
            </a:extLst>
          </p:cNvPr>
          <p:cNvGrpSpPr>
            <a:grpSpLocks noChangeAspect="1"/>
          </p:cNvGrpSpPr>
          <p:nvPr/>
        </p:nvGrpSpPr>
        <p:grpSpPr>
          <a:xfrm>
            <a:off x="9990716" y="1757475"/>
            <a:ext cx="914400" cy="839854"/>
            <a:chOff x="12482286" y="-1375229"/>
            <a:chExt cx="1828800" cy="1679707"/>
          </a:xfrm>
        </p:grpSpPr>
        <p:pic>
          <p:nvPicPr>
            <p:cNvPr id="3" name="Graphic 2" descr="Direction">
              <a:extLst>
                <a:ext uri="{FF2B5EF4-FFF2-40B4-BE49-F238E27FC236}">
                  <a16:creationId xmlns:a16="http://schemas.microsoft.com/office/drawing/2014/main" id="{9987C4AD-7B3A-4305-B421-F6FA66BF6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63" name="Graphic 62" descr="Direction">
              <a:extLst>
                <a:ext uri="{FF2B5EF4-FFF2-40B4-BE49-F238E27FC236}">
                  <a16:creationId xmlns:a16="http://schemas.microsoft.com/office/drawing/2014/main" id="{10990CF6-1BD5-4BF6-BC8B-7D9BC964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64" name="Graphic 63" descr="Direction">
              <a:extLst>
                <a:ext uri="{FF2B5EF4-FFF2-40B4-BE49-F238E27FC236}">
                  <a16:creationId xmlns:a16="http://schemas.microsoft.com/office/drawing/2014/main" id="{596FD938-0285-430E-ADE0-C0AF561C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Direction">
              <a:extLst>
                <a:ext uri="{FF2B5EF4-FFF2-40B4-BE49-F238E27FC236}">
                  <a16:creationId xmlns:a16="http://schemas.microsoft.com/office/drawing/2014/main" id="{C1EB998C-B92A-4B98-952F-4B133B90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  <p:sp>
        <p:nvSpPr>
          <p:cNvPr id="71" name="Titolo 1">
            <a:extLst>
              <a:ext uri="{FF2B5EF4-FFF2-40B4-BE49-F238E27FC236}">
                <a16:creationId xmlns:a16="http://schemas.microsoft.com/office/drawing/2014/main" id="{4416EC43-B0B4-4D63-930C-EA0FF20CDFCB}"/>
              </a:ext>
            </a:extLst>
          </p:cNvPr>
          <p:cNvSpPr txBox="1">
            <a:spLocks/>
          </p:cNvSpPr>
          <p:nvPr/>
        </p:nvSpPr>
        <p:spPr>
          <a:xfrm>
            <a:off x="1276742" y="419686"/>
            <a:ext cx="1081818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B3D4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>
              <a:defRPr/>
            </a:pPr>
            <a:r>
              <a:rPr lang="it-IT" sz="2200" cap="small" dirty="0"/>
              <a:t>Le principali iniziative dell’Asse III Istruzione e formazione</a:t>
            </a:r>
            <a:endParaRPr lang="it-IT" sz="2400" cap="smal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8B5EC7F-A4FE-4DB9-8D28-C56BCA69B4AD}"/>
              </a:ext>
            </a:extLst>
          </p:cNvPr>
          <p:cNvGrpSpPr/>
          <p:nvPr/>
        </p:nvGrpSpPr>
        <p:grpSpPr>
          <a:xfrm>
            <a:off x="2646644" y="5349854"/>
            <a:ext cx="4583312" cy="1080000"/>
            <a:chOff x="2646644" y="5349854"/>
            <a:chExt cx="4583312" cy="108000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9727E6E-9B43-4EB3-B63B-BB48F97B449D}"/>
                </a:ext>
              </a:extLst>
            </p:cNvPr>
            <p:cNvSpPr txBox="1"/>
            <p:nvPr/>
          </p:nvSpPr>
          <p:spPr>
            <a:xfrm>
              <a:off x="4129870" y="5566689"/>
              <a:ext cx="3100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DBA9C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Totale risorse attivate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DBA9C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221 Mln €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9326C1F-8D08-4680-B7B7-33485CCEEF3A}"/>
                </a:ext>
              </a:extLst>
            </p:cNvPr>
            <p:cNvSpPr txBox="1"/>
            <p:nvPr/>
          </p:nvSpPr>
          <p:spPr>
            <a:xfrm>
              <a:off x="2646644" y="5566689"/>
              <a:ext cx="14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DBA9C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Dotazione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DBA9C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332,5 Mln €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7A9190-81A6-4A52-8698-208AAB67B81D}"/>
                </a:ext>
              </a:extLst>
            </p:cNvPr>
            <p:cNvSpPr/>
            <p:nvPr/>
          </p:nvSpPr>
          <p:spPr>
            <a:xfrm rot="5400000">
              <a:off x="3726024" y="5871854"/>
              <a:ext cx="1080000" cy="36000"/>
            </a:xfrm>
            <a:prstGeom prst="rect">
              <a:avLst/>
            </a:prstGeom>
            <a:gradFill flip="none" rotWithShape="1">
              <a:gsLst>
                <a:gs pos="20000">
                  <a:srgbClr val="DBA9CE"/>
                </a:gs>
                <a:gs pos="0">
                  <a:schemeClr val="accent1">
                    <a:lumMod val="5000"/>
                    <a:lumOff val="95000"/>
                  </a:schemeClr>
                </a:gs>
                <a:gs pos="80000">
                  <a:srgbClr val="DBA9CE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BA9CE"/>
                </a:solidFill>
              </a:endParaRPr>
            </a:p>
          </p:txBody>
        </p:sp>
      </p:grpSp>
      <p:grpSp>
        <p:nvGrpSpPr>
          <p:cNvPr id="76" name="Gruppo 26">
            <a:extLst>
              <a:ext uri="{FF2B5EF4-FFF2-40B4-BE49-F238E27FC236}">
                <a16:creationId xmlns:a16="http://schemas.microsoft.com/office/drawing/2014/main" id="{48820990-0EC5-40DB-8E90-EFB021DD5E24}"/>
              </a:ext>
            </a:extLst>
          </p:cNvPr>
          <p:cNvGrpSpPr/>
          <p:nvPr/>
        </p:nvGrpSpPr>
        <p:grpSpPr>
          <a:xfrm>
            <a:off x="1814107" y="5419977"/>
            <a:ext cx="760946" cy="939754"/>
            <a:chOff x="1420238" y="3958142"/>
            <a:chExt cx="1095527" cy="1352955"/>
          </a:xfrm>
        </p:grpSpPr>
        <p:sp>
          <p:nvSpPr>
            <p:cNvPr id="77" name="Rettangolo arrotondato 2">
              <a:extLst>
                <a:ext uri="{FF2B5EF4-FFF2-40B4-BE49-F238E27FC236}">
                  <a16:creationId xmlns:a16="http://schemas.microsoft.com/office/drawing/2014/main" id="{ECF68360-6424-4D8B-AA68-C180C46F0C12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700" b="1" dirty="0">
                  <a:solidFill>
                    <a:srgbClr val="DBA9C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Asse III</a:t>
              </a:r>
            </a:p>
          </p:txBody>
        </p:sp>
        <p:pic>
          <p:nvPicPr>
            <p:cNvPr id="78" name="Immagine 9">
              <a:extLst>
                <a:ext uri="{FF2B5EF4-FFF2-40B4-BE49-F238E27FC236}">
                  <a16:creationId xmlns:a16="http://schemas.microsoft.com/office/drawing/2014/main" id="{F56E2FCE-5E05-444E-8522-F4995330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66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2">
            <a:extLst>
              <a:ext uri="{FF2B5EF4-FFF2-40B4-BE49-F238E27FC236}">
                <a16:creationId xmlns:a16="http://schemas.microsoft.com/office/drawing/2014/main" id="{EED29267-715F-4327-B30E-9A29F1E53DE0}"/>
              </a:ext>
            </a:extLst>
          </p:cNvPr>
          <p:cNvSpPr/>
          <p:nvPr/>
        </p:nvSpPr>
        <p:spPr>
          <a:xfrm>
            <a:off x="402920" y="516316"/>
            <a:ext cx="605607" cy="520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Helvetica" pitchFamily="34" charset="0"/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5372E932-C554-473D-95BC-1841AE6F9D43}"/>
              </a:ext>
            </a:extLst>
          </p:cNvPr>
          <p:cNvSpPr/>
          <p:nvPr/>
        </p:nvSpPr>
        <p:spPr>
          <a:xfrm>
            <a:off x="402919" y="1313214"/>
            <a:ext cx="11436655" cy="3676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337A7-2778-476A-929F-9E2C5F472148}"/>
              </a:ext>
            </a:extLst>
          </p:cNvPr>
          <p:cNvSpPr/>
          <p:nvPr/>
        </p:nvSpPr>
        <p:spPr>
          <a:xfrm>
            <a:off x="696000" y="4086225"/>
            <a:ext cx="10800000" cy="36000"/>
          </a:xfrm>
          <a:prstGeom prst="rect">
            <a:avLst/>
          </a:prstGeom>
          <a:gradFill flip="none" rotWithShape="1">
            <a:gsLst>
              <a:gs pos="20000">
                <a:srgbClr val="03788A"/>
              </a:gs>
              <a:gs pos="0">
                <a:schemeClr val="accent1">
                  <a:lumMod val="5000"/>
                  <a:lumOff val="95000"/>
                </a:schemeClr>
              </a:gs>
              <a:gs pos="80000">
                <a:srgbClr val="03788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9A3DF-2658-4758-9061-529ED570ED29}"/>
              </a:ext>
            </a:extLst>
          </p:cNvPr>
          <p:cNvSpPr txBox="1"/>
          <p:nvPr/>
        </p:nvSpPr>
        <p:spPr>
          <a:xfrm>
            <a:off x="402920" y="4343421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Risorse</a:t>
            </a:r>
          </a:p>
          <a:p>
            <a:pPr>
              <a:spcAft>
                <a:spcPts val="0"/>
              </a:spcAft>
            </a:pPr>
            <a:r>
              <a:rPr lang="it-IT" cap="small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attivate</a:t>
            </a:r>
            <a:endParaRPr lang="it-IT" b="1" cap="small" dirty="0">
              <a:solidFill>
                <a:srgbClr val="0378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uppo 26">
            <a:extLst>
              <a:ext uri="{FF2B5EF4-FFF2-40B4-BE49-F238E27FC236}">
                <a16:creationId xmlns:a16="http://schemas.microsoft.com/office/drawing/2014/main" id="{7ACE3050-7EE8-4B3D-90C0-1AA70E62808A}"/>
              </a:ext>
            </a:extLst>
          </p:cNvPr>
          <p:cNvGrpSpPr/>
          <p:nvPr/>
        </p:nvGrpSpPr>
        <p:grpSpPr>
          <a:xfrm>
            <a:off x="1682547" y="1625414"/>
            <a:ext cx="1095527" cy="1352955"/>
            <a:chOff x="1420238" y="3958142"/>
            <a:chExt cx="1095527" cy="1352955"/>
          </a:xfrm>
        </p:grpSpPr>
        <p:sp>
          <p:nvSpPr>
            <p:cNvPr id="15" name="Rettangolo arrotondato 2">
              <a:extLst>
                <a:ext uri="{FF2B5EF4-FFF2-40B4-BE49-F238E27FC236}">
                  <a16:creationId xmlns:a16="http://schemas.microsoft.com/office/drawing/2014/main" id="{D0FDB940-19A2-499E-9439-513551BFDF96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037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6" name="Immagine 9">
              <a:extLst>
                <a:ext uri="{FF2B5EF4-FFF2-40B4-BE49-F238E27FC236}">
                  <a16:creationId xmlns:a16="http://schemas.microsoft.com/office/drawing/2014/main" id="{04175941-46C6-4FED-86DA-E470FB1F6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17" name="CasellaDiTesto 32">
            <a:extLst>
              <a:ext uri="{FF2B5EF4-FFF2-40B4-BE49-F238E27FC236}">
                <a16:creationId xmlns:a16="http://schemas.microsoft.com/office/drawing/2014/main" id="{0574E881-A5CD-41E4-967D-14CA739C4317}"/>
              </a:ext>
            </a:extLst>
          </p:cNvPr>
          <p:cNvSpPr txBox="1"/>
          <p:nvPr/>
        </p:nvSpPr>
        <p:spPr>
          <a:xfrm>
            <a:off x="1429142" y="2984244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Digitalizzazione del patrimonio culturale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64694-47D0-4CDF-8913-52EC64BEC36A}"/>
              </a:ext>
            </a:extLst>
          </p:cNvPr>
          <p:cNvSpPr txBox="1"/>
          <p:nvPr/>
        </p:nvSpPr>
        <p:spPr>
          <a:xfrm>
            <a:off x="1491393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5,5 Mln €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B0B8A9-0203-4A34-BCD1-439359604425}"/>
              </a:ext>
            </a:extLst>
          </p:cNvPr>
          <p:cNvGrpSpPr>
            <a:grpSpLocks noChangeAspect="1"/>
          </p:cNvGrpSpPr>
          <p:nvPr/>
        </p:nvGrpSpPr>
        <p:grpSpPr>
          <a:xfrm>
            <a:off x="2067393" y="3942225"/>
            <a:ext cx="324000" cy="324000"/>
            <a:chOff x="4722920" y="4543070"/>
            <a:chExt cx="91440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0D3FC2-4860-4362-A4D6-98CB14606D81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37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94FF84-F549-4394-A9A9-220EB39EAE6F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6">
            <a:extLst>
              <a:ext uri="{FF2B5EF4-FFF2-40B4-BE49-F238E27FC236}">
                <a16:creationId xmlns:a16="http://schemas.microsoft.com/office/drawing/2014/main" id="{9DD31B7C-E844-427C-8B5A-3B925D0E6DAD}"/>
              </a:ext>
            </a:extLst>
          </p:cNvPr>
          <p:cNvGrpSpPr/>
          <p:nvPr/>
        </p:nvGrpSpPr>
        <p:grpSpPr>
          <a:xfrm>
            <a:off x="3737178" y="1625414"/>
            <a:ext cx="1095527" cy="1352955"/>
            <a:chOff x="1420238" y="3958142"/>
            <a:chExt cx="1095527" cy="1352955"/>
          </a:xfrm>
        </p:grpSpPr>
        <p:sp>
          <p:nvSpPr>
            <p:cNvPr id="23" name="Rettangolo arrotondato 2">
              <a:extLst>
                <a:ext uri="{FF2B5EF4-FFF2-40B4-BE49-F238E27FC236}">
                  <a16:creationId xmlns:a16="http://schemas.microsoft.com/office/drawing/2014/main" id="{424CB1DA-A161-4E8D-A93B-14A657DD7A34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037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4" name="Immagine 9">
              <a:extLst>
                <a:ext uri="{FF2B5EF4-FFF2-40B4-BE49-F238E27FC236}">
                  <a16:creationId xmlns:a16="http://schemas.microsoft.com/office/drawing/2014/main" id="{91512702-E124-471D-93EF-AD26C5154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25" name="CasellaDiTesto 32">
            <a:extLst>
              <a:ext uri="{FF2B5EF4-FFF2-40B4-BE49-F238E27FC236}">
                <a16:creationId xmlns:a16="http://schemas.microsoft.com/office/drawing/2014/main" id="{964FA5A6-C441-482D-A29A-6048CD76E432}"/>
              </a:ext>
            </a:extLst>
          </p:cNvPr>
          <p:cNvSpPr txBox="1"/>
          <p:nvPr/>
        </p:nvSpPr>
        <p:spPr>
          <a:xfrm>
            <a:off x="3483773" y="2984244"/>
            <a:ext cx="16005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Database topografico digitale del territorio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92983-1900-45CA-AFCB-0D2BD938D9E8}"/>
              </a:ext>
            </a:extLst>
          </p:cNvPr>
          <p:cNvSpPr txBox="1"/>
          <p:nvPr/>
        </p:nvSpPr>
        <p:spPr>
          <a:xfrm>
            <a:off x="3546024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3,3 Mln €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756292-3C9D-42A2-B030-176E97A91D9A}"/>
              </a:ext>
            </a:extLst>
          </p:cNvPr>
          <p:cNvGrpSpPr>
            <a:grpSpLocks noChangeAspect="1"/>
          </p:cNvGrpSpPr>
          <p:nvPr/>
        </p:nvGrpSpPr>
        <p:grpSpPr>
          <a:xfrm>
            <a:off x="4122024" y="3942225"/>
            <a:ext cx="324000" cy="324000"/>
            <a:chOff x="4722920" y="4543070"/>
            <a:chExt cx="914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327C7EA-8FB8-43AD-8CC2-A062718E2407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37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DBE830-D0A9-43FE-B5C6-65EFF8CAED3E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po 26">
            <a:extLst>
              <a:ext uri="{FF2B5EF4-FFF2-40B4-BE49-F238E27FC236}">
                <a16:creationId xmlns:a16="http://schemas.microsoft.com/office/drawing/2014/main" id="{210A6E3E-9D60-4735-AFEA-C980124DD076}"/>
              </a:ext>
            </a:extLst>
          </p:cNvPr>
          <p:cNvGrpSpPr/>
          <p:nvPr/>
        </p:nvGrpSpPr>
        <p:grpSpPr>
          <a:xfrm>
            <a:off x="5791809" y="1625414"/>
            <a:ext cx="1095527" cy="1352955"/>
            <a:chOff x="1420238" y="3958142"/>
            <a:chExt cx="1095527" cy="1352955"/>
          </a:xfrm>
        </p:grpSpPr>
        <p:sp>
          <p:nvSpPr>
            <p:cNvPr id="31" name="Rettangolo arrotondato 2">
              <a:extLst>
                <a:ext uri="{FF2B5EF4-FFF2-40B4-BE49-F238E27FC236}">
                  <a16:creationId xmlns:a16="http://schemas.microsoft.com/office/drawing/2014/main" id="{60B026BD-0097-4598-A435-CCE818328C57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037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32" name="Immagine 9">
              <a:extLst>
                <a:ext uri="{FF2B5EF4-FFF2-40B4-BE49-F238E27FC236}">
                  <a16:creationId xmlns:a16="http://schemas.microsoft.com/office/drawing/2014/main" id="{77AB7284-7DD9-4EEF-AF73-28744053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0857922-44C1-44B7-A994-20EAED06A702}"/>
              </a:ext>
            </a:extLst>
          </p:cNvPr>
          <p:cNvSpPr txBox="1"/>
          <p:nvPr/>
        </p:nvSpPr>
        <p:spPr>
          <a:xfrm>
            <a:off x="5538404" y="2984244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Strategia nazionale Aree interne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555932-3D46-4A8C-8E1A-057B8AD5D64E}"/>
              </a:ext>
            </a:extLst>
          </p:cNvPr>
          <p:cNvSpPr txBox="1"/>
          <p:nvPr/>
        </p:nvSpPr>
        <p:spPr>
          <a:xfrm>
            <a:off x="5600655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2,3 Mln €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1B0189-FCDE-4F4D-9EA4-0EADE4F3BE75}"/>
              </a:ext>
            </a:extLst>
          </p:cNvPr>
          <p:cNvGrpSpPr>
            <a:grpSpLocks noChangeAspect="1"/>
          </p:cNvGrpSpPr>
          <p:nvPr/>
        </p:nvGrpSpPr>
        <p:grpSpPr>
          <a:xfrm>
            <a:off x="6176655" y="3942225"/>
            <a:ext cx="324000" cy="324000"/>
            <a:chOff x="4722920" y="4543070"/>
            <a:chExt cx="914400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236063B-AAAD-4DB0-BB51-5CB185847CFB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37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A8B0E1-02F0-4D34-9D6B-6EFD100691F6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po 26">
            <a:extLst>
              <a:ext uri="{FF2B5EF4-FFF2-40B4-BE49-F238E27FC236}">
                <a16:creationId xmlns:a16="http://schemas.microsoft.com/office/drawing/2014/main" id="{82C95405-D955-4879-B6E9-7971DA1C1EAB}"/>
              </a:ext>
            </a:extLst>
          </p:cNvPr>
          <p:cNvGrpSpPr/>
          <p:nvPr/>
        </p:nvGrpSpPr>
        <p:grpSpPr>
          <a:xfrm>
            <a:off x="7846440" y="1625414"/>
            <a:ext cx="1095527" cy="1352955"/>
            <a:chOff x="1420238" y="3958142"/>
            <a:chExt cx="1095527" cy="1352955"/>
          </a:xfrm>
        </p:grpSpPr>
        <p:sp>
          <p:nvSpPr>
            <p:cNvPr id="39" name="Rettangolo arrotondato 2">
              <a:extLst>
                <a:ext uri="{FF2B5EF4-FFF2-40B4-BE49-F238E27FC236}">
                  <a16:creationId xmlns:a16="http://schemas.microsoft.com/office/drawing/2014/main" id="{04438EA8-5FD2-4747-8D80-98A420218DF6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037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SEAV</a:t>
              </a:r>
            </a:p>
          </p:txBody>
        </p:sp>
        <p:pic>
          <p:nvPicPr>
            <p:cNvPr id="40" name="Immagine 9">
              <a:extLst>
                <a:ext uri="{FF2B5EF4-FFF2-40B4-BE49-F238E27FC236}">
                  <a16:creationId xmlns:a16="http://schemas.microsoft.com/office/drawing/2014/main" id="{67EE07EF-0DB9-47B1-8842-9955D7246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41" name="CasellaDiTesto 32">
            <a:extLst>
              <a:ext uri="{FF2B5EF4-FFF2-40B4-BE49-F238E27FC236}">
                <a16:creationId xmlns:a16="http://schemas.microsoft.com/office/drawing/2014/main" id="{D23E0A23-5922-47F8-AAD1-3B2E68F67AA1}"/>
              </a:ext>
            </a:extLst>
          </p:cNvPr>
          <p:cNvSpPr txBox="1"/>
          <p:nvPr/>
        </p:nvSpPr>
        <p:spPr>
          <a:xfrm>
            <a:off x="7593035" y="2984244"/>
            <a:ext cx="1600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Progettazione SEAV nei contesti lombardi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5D034-0785-4E85-9542-FC68B94D065B}"/>
              </a:ext>
            </a:extLst>
          </p:cNvPr>
          <p:cNvSpPr txBox="1"/>
          <p:nvPr/>
        </p:nvSpPr>
        <p:spPr>
          <a:xfrm>
            <a:off x="765528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Mln €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445171-1D36-4152-84B3-2F508ECA315E}"/>
              </a:ext>
            </a:extLst>
          </p:cNvPr>
          <p:cNvGrpSpPr>
            <a:grpSpLocks noChangeAspect="1"/>
          </p:cNvGrpSpPr>
          <p:nvPr/>
        </p:nvGrpSpPr>
        <p:grpSpPr>
          <a:xfrm>
            <a:off x="8231286" y="3942225"/>
            <a:ext cx="324000" cy="324000"/>
            <a:chOff x="4722920" y="4543070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5667DE-656F-4EBA-AAAE-90ACDFBB1F1D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37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0942B8-026E-475D-8A20-83BC51BFEAB7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po 26">
            <a:extLst>
              <a:ext uri="{FF2B5EF4-FFF2-40B4-BE49-F238E27FC236}">
                <a16:creationId xmlns:a16="http://schemas.microsoft.com/office/drawing/2014/main" id="{015878EC-FC3E-47AA-B34C-65943C102DB6}"/>
              </a:ext>
            </a:extLst>
          </p:cNvPr>
          <p:cNvGrpSpPr/>
          <p:nvPr/>
        </p:nvGrpSpPr>
        <p:grpSpPr>
          <a:xfrm>
            <a:off x="9901070" y="1625414"/>
            <a:ext cx="1095527" cy="1352955"/>
            <a:chOff x="1420238" y="3958142"/>
            <a:chExt cx="1095527" cy="1352955"/>
          </a:xfrm>
        </p:grpSpPr>
        <p:sp>
          <p:nvSpPr>
            <p:cNvPr id="47" name="Rettangolo arrotondato 2">
              <a:extLst>
                <a:ext uri="{FF2B5EF4-FFF2-40B4-BE49-F238E27FC236}">
                  <a16:creationId xmlns:a16="http://schemas.microsoft.com/office/drawing/2014/main" id="{6DC2A7AB-BCE9-46A2-AEBE-29D908A4C9D1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037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48" name="Immagine 9">
              <a:extLst>
                <a:ext uri="{FF2B5EF4-FFF2-40B4-BE49-F238E27FC236}">
                  <a16:creationId xmlns:a16="http://schemas.microsoft.com/office/drawing/2014/main" id="{62C4F300-C8D3-4BCD-8DE4-C677D82F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sp>
        <p:nvSpPr>
          <p:cNvPr id="49" name="CasellaDiTesto 32">
            <a:extLst>
              <a:ext uri="{FF2B5EF4-FFF2-40B4-BE49-F238E27FC236}">
                <a16:creationId xmlns:a16="http://schemas.microsoft.com/office/drawing/2014/main" id="{4935CEF9-CCFE-42AB-AAB4-3A85E637B349}"/>
              </a:ext>
            </a:extLst>
          </p:cNvPr>
          <p:cNvSpPr txBox="1"/>
          <p:nvPr/>
        </p:nvSpPr>
        <p:spPr>
          <a:xfrm>
            <a:off x="9647665" y="2984244"/>
            <a:ext cx="16005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Piano di Empowerment per il personale dei CPI di RL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468505-8CB6-40AC-BEC6-5B487D096732}"/>
              </a:ext>
            </a:extLst>
          </p:cNvPr>
          <p:cNvSpPr txBox="1"/>
          <p:nvPr/>
        </p:nvSpPr>
        <p:spPr>
          <a:xfrm>
            <a:off x="9709916" y="4539673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cap="small" dirty="0">
                <a:solidFill>
                  <a:srgbClr val="0378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1,2 Mln €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33C66A-AFFA-4C2B-9966-BEFDD733E7D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5916" y="3942225"/>
            <a:ext cx="324000" cy="324000"/>
            <a:chOff x="4722920" y="4543070"/>
            <a:chExt cx="914400" cy="914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CCB55BB-1F1B-4715-9902-878D27EF7A19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37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05F7C3-A3AF-49A5-BF39-902DFA25A5C1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4" name="Graphic 63" descr="Map with pin">
            <a:extLst>
              <a:ext uri="{FF2B5EF4-FFF2-40B4-BE49-F238E27FC236}">
                <a16:creationId xmlns:a16="http://schemas.microsoft.com/office/drawing/2014/main" id="{83A52410-44E6-4BF2-82DF-99F907F7F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6824" y="1717367"/>
            <a:ext cx="914400" cy="91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1537052F-893A-4A96-B95F-4F6719A0BD9E}"/>
              </a:ext>
            </a:extLst>
          </p:cNvPr>
          <p:cNvGrpSpPr>
            <a:grpSpLocks noChangeAspect="1"/>
          </p:cNvGrpSpPr>
          <p:nvPr/>
        </p:nvGrpSpPr>
        <p:grpSpPr>
          <a:xfrm>
            <a:off x="5884525" y="1757475"/>
            <a:ext cx="914400" cy="839854"/>
            <a:chOff x="12482286" y="-1375229"/>
            <a:chExt cx="1828800" cy="1679707"/>
          </a:xfrm>
        </p:grpSpPr>
        <p:pic>
          <p:nvPicPr>
            <p:cNvPr id="66" name="Graphic 65" descr="Direction">
              <a:extLst>
                <a:ext uri="{FF2B5EF4-FFF2-40B4-BE49-F238E27FC236}">
                  <a16:creationId xmlns:a16="http://schemas.microsoft.com/office/drawing/2014/main" id="{3976D9E4-D780-4E18-9860-8773B69E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67" name="Graphic 66" descr="Direction">
              <a:extLst>
                <a:ext uri="{FF2B5EF4-FFF2-40B4-BE49-F238E27FC236}">
                  <a16:creationId xmlns:a16="http://schemas.microsoft.com/office/drawing/2014/main" id="{E7572352-C1B5-4E6E-BE42-D5DE0152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Direction">
              <a:extLst>
                <a:ext uri="{FF2B5EF4-FFF2-40B4-BE49-F238E27FC236}">
                  <a16:creationId xmlns:a16="http://schemas.microsoft.com/office/drawing/2014/main" id="{4F9627F8-BBCA-42FD-9B15-AE3912B7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69" name="Graphic 68" descr="Direction">
              <a:extLst>
                <a:ext uri="{FF2B5EF4-FFF2-40B4-BE49-F238E27FC236}">
                  <a16:creationId xmlns:a16="http://schemas.microsoft.com/office/drawing/2014/main" id="{D2649878-6EA8-4FC6-8CD8-700AB369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  <p:pic>
        <p:nvPicPr>
          <p:cNvPr id="71" name="Graphic 70" descr="Playbook">
            <a:extLst>
              <a:ext uri="{FF2B5EF4-FFF2-40B4-BE49-F238E27FC236}">
                <a16:creationId xmlns:a16="http://schemas.microsoft.com/office/drawing/2014/main" id="{70616480-5083-4645-8760-B20EA4E16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0716" y="1711484"/>
            <a:ext cx="914400" cy="914400"/>
          </a:xfrm>
          <a:prstGeom prst="rect">
            <a:avLst/>
          </a:prstGeom>
        </p:spPr>
      </p:pic>
      <p:sp>
        <p:nvSpPr>
          <p:cNvPr id="76" name="Titolo 1">
            <a:extLst>
              <a:ext uri="{FF2B5EF4-FFF2-40B4-BE49-F238E27FC236}">
                <a16:creationId xmlns:a16="http://schemas.microsoft.com/office/drawing/2014/main" id="{0EBD47DB-61B3-4074-992C-AFEF67545443}"/>
              </a:ext>
            </a:extLst>
          </p:cNvPr>
          <p:cNvSpPr txBox="1">
            <a:spLocks/>
          </p:cNvSpPr>
          <p:nvPr/>
        </p:nvSpPr>
        <p:spPr>
          <a:xfrm>
            <a:off x="1276742" y="419686"/>
            <a:ext cx="1081818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B3D44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>
              <a:defRPr/>
            </a:pPr>
            <a:r>
              <a:rPr lang="it-IT" sz="2200" cap="small" dirty="0"/>
              <a:t>Le principali iniziative dell’Asse IV Capacità istituzionale e amministrativa</a:t>
            </a:r>
            <a:endParaRPr lang="it-IT" sz="2400" cap="small" dirty="0">
              <a:solidFill>
                <a:schemeClr val="accent5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0731216-3E71-404B-9621-6FB4FF14BA1F}"/>
              </a:ext>
            </a:extLst>
          </p:cNvPr>
          <p:cNvGrpSpPr/>
          <p:nvPr/>
        </p:nvGrpSpPr>
        <p:grpSpPr>
          <a:xfrm>
            <a:off x="2646644" y="5349854"/>
            <a:ext cx="4583312" cy="1080000"/>
            <a:chOff x="2646644" y="5349854"/>
            <a:chExt cx="4583312" cy="108000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EAF9102-C5F3-40F0-9263-DB46CC0AD1B8}"/>
                </a:ext>
              </a:extLst>
            </p:cNvPr>
            <p:cNvSpPr txBox="1"/>
            <p:nvPr/>
          </p:nvSpPr>
          <p:spPr>
            <a:xfrm>
              <a:off x="4129870" y="5566689"/>
              <a:ext cx="3100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03788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Totale risorse attivate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03788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15,3 Mln €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337792-1670-4C7E-A6B0-46A427BF2587}"/>
                </a:ext>
              </a:extLst>
            </p:cNvPr>
            <p:cNvSpPr txBox="1"/>
            <p:nvPr/>
          </p:nvSpPr>
          <p:spPr>
            <a:xfrm>
              <a:off x="2646644" y="5566689"/>
              <a:ext cx="14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cap="small" dirty="0">
                  <a:solidFill>
                    <a:srgbClr val="03788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Dotazione</a:t>
              </a:r>
            </a:p>
            <a:p>
              <a:pPr algn="ctr">
                <a:spcAft>
                  <a:spcPts val="0"/>
                </a:spcAft>
              </a:pPr>
              <a:r>
                <a:rPr lang="it-IT" b="1" cap="small" dirty="0">
                  <a:solidFill>
                    <a:srgbClr val="03788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 Mln €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BFE449E-7660-484B-A6D1-8868CE45D30F}"/>
                </a:ext>
              </a:extLst>
            </p:cNvPr>
            <p:cNvSpPr/>
            <p:nvPr/>
          </p:nvSpPr>
          <p:spPr>
            <a:xfrm rot="5400000">
              <a:off x="3726024" y="5871854"/>
              <a:ext cx="1080000" cy="36000"/>
            </a:xfrm>
            <a:prstGeom prst="rect">
              <a:avLst/>
            </a:prstGeom>
            <a:gradFill flip="none" rotWithShape="1">
              <a:gsLst>
                <a:gs pos="20000">
                  <a:srgbClr val="03788A"/>
                </a:gs>
                <a:gs pos="0">
                  <a:schemeClr val="accent1">
                    <a:lumMod val="5000"/>
                    <a:lumOff val="95000"/>
                  </a:schemeClr>
                </a:gs>
                <a:gs pos="80000">
                  <a:srgbClr val="03788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3788A"/>
                </a:solidFill>
              </a:endParaRPr>
            </a:p>
          </p:txBody>
        </p:sp>
      </p:grpSp>
      <p:grpSp>
        <p:nvGrpSpPr>
          <p:cNvPr id="81" name="Gruppo 26">
            <a:extLst>
              <a:ext uri="{FF2B5EF4-FFF2-40B4-BE49-F238E27FC236}">
                <a16:creationId xmlns:a16="http://schemas.microsoft.com/office/drawing/2014/main" id="{799F2409-EC32-4830-8881-C9D28D2531F1}"/>
              </a:ext>
            </a:extLst>
          </p:cNvPr>
          <p:cNvGrpSpPr/>
          <p:nvPr/>
        </p:nvGrpSpPr>
        <p:grpSpPr>
          <a:xfrm>
            <a:off x="1814107" y="5419977"/>
            <a:ext cx="760946" cy="939754"/>
            <a:chOff x="1420238" y="3958142"/>
            <a:chExt cx="1095527" cy="1352955"/>
          </a:xfrm>
        </p:grpSpPr>
        <p:sp>
          <p:nvSpPr>
            <p:cNvPr id="82" name="Rettangolo arrotondato 2">
              <a:extLst>
                <a:ext uri="{FF2B5EF4-FFF2-40B4-BE49-F238E27FC236}">
                  <a16:creationId xmlns:a16="http://schemas.microsoft.com/office/drawing/2014/main" id="{6D6C7A5A-53BF-4220-86A0-CF723380A00C}"/>
                </a:ext>
              </a:extLst>
            </p:cNvPr>
            <p:cNvSpPr/>
            <p:nvPr/>
          </p:nvSpPr>
          <p:spPr>
            <a:xfrm>
              <a:off x="1420238" y="3958142"/>
              <a:ext cx="1095527" cy="1095527"/>
            </a:xfrm>
            <a:prstGeom prst="roundRect">
              <a:avLst>
                <a:gd name="adj" fmla="val 8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700" b="1" dirty="0">
                  <a:solidFill>
                    <a:srgbClr val="03788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Asse IV</a:t>
              </a:r>
            </a:p>
          </p:txBody>
        </p:sp>
        <p:pic>
          <p:nvPicPr>
            <p:cNvPr id="83" name="Immagine 9">
              <a:extLst>
                <a:ext uri="{FF2B5EF4-FFF2-40B4-BE49-F238E27FC236}">
                  <a16:creationId xmlns:a16="http://schemas.microsoft.com/office/drawing/2014/main" id="{3B2AD331-D7D8-417F-A7EB-6BFB81093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38" y="5147096"/>
              <a:ext cx="1095527" cy="164001"/>
            </a:xfrm>
            <a:prstGeom prst="rect">
              <a:avLst/>
            </a:prstGeom>
          </p:spPr>
        </p:pic>
      </p:grpSp>
      <p:pic>
        <p:nvPicPr>
          <p:cNvPr id="4" name="Graphic 3" descr="Cloud Computing">
            <a:extLst>
              <a:ext uri="{FF2B5EF4-FFF2-40B4-BE49-F238E27FC236}">
                <a16:creationId xmlns:a16="http://schemas.microsoft.com/office/drawing/2014/main" id="{00FE1AE8-FF9A-42B6-B12B-F77A307ADE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72193" y="17246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2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46A21CE82E82409FB9E706FED56C93" ma:contentTypeVersion="5" ma:contentTypeDescription="Creare un nuovo documento." ma:contentTypeScope="" ma:versionID="99898a8b50394d78b54e2b915ea5a914">
  <xsd:schema xmlns:xsd="http://www.w3.org/2001/XMLSchema" xmlns:xs="http://www.w3.org/2001/XMLSchema" xmlns:p="http://schemas.microsoft.com/office/2006/metadata/properties" xmlns:ns2="b5410350-7b76-478f-aabb-1f4d43e0c1a8" targetNamespace="http://schemas.microsoft.com/office/2006/metadata/properties" ma:root="true" ma:fieldsID="e833d8748e0578acc9a68440804551bd" ns2:_="">
    <xsd:import namespace="b5410350-7b76-478f-aabb-1f4d43e0c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10350-7b76-478f-aabb-1f4d43e0c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9D346B-3F3A-4B21-AFB8-AE001AEBEB0E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5410350-7b76-478f-aabb-1f4d43e0c1a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7785F2-E256-4A28-B14C-511CC4C09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10350-7b76-478f-aabb-1f4d43e0c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544645-B072-4E80-982C-203ECDCFE1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9935</TotalTime>
  <Words>610</Words>
  <Application>Microsoft Office PowerPoint</Application>
  <PresentationFormat>Widescreen</PresentationFormat>
  <Paragraphs>158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Helvetica Light</vt:lpstr>
      <vt:lpstr>Helvetica LT Std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rosa caputo</cp:lastModifiedBy>
  <cp:revision>593</cp:revision>
  <dcterms:created xsi:type="dcterms:W3CDTF">2016-08-02T10:47:49Z</dcterms:created>
  <dcterms:modified xsi:type="dcterms:W3CDTF">2019-04-11T09:23:24Z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0x010100DC46A21CE82E82409FB9E706FED56C93</vt:lpwstr>
  </property>
</Properties>
</file>