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1" r:id="rId3"/>
    <p:sldId id="282" r:id="rId4"/>
    <p:sldId id="283" r:id="rId5"/>
    <p:sldId id="288" r:id="rId6"/>
    <p:sldId id="285" r:id="rId7"/>
    <p:sldId id="289" r:id="rId8"/>
    <p:sldId id="290" r:id="rId9"/>
    <p:sldId id="291" r:id="rId10"/>
    <p:sldId id="286" r:id="rId11"/>
  </p:sldIdLst>
  <p:sldSz cx="9144000" cy="6858000" type="screen4x3"/>
  <p:notesSz cx="6858000" cy="9144000"/>
  <p:custDataLst>
    <p:tags r:id="rId14"/>
  </p:custDataLst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633"/>
    <a:srgbClr val="007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684" autoAdjust="0"/>
  </p:normalViewPr>
  <p:slideViewPr>
    <p:cSldViewPr snapToGrid="0" snapToObjects="1"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6573B-891A-034A-90F2-75FB118B58AE}" type="datetimeFigureOut">
              <a:rPr lang="it-IT" smtClean="0"/>
              <a:t>01/07/2020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101B0-0C72-4A4A-82FF-C6C658C2AE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363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7BA80-516E-403F-9454-D1F6EA037662}" type="datetimeFigureOut">
              <a:rPr lang="it-IT" smtClean="0"/>
              <a:t>01/07/2020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5EDB4-E265-4974-9A01-10FE3A6A70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3694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5EDB4-E265-4974-9A01-10FE3A6A70C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344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L_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0" y="302381"/>
            <a:ext cx="9144000" cy="4293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400"/>
            </a:lvl1pPr>
          </a:lstStyle>
          <a:p>
            <a:r>
              <a:rPr lang="it-IT" dirty="0"/>
              <a:t>Titolo presentazione</a:t>
            </a:r>
          </a:p>
        </p:txBody>
      </p:sp>
    </p:spTree>
    <p:extLst>
      <p:ext uri="{BB962C8B-B14F-4D97-AF65-F5344CB8AC3E}">
        <p14:creationId xmlns:p14="http://schemas.microsoft.com/office/powerpoint/2010/main" val="98701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662064"/>
            <a:ext cx="7772400" cy="753080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it-IT" dirty="0"/>
              <a:t>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1874762"/>
            <a:ext cx="7772400" cy="37640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120994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ED9ED85-7EE8-4813-BB5D-B973F36E193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6235867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think-cell Slide" r:id="rId7" imgW="470" imgH="469" progId="TCLayout.ActiveDocument.1">
                  <p:embed/>
                </p:oleObj>
              </mc:Choice>
              <mc:Fallback>
                <p:oleObj name="think-cell Slide" r:id="rId7" imgW="470" imgH="46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5C4265ED-2AF3-426E-8142-BA170D16F558}"/>
              </a:ext>
            </a:extLst>
          </p:cNvPr>
          <p:cNvSpPr/>
          <p:nvPr userDrawn="1">
            <p:custDataLst>
              <p:tags r:id="rId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it-IT" sz="4000" b="1" i="0" baseline="0" dirty="0">
              <a:latin typeface="Helvetica" panose="020B0604020202020204" pitchFamily="34" charset="0"/>
              <a:ea typeface="+mj-ea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 presentazione</a:t>
            </a:r>
          </a:p>
        </p:txBody>
      </p:sp>
    </p:spTree>
    <p:extLst>
      <p:ext uri="{BB962C8B-B14F-4D97-AF65-F5344CB8AC3E}">
        <p14:creationId xmlns:p14="http://schemas.microsoft.com/office/powerpoint/2010/main" val="96295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7239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1.emf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14209269"/>
              </p:ext>
            </p:extLst>
          </p:nvPr>
        </p:nvGraphicFramePr>
        <p:xfrm>
          <a:off x="1588" y="85883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15" name="Object 1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85883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/>
          <p:cNvSpPr/>
          <p:nvPr>
            <p:custDataLst>
              <p:tags r:id="rId3"/>
            </p:custDataLst>
          </p:nvPr>
        </p:nvSpPr>
        <p:spPr>
          <a:xfrm>
            <a:off x="0" y="85725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it-IT" b="1" dirty="0">
              <a:latin typeface="Helvetica" panose="020B0604020202020204" pitchFamily="34" charset="0"/>
              <a:ea typeface="+mj-ea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TAVOLO TECNICO PER L’INTERNAZIONALIZZAZIONE </a:t>
            </a:r>
            <a:br>
              <a:rPr lang="it-IT" sz="2400" dirty="0"/>
            </a:br>
            <a:r>
              <a:rPr lang="it-IT" sz="2400" dirty="0"/>
              <a:t>DELLE IMPRESE LOMBARDE</a:t>
            </a:r>
            <a:br>
              <a:rPr lang="it-IT" sz="2400" dirty="0"/>
            </a:br>
            <a:r>
              <a:rPr lang="it-IT" sz="2400" dirty="0"/>
              <a:t> </a:t>
            </a:r>
            <a:br>
              <a:rPr lang="it-IT" sz="2400" dirty="0"/>
            </a:br>
            <a:br>
              <a:rPr lang="it-IT" sz="1000" dirty="0"/>
            </a:br>
            <a:r>
              <a:rPr lang="it-IT" sz="1000" dirty="0"/>
              <a:t> </a:t>
            </a:r>
            <a:br>
              <a:rPr lang="it-IT" sz="1000" dirty="0"/>
            </a:br>
            <a:r>
              <a:rPr lang="it-IT" sz="1800" dirty="0"/>
              <a:t>Azioni a supporto dell’internazionalizzazione delle imprese lombarde:</a:t>
            </a:r>
            <a:br>
              <a:rPr lang="it-IT" sz="1800" dirty="0"/>
            </a:br>
            <a:r>
              <a:rPr lang="it-IT" sz="1800" dirty="0"/>
              <a:t>  misure per il rilancio dell’export in chiave post COVID-19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0" y="421355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atin typeface="Helvetica" panose="020B0604020202020204" pitchFamily="34" charset="0"/>
                <a:cs typeface="Helvetica" panose="020B0604020202020204" pitchFamily="34" charset="0"/>
              </a:rPr>
              <a:t>Giovedì 14 maggio 2020 - ore 15:00</a:t>
            </a:r>
          </a:p>
        </p:txBody>
      </p:sp>
    </p:spTree>
    <p:extLst>
      <p:ext uri="{BB962C8B-B14F-4D97-AF65-F5344CB8AC3E}">
        <p14:creationId xmlns:p14="http://schemas.microsoft.com/office/powerpoint/2010/main" val="2289445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20673775"/>
              </p:ext>
            </p:extLst>
          </p:nvPr>
        </p:nvGraphicFramePr>
        <p:xfrm>
          <a:off x="1588" y="85883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think-cell Slide" r:id="rId6" imgW="470" imgH="469" progId="TCLayout.ActiveDocument.1">
                  <p:embed/>
                </p:oleObj>
              </mc:Choice>
              <mc:Fallback>
                <p:oleObj name="think-cell Slide" r:id="rId6" imgW="470" imgH="469" progId="TCLayout.ActiveDocument.1">
                  <p:embed/>
                  <p:pic>
                    <p:nvPicPr>
                      <p:cNvPr id="15" name="Object 1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85883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/>
          <p:cNvSpPr/>
          <p:nvPr>
            <p:custDataLst>
              <p:tags r:id="rId3"/>
            </p:custDataLst>
          </p:nvPr>
        </p:nvSpPr>
        <p:spPr>
          <a:xfrm>
            <a:off x="0" y="85725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it-IT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6" name="Sottotitolo 2">
            <a:extLst>
              <a:ext uri="{FF2B5EF4-FFF2-40B4-BE49-F238E27FC236}">
                <a16:creationId xmlns:a16="http://schemas.microsoft.com/office/drawing/2014/main" id="{251F287B-4F8C-4B0F-A8A4-5567726AAB77}"/>
              </a:ext>
            </a:extLst>
          </p:cNvPr>
          <p:cNvSpPr txBox="1">
            <a:spLocks/>
          </p:cNvSpPr>
          <p:nvPr/>
        </p:nvSpPr>
        <p:spPr>
          <a:xfrm>
            <a:off x="297544" y="331948"/>
            <a:ext cx="8548431" cy="528478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buFont typeface="+mj-lt"/>
              <a:buAutoNum type="arabicPeriod" startAt="2"/>
            </a:pPr>
            <a:r>
              <a:rPr lang="it-IT" sz="2500" b="1" dirty="0">
                <a:solidFill>
                  <a:srgbClr val="056633"/>
                </a:solidFill>
                <a:latin typeface="Helvetica" panose="020B0604020202030204" pitchFamily="34" charset="0"/>
              </a:rPr>
              <a:t>Bando Linea Internazionalizzazione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E0BA355D-B85E-417A-906D-FCB9FF803263}"/>
              </a:ext>
            </a:extLst>
          </p:cNvPr>
          <p:cNvSpPr/>
          <p:nvPr/>
        </p:nvSpPr>
        <p:spPr>
          <a:xfrm>
            <a:off x="158750" y="1132416"/>
            <a:ext cx="8548431" cy="54091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" algn="just">
              <a:spcAft>
                <a:spcPts val="300"/>
              </a:spcAft>
            </a:pPr>
            <a:r>
              <a:rPr lang="it-IT" dirty="0">
                <a:latin typeface="Helvetica" panose="020B0604020202030204" pitchFamily="34" charset="0"/>
              </a:rPr>
              <a:t>Dotazione finanziaria: 13.000.000</a:t>
            </a:r>
          </a:p>
          <a:p>
            <a:pPr marL="57150" algn="just">
              <a:spcAft>
                <a:spcPts val="300"/>
              </a:spcAft>
            </a:pPr>
            <a:r>
              <a:rPr lang="it-IT" dirty="0">
                <a:latin typeface="Helvetica" panose="020B0604020202030204" pitchFamily="34" charset="0"/>
              </a:rPr>
              <a:t>Domande ammesse: 22</a:t>
            </a:r>
          </a:p>
          <a:p>
            <a:pPr marL="57150" algn="just">
              <a:spcAft>
                <a:spcPts val="300"/>
              </a:spcAft>
            </a:pPr>
            <a:r>
              <a:rPr lang="it-IT" dirty="0">
                <a:latin typeface="Helvetica" panose="020B0604020202030204" pitchFamily="34" charset="0"/>
              </a:rPr>
              <a:t>Agevolazione complessiva concessa 4.364.375,42</a:t>
            </a:r>
          </a:p>
          <a:p>
            <a:pPr marL="57150" algn="just">
              <a:spcAft>
                <a:spcPts val="300"/>
              </a:spcAft>
            </a:pPr>
            <a:endParaRPr lang="it-IT" dirty="0">
              <a:latin typeface="Helvetica" panose="020B0604020202030204" pitchFamily="34" charset="0"/>
            </a:endParaRPr>
          </a:p>
          <a:p>
            <a:pPr marL="57150" algn="just">
              <a:spcAft>
                <a:spcPts val="300"/>
              </a:spcAft>
            </a:pPr>
            <a:r>
              <a:rPr lang="it-IT" dirty="0">
                <a:latin typeface="Helvetica" panose="020B0604020202030204" pitchFamily="34" charset="0"/>
              </a:rPr>
              <a:t>Per fronteggiare le pesanti ripercussioni che l’emergenza epidemiologica da COVID-19 sta provocando all’attività delle imprese sono state apportate al bando le seguenti rimodulazioni (</a:t>
            </a:r>
            <a:r>
              <a:rPr lang="it-IT" b="1" dirty="0">
                <a:solidFill>
                  <a:srgbClr val="056633"/>
                </a:solidFill>
                <a:latin typeface="Helvetica" panose="020B0604020202030204" pitchFamily="34" charset="0"/>
              </a:rPr>
              <a:t>decreto n. 5129 del 30 aprile 2020</a:t>
            </a:r>
            <a:r>
              <a:rPr lang="it-IT" dirty="0">
                <a:latin typeface="Helvetica" panose="020B0604020202030204" pitchFamily="34" charset="0"/>
              </a:rPr>
              <a:t>):</a:t>
            </a:r>
          </a:p>
          <a:p>
            <a:pPr marL="57150" algn="just">
              <a:spcAft>
                <a:spcPts val="300"/>
              </a:spcAft>
            </a:pPr>
            <a:endParaRPr lang="it-IT" dirty="0">
              <a:latin typeface="Helvetica" panose="020B0604020202030204" pitchFamily="34" charset="0"/>
            </a:endParaRPr>
          </a:p>
          <a:p>
            <a:pPr marL="285750" indent="-228600" algn="just">
              <a:spcAft>
                <a:spcPts val="300"/>
              </a:spcAft>
              <a:buAutoNum type="arabicParenR"/>
            </a:pPr>
            <a:r>
              <a:rPr lang="it-IT" dirty="0">
                <a:latin typeface="Helvetica" panose="020B0604020202030204" pitchFamily="34" charset="0"/>
              </a:rPr>
              <a:t>Possibilità di richiesta di proroga per la realizzazione dei progetti </a:t>
            </a:r>
            <a:r>
              <a:rPr lang="it-IT" dirty="0">
                <a:solidFill>
                  <a:srgbClr val="056633"/>
                </a:solidFill>
                <a:latin typeface="Helvetica" panose="020B0604020202030204" pitchFamily="34" charset="0"/>
                <a:sym typeface="Wingdings" panose="05000000000000000000" pitchFamily="2" charset="2"/>
              </a:rPr>
              <a:t></a:t>
            </a:r>
            <a:r>
              <a:rPr lang="it-IT" dirty="0">
                <a:solidFill>
                  <a:srgbClr val="056633"/>
                </a:solidFill>
                <a:latin typeface="Helvetica" panose="020B0604020202030204" pitchFamily="34" charset="0"/>
              </a:rPr>
              <a:t> </a:t>
            </a:r>
            <a:r>
              <a:rPr lang="it-IT" b="1" dirty="0">
                <a:solidFill>
                  <a:srgbClr val="056633"/>
                </a:solidFill>
                <a:latin typeface="Helvetica" panose="020B0604020202030204" pitchFamily="34" charset="0"/>
              </a:rPr>
              <a:t>da 90 a 180 giorni</a:t>
            </a:r>
            <a:r>
              <a:rPr lang="it-IT" b="1" dirty="0">
                <a:latin typeface="Helvetica" panose="020B0604020202030204" pitchFamily="34" charset="0"/>
              </a:rPr>
              <a:t>;</a:t>
            </a:r>
          </a:p>
          <a:p>
            <a:pPr marL="285750" indent="-228600" algn="just">
              <a:spcAft>
                <a:spcPts val="300"/>
              </a:spcAft>
              <a:buAutoNum type="arabicParenR"/>
            </a:pPr>
            <a:r>
              <a:rPr lang="it-IT" dirty="0">
                <a:latin typeface="Helvetica" panose="020B0604020202030204" pitchFamily="34" charset="0"/>
              </a:rPr>
              <a:t>Proroga del termine perentorio per la rendicontazione </a:t>
            </a:r>
            <a:r>
              <a:rPr lang="it-IT" dirty="0">
                <a:solidFill>
                  <a:srgbClr val="056633"/>
                </a:solidFill>
                <a:latin typeface="Helvetica" panose="020B0604020202030204" pitchFamily="34" charset="0"/>
                <a:sym typeface="Wingdings" panose="05000000000000000000" pitchFamily="2" charset="2"/>
              </a:rPr>
              <a:t></a:t>
            </a:r>
            <a:r>
              <a:rPr lang="it-IT" dirty="0">
                <a:solidFill>
                  <a:srgbClr val="056633"/>
                </a:solidFill>
                <a:latin typeface="Helvetica" panose="020B0604020202030204" pitchFamily="34" charset="0"/>
              </a:rPr>
              <a:t> </a:t>
            </a:r>
            <a:r>
              <a:rPr lang="it-IT" b="1" dirty="0">
                <a:solidFill>
                  <a:srgbClr val="056633"/>
                </a:solidFill>
                <a:latin typeface="Helvetica" panose="020B0604020202030204" pitchFamily="34" charset="0"/>
              </a:rPr>
              <a:t>da 120 a 180 giorni;</a:t>
            </a:r>
          </a:p>
          <a:p>
            <a:pPr marL="285750" indent="-228600" algn="just">
              <a:spcAft>
                <a:spcPts val="300"/>
              </a:spcAft>
              <a:buAutoNum type="arabicParenR"/>
            </a:pPr>
            <a:r>
              <a:rPr lang="it-IT" dirty="0">
                <a:latin typeface="Helvetica" panose="020B0604020202030204" pitchFamily="34" charset="0"/>
              </a:rPr>
              <a:t>Proroga del termine perentorio per la contrattualizzazione </a:t>
            </a:r>
            <a:r>
              <a:rPr lang="it-IT" dirty="0">
                <a:solidFill>
                  <a:srgbClr val="056633"/>
                </a:solidFill>
                <a:latin typeface="Helvetica" panose="020B0604020202030204" pitchFamily="34" charset="0"/>
                <a:sym typeface="Wingdings" panose="05000000000000000000" pitchFamily="2" charset="2"/>
              </a:rPr>
              <a:t></a:t>
            </a:r>
            <a:r>
              <a:rPr lang="it-IT" dirty="0">
                <a:solidFill>
                  <a:srgbClr val="056633"/>
                </a:solidFill>
                <a:latin typeface="Helvetica" panose="020B0604020202030204" pitchFamily="34" charset="0"/>
              </a:rPr>
              <a:t> </a:t>
            </a:r>
            <a:r>
              <a:rPr lang="it-IT" b="1" dirty="0">
                <a:solidFill>
                  <a:srgbClr val="056633"/>
                </a:solidFill>
                <a:latin typeface="Helvetica" panose="020B0604020202030204" pitchFamily="34" charset="0"/>
              </a:rPr>
              <a:t>da 90 a 120 giorni</a:t>
            </a:r>
            <a:r>
              <a:rPr lang="it-IT" dirty="0">
                <a:solidFill>
                  <a:srgbClr val="056633"/>
                </a:solidFill>
                <a:latin typeface="Helvetica" panose="020B0604020202030204" pitchFamily="34" charset="0"/>
              </a:rPr>
              <a:t>;</a:t>
            </a:r>
          </a:p>
          <a:p>
            <a:pPr marL="285750" indent="-228600" algn="just">
              <a:spcAft>
                <a:spcPts val="300"/>
              </a:spcAft>
              <a:buAutoNum type="arabicParenR"/>
            </a:pPr>
            <a:r>
              <a:rPr lang="it-IT" dirty="0">
                <a:latin typeface="Helvetica" panose="020B0604020202030204" pitchFamily="34" charset="0"/>
              </a:rPr>
              <a:t>Massima flessibilità per gli scostamenti tra le voci di spesa attraverso </a:t>
            </a:r>
            <a:r>
              <a:rPr lang="it-IT" b="1" u="sng" dirty="0">
                <a:solidFill>
                  <a:srgbClr val="056633"/>
                </a:solidFill>
                <a:latin typeface="Helvetica" panose="020B0604020202030204" pitchFamily="34" charset="0"/>
              </a:rPr>
              <a:t>l’eliminazione del vincolo del +/- 40% </a:t>
            </a:r>
            <a:r>
              <a:rPr lang="it-IT" dirty="0">
                <a:latin typeface="Helvetica" panose="020B0604020202030204" pitchFamily="34" charset="0"/>
              </a:rPr>
              <a:t>per singola voce di spesa;</a:t>
            </a:r>
          </a:p>
          <a:p>
            <a:pPr marL="285750" indent="-228600" algn="just">
              <a:spcAft>
                <a:spcPts val="300"/>
              </a:spcAft>
              <a:buAutoNum type="arabicParenR"/>
            </a:pPr>
            <a:r>
              <a:rPr lang="it-IT" dirty="0">
                <a:latin typeface="Helvetica" panose="020B0604020202030204" pitchFamily="34" charset="0"/>
              </a:rPr>
              <a:t>Ammissibilità della spesa </a:t>
            </a:r>
            <a:r>
              <a:rPr lang="it-IT" b="1" u="sng" dirty="0">
                <a:solidFill>
                  <a:srgbClr val="056633"/>
                </a:solidFill>
                <a:latin typeface="Helvetica" panose="020B0604020202030204" pitchFamily="34" charset="0"/>
              </a:rPr>
              <a:t>anche inferiore al 60%</a:t>
            </a:r>
            <a:r>
              <a:rPr lang="it-IT" dirty="0">
                <a:solidFill>
                  <a:srgbClr val="056633"/>
                </a:solidFill>
                <a:latin typeface="Helvetica" panose="020B0604020202030204" pitchFamily="34" charset="0"/>
              </a:rPr>
              <a:t> </a:t>
            </a:r>
            <a:r>
              <a:rPr lang="it-IT" dirty="0">
                <a:latin typeface="Helvetica" panose="020B0604020202030204" pitchFamily="34" charset="0"/>
              </a:rPr>
              <a:t>(eliminazione della percentuale minima di realizzazione).</a:t>
            </a:r>
          </a:p>
          <a:p>
            <a:pPr marL="57150" algn="just">
              <a:spcAft>
                <a:spcPts val="300"/>
              </a:spcAft>
            </a:pPr>
            <a:endParaRPr lang="it-IT" sz="1200" dirty="0">
              <a:latin typeface="Helvetica" panose="020B0604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10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31927138"/>
              </p:ext>
            </p:extLst>
          </p:nvPr>
        </p:nvGraphicFramePr>
        <p:xfrm>
          <a:off x="1588" y="85883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15" name="Object 1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85883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/>
          <p:cNvSpPr/>
          <p:nvPr>
            <p:custDataLst>
              <p:tags r:id="rId3"/>
            </p:custDataLst>
          </p:nvPr>
        </p:nvSpPr>
        <p:spPr>
          <a:xfrm>
            <a:off x="0" y="85725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it-IT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6" name="Sottotitolo 2">
            <a:extLst>
              <a:ext uri="{FF2B5EF4-FFF2-40B4-BE49-F238E27FC236}">
                <a16:creationId xmlns:a16="http://schemas.microsoft.com/office/drawing/2014/main" id="{251F287B-4F8C-4B0F-A8A4-5567726AAB77}"/>
              </a:ext>
            </a:extLst>
          </p:cNvPr>
          <p:cNvSpPr txBox="1">
            <a:spLocks/>
          </p:cNvSpPr>
          <p:nvPr/>
        </p:nvSpPr>
        <p:spPr>
          <a:xfrm>
            <a:off x="283356" y="295422"/>
            <a:ext cx="8577287" cy="5711482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it-IT" sz="5600" b="1" dirty="0">
                <a:solidFill>
                  <a:srgbClr val="056633"/>
                </a:solidFill>
                <a:latin typeface="Helvetica" panose="020B0604020202030204" pitchFamily="34" charset="0"/>
              </a:rPr>
              <a:t>Ordine del Giorno</a:t>
            </a:r>
          </a:p>
          <a:p>
            <a:pPr>
              <a:lnSpc>
                <a:spcPct val="120000"/>
              </a:lnSpc>
            </a:pPr>
            <a:endParaRPr lang="it-IT" sz="2500" dirty="0">
              <a:latin typeface="Helvetica" panose="020B0604020202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it-IT" sz="2500" dirty="0">
              <a:latin typeface="Helvetica" panose="020B0604020202030204" pitchFamily="34" charset="0"/>
            </a:endParaRP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it-IT" sz="2900" dirty="0">
                <a:latin typeface="Helvetica" panose="020B0604020202030204" pitchFamily="34" charset="0"/>
              </a:rPr>
              <a:t>  Iniziative in collaborazione con il sistema camerale lombardo: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it-IT" sz="2900" dirty="0">
                <a:latin typeface="Helvetica" panose="020B0604020202030204" pitchFamily="34" charset="0"/>
              </a:rPr>
              <a:t>1.1 - Progetto “</a:t>
            </a:r>
            <a:r>
              <a:rPr lang="it-IT" sz="2900" b="1" dirty="0">
                <a:solidFill>
                  <a:srgbClr val="056633"/>
                </a:solidFill>
                <a:latin typeface="Helvetica" panose="020B0604020202030204" pitchFamily="34" charset="0"/>
              </a:rPr>
              <a:t>inBUYER2020 – L’export nella tua Città</a:t>
            </a:r>
            <a:r>
              <a:rPr lang="it-IT" sz="2900" dirty="0">
                <a:latin typeface="Helvetica" panose="020B0604020202030204" pitchFamily="34" charset="0"/>
              </a:rPr>
              <a:t>”: organizzazione di incontri b2b virtuali tra imprese lombarde ed operatori economici esteri selezionati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it-IT" sz="2900" dirty="0">
                <a:latin typeface="Helvetica" panose="020B0604020202030204" pitchFamily="34" charset="0"/>
              </a:rPr>
              <a:t>1.2 - Progetto “</a:t>
            </a:r>
            <a:r>
              <a:rPr lang="it-IT" sz="2900" b="1" dirty="0">
                <a:solidFill>
                  <a:srgbClr val="056633"/>
                </a:solidFill>
                <a:latin typeface="Helvetica" panose="020B0604020202030204" pitchFamily="34" charset="0"/>
              </a:rPr>
              <a:t>Lombardia Point - Servizi a favore delle MPMI per l’internazionalizzazione e l’export</a:t>
            </a:r>
            <a:r>
              <a:rPr lang="it-IT" sz="2900" dirty="0">
                <a:latin typeface="Helvetica" panose="020B0604020202030204" pitchFamily="34" charset="0"/>
              </a:rPr>
              <a:t>”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it-IT" sz="2900" dirty="0">
                <a:latin typeface="Helvetica" panose="020B0604020202030204" pitchFamily="34" charset="0"/>
              </a:rPr>
              <a:t>1.3 - Bando per </a:t>
            </a:r>
            <a:r>
              <a:rPr lang="it-IT" sz="2900" b="1" dirty="0">
                <a:solidFill>
                  <a:srgbClr val="056633"/>
                </a:solidFill>
                <a:latin typeface="Helvetica" panose="020B0604020202030204" pitchFamily="34" charset="0"/>
              </a:rPr>
              <a:t>iniziative a supporto dell’e-commerce</a:t>
            </a:r>
            <a:r>
              <a:rPr lang="it-IT" sz="2900" b="1" dirty="0">
                <a:latin typeface="Helvetica" panose="020B0604020202030204" pitchFamily="34" charset="0"/>
              </a:rPr>
              <a:t> </a:t>
            </a:r>
            <a:r>
              <a:rPr lang="it-IT" sz="2900" dirty="0">
                <a:latin typeface="Helvetica" panose="020B0604020202030204" pitchFamily="34" charset="0"/>
              </a:rPr>
              <a:t>(ex partecipazione a fiere internazionali all’estero)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it-IT" sz="2900" dirty="0">
                <a:latin typeface="Helvetica" panose="020B0604020202030204" pitchFamily="34" charset="0"/>
              </a:rPr>
              <a:t>1.4 - Progetto “</a:t>
            </a:r>
            <a:r>
              <a:rPr lang="it-IT" sz="2900" b="1" dirty="0">
                <a:solidFill>
                  <a:srgbClr val="056633"/>
                </a:solidFill>
                <a:latin typeface="Helvetica" panose="020B0604020202030204" pitchFamily="34" charset="0"/>
              </a:rPr>
              <a:t>Outgoing2020</a:t>
            </a:r>
            <a:r>
              <a:rPr lang="it-IT" sz="2900" b="1" dirty="0">
                <a:latin typeface="Helvetica" panose="020B0604020202030204" pitchFamily="34" charset="0"/>
              </a:rPr>
              <a:t>”</a:t>
            </a:r>
            <a:r>
              <a:rPr lang="it-IT" sz="2900" dirty="0">
                <a:latin typeface="Helvetica" panose="020B0604020202030204" pitchFamily="34" charset="0"/>
              </a:rPr>
              <a:t>: realizzazione di percorsi virtuali di accompagnamento delle imprese lombarde in mercati strategici esteri selezionati</a:t>
            </a:r>
          </a:p>
          <a:p>
            <a:pPr>
              <a:lnSpc>
                <a:spcPct val="120000"/>
              </a:lnSpc>
            </a:pPr>
            <a:endParaRPr lang="it-IT" sz="2900" dirty="0">
              <a:latin typeface="Helvetica" panose="020B0604020202030204" pitchFamily="34" charset="0"/>
            </a:endParaRPr>
          </a:p>
          <a:p>
            <a:pPr marL="457200" indent="-457200" algn="just">
              <a:lnSpc>
                <a:spcPct val="120000"/>
              </a:lnSpc>
              <a:buFont typeface="+mj-lt"/>
              <a:buAutoNum type="arabicPeriod" startAt="2"/>
            </a:pPr>
            <a:r>
              <a:rPr lang="it-IT" sz="2900" dirty="0">
                <a:latin typeface="Helvetica" panose="020B0604020202030204" pitchFamily="34" charset="0"/>
              </a:rPr>
              <a:t>Linea Internazionalizzazione: modifiche del bando Linea Internazionalizzazione in risposta all’emergenza COVID-19.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2"/>
            </a:pPr>
            <a:endParaRPr lang="it-IT" sz="2900" dirty="0">
              <a:latin typeface="Helvetica" panose="020B0604020202030204" pitchFamily="34" charset="0"/>
            </a:endParaRPr>
          </a:p>
          <a:p>
            <a:pPr marL="457200" indent="-457200" algn="just">
              <a:lnSpc>
                <a:spcPct val="120000"/>
              </a:lnSpc>
              <a:buFont typeface="+mj-lt"/>
              <a:buAutoNum type="arabicPeriod" startAt="2"/>
            </a:pPr>
            <a:r>
              <a:rPr lang="it-IT" sz="2900" dirty="0">
                <a:latin typeface="Helvetica" panose="020B0604020202030204" pitchFamily="34" charset="0"/>
              </a:rPr>
              <a:t>Informativa circa l’Accordo partenariale per le politiche di internazionalizzazione del sistema economico ed imprenditoriale lombardo.</a:t>
            </a:r>
          </a:p>
        </p:txBody>
      </p:sp>
    </p:spTree>
    <p:extLst>
      <p:ext uri="{BB962C8B-B14F-4D97-AF65-F5344CB8AC3E}">
        <p14:creationId xmlns:p14="http://schemas.microsoft.com/office/powerpoint/2010/main" val="63358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47073455"/>
              </p:ext>
            </p:extLst>
          </p:nvPr>
        </p:nvGraphicFramePr>
        <p:xfrm>
          <a:off x="1588" y="85883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15" name="Object 1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85883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/>
          <p:cNvSpPr/>
          <p:nvPr>
            <p:custDataLst>
              <p:tags r:id="rId3"/>
            </p:custDataLst>
          </p:nvPr>
        </p:nvSpPr>
        <p:spPr>
          <a:xfrm>
            <a:off x="0" y="85725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it-IT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6" name="Sottotitolo 2">
            <a:extLst>
              <a:ext uri="{FF2B5EF4-FFF2-40B4-BE49-F238E27FC236}">
                <a16:creationId xmlns:a16="http://schemas.microsoft.com/office/drawing/2014/main" id="{251F287B-4F8C-4B0F-A8A4-5567726AAB77}"/>
              </a:ext>
            </a:extLst>
          </p:cNvPr>
          <p:cNvSpPr txBox="1">
            <a:spLocks/>
          </p:cNvSpPr>
          <p:nvPr/>
        </p:nvSpPr>
        <p:spPr>
          <a:xfrm>
            <a:off x="296106" y="250826"/>
            <a:ext cx="8548431" cy="1219200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ctr">
              <a:spcAft>
                <a:spcPts val="300"/>
              </a:spcAft>
              <a:buNone/>
            </a:pPr>
            <a:r>
              <a:rPr lang="it-IT" sz="2500" b="1" dirty="0">
                <a:solidFill>
                  <a:srgbClr val="056633"/>
                </a:solidFill>
                <a:latin typeface="Helvetica" panose="020B0604020202030204" pitchFamily="34" charset="0"/>
              </a:rPr>
              <a:t>1.1 - “inBUYER2020 – L’export nella tua Città”</a:t>
            </a:r>
          </a:p>
          <a:p>
            <a:pPr marL="57150" indent="0">
              <a:spcAft>
                <a:spcPts val="300"/>
              </a:spcAft>
              <a:buNone/>
            </a:pPr>
            <a:r>
              <a:rPr lang="it-IT" sz="2000" dirty="0">
                <a:latin typeface="Helvetica" panose="020B0604020202030204" pitchFamily="34" charset="0"/>
              </a:rPr>
              <a:t>Organizzazione di incontri b2b virtuali tra imprese lombarde ed operatori economici esteri selezionati.</a:t>
            </a:r>
          </a:p>
          <a:p>
            <a:pPr marL="57150" indent="0">
              <a:spcAft>
                <a:spcPts val="300"/>
              </a:spcAft>
              <a:buNone/>
            </a:pPr>
            <a:endParaRPr lang="it-IT" sz="2400" dirty="0">
              <a:latin typeface="Helvetica" panose="020B0604020202030204" pitchFamily="34" charset="0"/>
            </a:endParaRPr>
          </a:p>
          <a:p>
            <a:pPr marL="57150" indent="0">
              <a:spcAft>
                <a:spcPts val="300"/>
              </a:spcAft>
              <a:buNone/>
            </a:pPr>
            <a:endParaRPr lang="it-IT" sz="2400" dirty="0"/>
          </a:p>
        </p:txBody>
      </p:sp>
      <p:sp>
        <p:nvSpPr>
          <p:cNvPr id="14" name="Sottotitolo 2">
            <a:extLst>
              <a:ext uri="{FF2B5EF4-FFF2-40B4-BE49-F238E27FC236}">
                <a16:creationId xmlns:a16="http://schemas.microsoft.com/office/drawing/2014/main" id="{E895494A-48AA-4C87-9B28-3674BB8FC03A}"/>
              </a:ext>
            </a:extLst>
          </p:cNvPr>
          <p:cNvSpPr txBox="1">
            <a:spLocks/>
          </p:cNvSpPr>
          <p:nvPr/>
        </p:nvSpPr>
        <p:spPr>
          <a:xfrm>
            <a:off x="296107" y="1470025"/>
            <a:ext cx="8548431" cy="4522811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1800" dirty="0">
                <a:latin typeface="Helvetica" panose="020B0604020202030204" pitchFamily="34" charset="0"/>
              </a:rPr>
              <a:t>Il progetto, approvato con </a:t>
            </a:r>
            <a:r>
              <a:rPr lang="it-IT" sz="1800" b="1" dirty="0" err="1">
                <a:solidFill>
                  <a:srgbClr val="056633"/>
                </a:solidFill>
                <a:latin typeface="Helvetica" panose="020B0604020202030204" pitchFamily="34" charset="0"/>
              </a:rPr>
              <a:t>Dgr</a:t>
            </a:r>
            <a:r>
              <a:rPr lang="it-IT" sz="1800" b="1" dirty="0">
                <a:solidFill>
                  <a:srgbClr val="056633"/>
                </a:solidFill>
                <a:latin typeface="Helvetica" panose="020B0604020202030204" pitchFamily="34" charset="0"/>
              </a:rPr>
              <a:t> 3078 del 27/04/2020</a:t>
            </a:r>
            <a:r>
              <a:rPr lang="it-IT" sz="1800" dirty="0">
                <a:latin typeface="Helvetica" panose="020B0604020202030204" pitchFamily="34" charset="0"/>
              </a:rPr>
              <a:t>, prevede una </a:t>
            </a:r>
            <a:r>
              <a:rPr lang="it-IT" sz="1800" b="1" dirty="0">
                <a:solidFill>
                  <a:srgbClr val="056633"/>
                </a:solidFill>
                <a:latin typeface="Helvetica" panose="020B0604020202030204" pitchFamily="34" charset="0"/>
              </a:rPr>
              <a:t>dotazione finanziaria di 580.000€</a:t>
            </a:r>
            <a:r>
              <a:rPr lang="it-IT" sz="1800" dirty="0">
                <a:latin typeface="Helvetica" panose="020B0604020202030204" pitchFamily="34" charset="0"/>
              </a:rPr>
              <a:t>, di cui 200.000€ a carico di Regione Lombardia e 380.000€ a carico delle Camere di Commercio lombarde.</a:t>
            </a:r>
          </a:p>
          <a:p>
            <a:pPr marL="0" indent="0">
              <a:buNone/>
            </a:pPr>
            <a:endParaRPr lang="it-IT" sz="1800" dirty="0">
              <a:latin typeface="Helvetica" panose="020B0604020202030204" pitchFamily="34" charset="0"/>
            </a:endParaRPr>
          </a:p>
          <a:p>
            <a:pPr marL="0" indent="0">
              <a:buNone/>
            </a:pPr>
            <a:r>
              <a:rPr lang="it-IT" sz="1800" dirty="0">
                <a:latin typeface="Helvetica" panose="020B0604020202030204" pitchFamily="34" charset="0"/>
              </a:rPr>
              <a:t>Si svilupperà in due fasi:</a:t>
            </a:r>
          </a:p>
          <a:p>
            <a:pPr marL="0" indent="0">
              <a:buNone/>
            </a:pPr>
            <a:endParaRPr lang="it-IT" sz="1800" dirty="0">
              <a:latin typeface="Helvetica" panose="020B0604020202030204" pitchFamily="34" charset="0"/>
            </a:endParaRPr>
          </a:p>
          <a:p>
            <a:pPr algn="just"/>
            <a:r>
              <a:rPr lang="it-IT" sz="1800" dirty="0">
                <a:latin typeface="Helvetica" panose="020B0604020202030204" pitchFamily="34" charset="0"/>
              </a:rPr>
              <a:t>una </a:t>
            </a:r>
            <a:r>
              <a:rPr lang="it-IT" sz="1800" b="1" dirty="0">
                <a:solidFill>
                  <a:srgbClr val="056633"/>
                </a:solidFill>
                <a:latin typeface="Helvetica" panose="020B0604020202030204" pitchFamily="34" charset="0"/>
              </a:rPr>
              <a:t>prima fase </a:t>
            </a:r>
            <a:r>
              <a:rPr lang="it-IT" sz="1800" dirty="0">
                <a:latin typeface="Helvetica" panose="020B0604020202030204" pitchFamily="34" charset="0"/>
              </a:rPr>
              <a:t>di </a:t>
            </a:r>
            <a:r>
              <a:rPr lang="it-IT" sz="1800" b="1" dirty="0">
                <a:solidFill>
                  <a:srgbClr val="056633"/>
                </a:solidFill>
                <a:latin typeface="Helvetica" panose="020B0604020202030204" pitchFamily="34" charset="0"/>
              </a:rPr>
              <a:t>individuazione delle imprese</a:t>
            </a:r>
            <a:r>
              <a:rPr lang="it-IT" sz="1800" dirty="0">
                <a:latin typeface="Helvetica" panose="020B0604020202030204" pitchFamily="34" charset="0"/>
              </a:rPr>
              <a:t> del territorio lombardo, con particolare attenzione alle micro imprese, e di matching con selezionati buyer esteri al fine di creare un’agenda personalizzata di </a:t>
            </a:r>
            <a:r>
              <a:rPr lang="it-IT" sz="1800" b="1" dirty="0">
                <a:solidFill>
                  <a:srgbClr val="056633"/>
                </a:solidFill>
                <a:latin typeface="Helvetica" panose="020B0604020202030204" pitchFamily="34" charset="0"/>
              </a:rPr>
              <a:t>incontri virtuali con buyer esteri </a:t>
            </a:r>
            <a:r>
              <a:rPr lang="it-IT" sz="1800" dirty="0">
                <a:latin typeface="Helvetica" panose="020B0604020202030204" pitchFamily="34" charset="0"/>
              </a:rPr>
              <a:t>realizzati in remoto. Tali incontri avverranno nell’ambito di specifiche sessioni di lavoro settoriali, nel rispetto di elevati criteri di compatibilità dei profili</a:t>
            </a:r>
          </a:p>
          <a:p>
            <a:pPr marL="0" indent="0" algn="just">
              <a:buNone/>
            </a:pPr>
            <a:endParaRPr lang="it-IT" sz="1800" dirty="0">
              <a:latin typeface="Helvetica" panose="020B0604020202030204" pitchFamily="34" charset="0"/>
            </a:endParaRPr>
          </a:p>
          <a:p>
            <a:pPr algn="just"/>
            <a:r>
              <a:rPr lang="it-IT" sz="1800" dirty="0">
                <a:latin typeface="Helvetica" panose="020B0604020202030204" pitchFamily="34" charset="0"/>
              </a:rPr>
              <a:t>una </a:t>
            </a:r>
            <a:r>
              <a:rPr lang="it-IT" sz="1800" b="1" dirty="0">
                <a:solidFill>
                  <a:srgbClr val="056633"/>
                </a:solidFill>
                <a:latin typeface="Helvetica" panose="020B0604020202030204" pitchFamily="34" charset="0"/>
              </a:rPr>
              <a:t>seconda fase</a:t>
            </a:r>
            <a:r>
              <a:rPr lang="it-IT" sz="1800" dirty="0">
                <a:latin typeface="Helvetica" panose="020B0604020202030204" pitchFamily="34" charset="0"/>
              </a:rPr>
              <a:t> di </a:t>
            </a:r>
            <a:r>
              <a:rPr lang="it-IT" sz="1800" b="1" dirty="0">
                <a:solidFill>
                  <a:srgbClr val="056633"/>
                </a:solidFill>
                <a:latin typeface="Helvetica" panose="020B0604020202030204" pitchFamily="34" charset="0"/>
              </a:rPr>
              <a:t>follow up</a:t>
            </a:r>
            <a:r>
              <a:rPr lang="it-IT" sz="1800" dirty="0">
                <a:latin typeface="Helvetica" panose="020B0604020202030204" pitchFamily="34" charset="0"/>
              </a:rPr>
              <a:t> e l’organizzazione di incontri d'affari face to face con qualificati buyer ed operatori economici provenienti dai principali mercati esteri, prevista al termine dell’emergenza sanitaria mondiale</a:t>
            </a:r>
          </a:p>
        </p:txBody>
      </p:sp>
    </p:spTree>
    <p:extLst>
      <p:ext uri="{BB962C8B-B14F-4D97-AF65-F5344CB8AC3E}">
        <p14:creationId xmlns:p14="http://schemas.microsoft.com/office/powerpoint/2010/main" val="224342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22861822"/>
              </p:ext>
            </p:extLst>
          </p:nvPr>
        </p:nvGraphicFramePr>
        <p:xfrm>
          <a:off x="1588" y="85883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15" name="Object 1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85883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/>
          <p:cNvSpPr/>
          <p:nvPr>
            <p:custDataLst>
              <p:tags r:id="rId3"/>
            </p:custDataLst>
          </p:nvPr>
        </p:nvSpPr>
        <p:spPr>
          <a:xfrm>
            <a:off x="0" y="85725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it-IT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6" name="Sottotitolo 2">
            <a:extLst>
              <a:ext uri="{FF2B5EF4-FFF2-40B4-BE49-F238E27FC236}">
                <a16:creationId xmlns:a16="http://schemas.microsoft.com/office/drawing/2014/main" id="{251F287B-4F8C-4B0F-A8A4-5567726AAB77}"/>
              </a:ext>
            </a:extLst>
          </p:cNvPr>
          <p:cNvSpPr txBox="1">
            <a:spLocks/>
          </p:cNvSpPr>
          <p:nvPr/>
        </p:nvSpPr>
        <p:spPr>
          <a:xfrm>
            <a:off x="407962" y="326794"/>
            <a:ext cx="8215533" cy="1209595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ctr">
              <a:spcAft>
                <a:spcPts val="300"/>
              </a:spcAft>
              <a:buNone/>
            </a:pPr>
            <a:r>
              <a:rPr lang="it-IT" sz="2500" b="1" dirty="0">
                <a:solidFill>
                  <a:srgbClr val="056633"/>
                </a:solidFill>
                <a:latin typeface="Helvetica" panose="020B0604020202030204" pitchFamily="34" charset="0"/>
              </a:rPr>
              <a:t>1.2 – “Lombardia Point - Servizi a favore delle MPMI per l’internazionalizzazione e l’export</a:t>
            </a:r>
            <a:r>
              <a:rPr lang="it-IT" sz="2400" b="1" dirty="0">
                <a:solidFill>
                  <a:srgbClr val="056633"/>
                </a:solidFill>
                <a:latin typeface="Helvetica" panose="020B0604020202030204" pitchFamily="34" charset="0"/>
              </a:rPr>
              <a:t>”</a:t>
            </a:r>
          </a:p>
          <a:p>
            <a:pPr marL="57150" indent="0" algn="ctr">
              <a:spcAft>
                <a:spcPts val="300"/>
              </a:spcAft>
              <a:buNone/>
            </a:pPr>
            <a:endParaRPr lang="it-IT" sz="2300" b="1" dirty="0">
              <a:solidFill>
                <a:srgbClr val="056633"/>
              </a:solidFill>
              <a:latin typeface="Helvetica" panose="020B0604020202030204" pitchFamily="34" charset="0"/>
            </a:endParaRPr>
          </a:p>
          <a:p>
            <a:pPr marL="57150" indent="0">
              <a:spcAft>
                <a:spcPts val="300"/>
              </a:spcAft>
              <a:buNone/>
            </a:pPr>
            <a:endParaRPr lang="it-IT" sz="2200" dirty="0">
              <a:latin typeface="Helvetica" panose="020B0604020202030204" pitchFamily="34" charset="0"/>
            </a:endParaRPr>
          </a:p>
        </p:txBody>
      </p:sp>
      <p:sp>
        <p:nvSpPr>
          <p:cNvPr id="14" name="Sottotitolo 2">
            <a:extLst>
              <a:ext uri="{FF2B5EF4-FFF2-40B4-BE49-F238E27FC236}">
                <a16:creationId xmlns:a16="http://schemas.microsoft.com/office/drawing/2014/main" id="{BD09F27D-956C-4971-8D13-1078858906C8}"/>
              </a:ext>
            </a:extLst>
          </p:cNvPr>
          <p:cNvSpPr txBox="1">
            <a:spLocks/>
          </p:cNvSpPr>
          <p:nvPr/>
        </p:nvSpPr>
        <p:spPr>
          <a:xfrm>
            <a:off x="410086" y="1252023"/>
            <a:ext cx="8325952" cy="4937762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1500" dirty="0">
                <a:latin typeface="Helvetica" panose="020B0604020202030204" pitchFamily="34" charset="0"/>
              </a:rPr>
              <a:t>Il progetto, approvato con </a:t>
            </a:r>
            <a:r>
              <a:rPr lang="it-IT" sz="1500" b="1" dirty="0" err="1">
                <a:solidFill>
                  <a:srgbClr val="056633"/>
                </a:solidFill>
                <a:latin typeface="Helvetica" panose="020B0604020202030204" pitchFamily="34" charset="0"/>
              </a:rPr>
              <a:t>Dgr</a:t>
            </a:r>
            <a:r>
              <a:rPr lang="it-IT" sz="1500" b="1" dirty="0">
                <a:solidFill>
                  <a:srgbClr val="056633"/>
                </a:solidFill>
                <a:latin typeface="Helvetica" panose="020B0604020202030204" pitchFamily="34" charset="0"/>
              </a:rPr>
              <a:t> 3079 del 27/04/2020</a:t>
            </a:r>
            <a:r>
              <a:rPr lang="it-IT" sz="1500" dirty="0">
                <a:latin typeface="Helvetica" panose="020B0604020202030204" pitchFamily="34" charset="0"/>
              </a:rPr>
              <a:t>, prevede una </a:t>
            </a:r>
            <a:r>
              <a:rPr lang="it-IT" sz="1500" b="1" dirty="0">
                <a:solidFill>
                  <a:srgbClr val="056633"/>
                </a:solidFill>
                <a:latin typeface="Helvetica" panose="020B0604020202030204" pitchFamily="34" charset="0"/>
              </a:rPr>
              <a:t>dotazione finanziaria di 310.000€</a:t>
            </a:r>
            <a:r>
              <a:rPr lang="it-IT" sz="1500" dirty="0">
                <a:latin typeface="Helvetica" panose="020B0604020202030204" pitchFamily="34" charset="0"/>
              </a:rPr>
              <a:t>, di cui 40.000€ a carico di Regione Lombardia e 270.000€ a carico delle Camere di Commercio lombarde.</a:t>
            </a:r>
          </a:p>
          <a:p>
            <a:pPr marL="0" indent="0" algn="just">
              <a:buNone/>
            </a:pPr>
            <a:endParaRPr lang="it-IT" sz="1500" u="sng" dirty="0">
              <a:solidFill>
                <a:srgbClr val="056633"/>
              </a:solidFill>
              <a:latin typeface="Helvetica" panose="020B0604020202030204" pitchFamily="34" charset="0"/>
            </a:endParaRPr>
          </a:p>
          <a:p>
            <a:pPr marL="0" indent="0" algn="just">
              <a:buNone/>
            </a:pPr>
            <a:r>
              <a:rPr lang="it-IT" sz="1500" dirty="0">
                <a:latin typeface="Helvetica" panose="020B0604020202030204" pitchFamily="34" charset="0"/>
              </a:rPr>
              <a:t>L’edizione 2020 del progetto è stato rimodulata al fine di orientare le iniziative in tema emergenza sanitaria COVID 19 ed offrire una maggiore assistenza formativa e informativa in relazione all’impatto sull’export e circa le relative misure, agevolazioni, normative e novità. </a:t>
            </a:r>
          </a:p>
          <a:p>
            <a:pPr marL="0" indent="0" algn="just">
              <a:buNone/>
            </a:pPr>
            <a:r>
              <a:rPr lang="it-IT" sz="1500" dirty="0">
                <a:latin typeface="Helvetica" panose="020B0604020202030204" pitchFamily="34" charset="0"/>
              </a:rPr>
              <a:t>Specificatamente vengono erogati nuovi servizi a favore delle imprese lombarde:</a:t>
            </a:r>
          </a:p>
          <a:p>
            <a:pPr algn="just"/>
            <a:r>
              <a:rPr lang="it-IT" sz="1500" b="1" dirty="0">
                <a:solidFill>
                  <a:srgbClr val="056633"/>
                </a:solidFill>
                <a:latin typeface="Helvetica" panose="020B0604020202030204" pitchFamily="34" charset="0"/>
              </a:rPr>
              <a:t>nuove guide </a:t>
            </a:r>
            <a:r>
              <a:rPr lang="it-IT" sz="1500" dirty="0">
                <a:latin typeface="Helvetica" panose="020B0604020202030204" pitchFamily="34" charset="0"/>
              </a:rPr>
              <a:t>sulle principali novità ( Classificazione Doganale,  Brexit,  Novità IVA intracomunitari, Modelli contrattuali E-Commerce)</a:t>
            </a:r>
          </a:p>
          <a:p>
            <a:pPr marL="0" indent="0" algn="just">
              <a:buNone/>
            </a:pPr>
            <a:endParaRPr lang="it-IT" sz="1500" dirty="0">
              <a:latin typeface="Helvetica" panose="020B0604020202030204" pitchFamily="34" charset="0"/>
            </a:endParaRPr>
          </a:p>
          <a:p>
            <a:pPr algn="just"/>
            <a:r>
              <a:rPr lang="it-IT" sz="1500" b="1" dirty="0">
                <a:solidFill>
                  <a:srgbClr val="056633"/>
                </a:solidFill>
                <a:latin typeface="Helvetica" panose="020B0604020202030204" pitchFamily="34" charset="0"/>
              </a:rPr>
              <a:t>due progetti speciali: “EXPORT” </a:t>
            </a:r>
            <a:r>
              <a:rPr lang="it-IT" sz="1500" dirty="0">
                <a:latin typeface="Helvetica" panose="020B0604020202030204" pitchFamily="34" charset="0"/>
              </a:rPr>
              <a:t>relativo all’origine preferenziale della merce e audit finalizzato all’ottenimento dello status Esportatore Autorizzato e </a:t>
            </a:r>
            <a:r>
              <a:rPr lang="it-IT" sz="1500" b="1" dirty="0">
                <a:latin typeface="Helvetica" panose="020B0604020202030204" pitchFamily="34" charset="0"/>
              </a:rPr>
              <a:t>“</a:t>
            </a:r>
            <a:r>
              <a:rPr lang="it-IT" sz="1500" b="1" dirty="0">
                <a:solidFill>
                  <a:srgbClr val="056633"/>
                </a:solidFill>
                <a:latin typeface="Helvetica" panose="020B0604020202030204" pitchFamily="34" charset="0"/>
              </a:rPr>
              <a:t>CUSTOM PLANNING</a:t>
            </a:r>
            <a:r>
              <a:rPr lang="it-IT" sz="1500" b="1" dirty="0">
                <a:latin typeface="Helvetica" panose="020B0604020202030204" pitchFamily="34" charset="0"/>
              </a:rPr>
              <a:t>” </a:t>
            </a:r>
            <a:r>
              <a:rPr lang="it-IT" sz="1500" dirty="0">
                <a:latin typeface="Helvetica" panose="020B0604020202030204" pitchFamily="34" charset="0"/>
              </a:rPr>
              <a:t>per aiutare le imprese ad analizzare, valutare, eventualmente correggere e impostare al meglio le proprie operazioni doganali, sia di importazione sia di esportazione.</a:t>
            </a:r>
          </a:p>
          <a:p>
            <a:pPr marL="0" indent="0">
              <a:buNone/>
            </a:pPr>
            <a:r>
              <a:rPr lang="it-IT" sz="1500" dirty="0">
                <a:latin typeface="Helvetica" panose="020B0604020202030204" pitchFamily="34" charset="0"/>
              </a:rPr>
              <a:t> </a:t>
            </a:r>
          </a:p>
          <a:p>
            <a:pPr algn="just"/>
            <a:r>
              <a:rPr lang="it-IT" sz="1500" dirty="0">
                <a:latin typeface="Helvetica" panose="020B0604020202030204" pitchFamily="34" charset="0"/>
              </a:rPr>
              <a:t>le attività relative al </a:t>
            </a:r>
            <a:r>
              <a:rPr lang="it-IT" sz="1500" b="1" dirty="0">
                <a:solidFill>
                  <a:srgbClr val="056633"/>
                </a:solidFill>
                <a:latin typeface="Helvetica" panose="020B0604020202030204" pitchFamily="34" charset="0"/>
              </a:rPr>
              <a:t>Corso AEO 2019/2020 </a:t>
            </a:r>
            <a:r>
              <a:rPr lang="it-IT" sz="1500" dirty="0">
                <a:latin typeface="Helvetica" panose="020B0604020202030204" pitchFamily="34" charset="0"/>
              </a:rPr>
              <a:t>a cui partecipano 80 rappresentanti di imprese, attualmente sospeso per l’emergenza COVID-19, ma che riprenderà presumibilmente con le ultime sei lezioni, in un primo momento in presenza, che probabilmente saranno realizzate nella modalità webinar.</a:t>
            </a:r>
          </a:p>
        </p:txBody>
      </p:sp>
    </p:spTree>
    <p:extLst>
      <p:ext uri="{BB962C8B-B14F-4D97-AF65-F5344CB8AC3E}">
        <p14:creationId xmlns:p14="http://schemas.microsoft.com/office/powerpoint/2010/main" val="101259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17605650"/>
              </p:ext>
            </p:extLst>
          </p:nvPr>
        </p:nvGraphicFramePr>
        <p:xfrm>
          <a:off x="1588" y="85883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15" name="Object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85883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/>
          <p:cNvSpPr/>
          <p:nvPr>
            <p:custDataLst>
              <p:tags r:id="rId3"/>
            </p:custDataLst>
          </p:nvPr>
        </p:nvSpPr>
        <p:spPr>
          <a:xfrm>
            <a:off x="0" y="85725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it-IT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6" name="Sottotitolo 2">
            <a:extLst>
              <a:ext uri="{FF2B5EF4-FFF2-40B4-BE49-F238E27FC236}">
                <a16:creationId xmlns:a16="http://schemas.microsoft.com/office/drawing/2014/main" id="{251F287B-4F8C-4B0F-A8A4-5567726AAB77}"/>
              </a:ext>
            </a:extLst>
          </p:cNvPr>
          <p:cNvSpPr txBox="1">
            <a:spLocks/>
          </p:cNvSpPr>
          <p:nvPr/>
        </p:nvSpPr>
        <p:spPr>
          <a:xfrm>
            <a:off x="226244" y="510036"/>
            <a:ext cx="8634952" cy="1064864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ctr">
              <a:spcAft>
                <a:spcPts val="300"/>
              </a:spcAft>
              <a:buNone/>
            </a:pPr>
            <a:r>
              <a:rPr lang="it-IT" sz="2700" b="1" dirty="0">
                <a:solidFill>
                  <a:srgbClr val="056633"/>
                </a:solidFill>
                <a:latin typeface="Helvetica" panose="020B0604020202030204" pitchFamily="34" charset="0"/>
              </a:rPr>
              <a:t>1.3 - </a:t>
            </a:r>
            <a:r>
              <a:rPr lang="it-IT" sz="2800" b="1" dirty="0">
                <a:solidFill>
                  <a:srgbClr val="056633"/>
                </a:solidFill>
                <a:latin typeface="Helvetica" panose="020B0604020202030204" pitchFamily="34" charset="0"/>
              </a:rPr>
              <a:t>“</a:t>
            </a:r>
            <a:r>
              <a:rPr lang="it-IT" sz="2700" b="1" dirty="0">
                <a:solidFill>
                  <a:srgbClr val="056633"/>
                </a:solidFill>
                <a:latin typeface="Helvetica" panose="020B0604020202030204" pitchFamily="34" charset="0"/>
                <a:cs typeface="Helvetica" pitchFamily="34" charset="0"/>
              </a:rPr>
              <a:t>E-commerce 2020: nuovi mercati per le imprese</a:t>
            </a:r>
            <a:r>
              <a:rPr lang="it-IT" sz="2800" b="1" dirty="0">
                <a:solidFill>
                  <a:srgbClr val="056633"/>
                </a:solidFill>
                <a:latin typeface="Helvetica" panose="020B0604020202030204" pitchFamily="34" charset="0"/>
              </a:rPr>
              <a:t>”</a:t>
            </a:r>
            <a:r>
              <a:rPr lang="it-IT" sz="2700" b="1" dirty="0">
                <a:latin typeface="Helvetica" panose="020B0604020202030204" pitchFamily="34" charset="0"/>
                <a:cs typeface="Helvetica" pitchFamily="34" charset="0"/>
              </a:rPr>
              <a:t> </a:t>
            </a:r>
          </a:p>
          <a:p>
            <a:pPr marL="57150" indent="0" algn="ctr">
              <a:spcAft>
                <a:spcPts val="300"/>
              </a:spcAft>
              <a:buNone/>
            </a:pPr>
            <a:r>
              <a:rPr lang="it-IT" sz="2200" dirty="0">
                <a:solidFill>
                  <a:srgbClr val="056633"/>
                </a:solidFill>
                <a:latin typeface="Helvetica" panose="020B0604020202030204" pitchFamily="34" charset="0"/>
              </a:rPr>
              <a:t>(ex Bando fiere internazionali all’estero)</a:t>
            </a:r>
            <a:endParaRPr lang="it-IT" sz="2200" dirty="0">
              <a:solidFill>
                <a:srgbClr val="056633"/>
              </a:solidFill>
            </a:endParaRP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380889" y="1644793"/>
            <a:ext cx="8381740" cy="45166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0488" lvl="1" algn="just" fontAlgn="base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</a:pP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Il Bando è finalizzato al sostegno delle MPMI che intendono </a:t>
            </a:r>
            <a:r>
              <a:rPr lang="it-IT" sz="1500" b="1" dirty="0">
                <a:solidFill>
                  <a:srgbClr val="05663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sviluppare e consolidare la propria posizione sui mercati tramite lo strumento dell’E-commerce</a:t>
            </a: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, incentivando l’accesso a piattaforme </a:t>
            </a:r>
            <a:r>
              <a:rPr lang="it-IT" sz="1500" i="1" dirty="0">
                <a:latin typeface="Helvetica" panose="020B0604020202020204" pitchFamily="34" charset="0"/>
                <a:cs typeface="Helvetica" panose="020B0604020202020204" pitchFamily="34" charset="0"/>
              </a:rPr>
              <a:t>cross </a:t>
            </a:r>
            <a:r>
              <a:rPr lang="it-IT" sz="1500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border</a:t>
            </a:r>
            <a:r>
              <a:rPr lang="it-IT" sz="1500" i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(B2B e/o B2C) e/o sistemi e-commerce proprietari (siti e/o </a:t>
            </a:r>
            <a:r>
              <a:rPr lang="it-IT" sz="1500" dirty="0" err="1">
                <a:latin typeface="Helvetica" panose="020B0604020202020204" pitchFamily="34" charset="0"/>
                <a:cs typeface="Helvetica" panose="020B0604020202020204" pitchFamily="34" charset="0"/>
              </a:rPr>
              <a:t>app</a:t>
            </a: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 mobile).</a:t>
            </a:r>
          </a:p>
          <a:p>
            <a:pPr marL="90488" lvl="1" algn="just" fontAlgn="base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</a:pP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I beneficiari sono MPMI lombarde di tutti i settori iscritte e attive in una Camera di Commercio</a:t>
            </a:r>
          </a:p>
          <a:p>
            <a:pPr marL="90488" lvl="1" algn="just" fontAlgn="base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</a:pP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Il progetto prevede una </a:t>
            </a:r>
            <a:r>
              <a:rPr lang="it-IT" sz="1500" b="1" dirty="0">
                <a:solidFill>
                  <a:srgbClr val="05663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dotazione finanziaria di 2.698.000€</a:t>
            </a: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, di cui </a:t>
            </a:r>
            <a:r>
              <a:rPr lang="it-IT" sz="1500" u="sng" dirty="0">
                <a:latin typeface="Helvetica" panose="020B0604020202020204" pitchFamily="34" charset="0"/>
                <a:cs typeface="Helvetica" panose="020B0604020202020204" pitchFamily="34" charset="0"/>
              </a:rPr>
              <a:t>1.890.000€ a carico di Regione Lombardia e 808.000€ a carico delle Camere di Commercio lombarde</a:t>
            </a: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endParaRPr lang="it-IT" sz="1500" u="sng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0488" lvl="1" algn="just" fontAlgn="base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</a:pPr>
            <a:endParaRPr lang="it-IT" sz="15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0488" lvl="1" algn="just" fontAlgn="base">
              <a:lnSpc>
                <a:spcPct val="80000"/>
              </a:lnSpc>
              <a:spcAft>
                <a:spcPts val="300"/>
              </a:spcAft>
            </a:pP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Le principali </a:t>
            </a:r>
            <a:r>
              <a:rPr lang="it-IT" sz="1500" b="1" dirty="0">
                <a:solidFill>
                  <a:srgbClr val="05663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spese ammissibili </a:t>
            </a: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sono:</a:t>
            </a:r>
          </a:p>
          <a:p>
            <a:pPr marL="742950" lvl="1" indent="-293688" algn="just">
              <a:lnSpc>
                <a:spcPct val="80000"/>
              </a:lnSpc>
              <a:spcAft>
                <a:spcPts val="300"/>
              </a:spcAft>
              <a:buFont typeface="Arial"/>
              <a:buChar char="–"/>
            </a:pP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accesso ai servizi di vendita online sui canali prescelti;</a:t>
            </a:r>
          </a:p>
          <a:p>
            <a:pPr marL="742950" lvl="1" indent="-293688" algn="just">
              <a:lnSpc>
                <a:spcPct val="80000"/>
              </a:lnSpc>
              <a:spcAft>
                <a:spcPts val="300"/>
              </a:spcAft>
              <a:buFont typeface="Arial"/>
              <a:buChar char="–"/>
            </a:pP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progettazione, sviluppo e/o manutenzione di sistemi e-commerce proprietari (siti e/o </a:t>
            </a:r>
            <a:r>
              <a:rPr lang="it-IT" sz="1500" dirty="0" err="1">
                <a:latin typeface="Helvetica" panose="020B0604020202020204" pitchFamily="34" charset="0"/>
                <a:cs typeface="Helvetica" panose="020B0604020202020204" pitchFamily="34" charset="0"/>
              </a:rPr>
              <a:t>app</a:t>
            </a: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 mobile);</a:t>
            </a:r>
          </a:p>
          <a:p>
            <a:pPr marL="742950" lvl="1" indent="-293688" algn="just">
              <a:lnSpc>
                <a:spcPct val="80000"/>
              </a:lnSpc>
              <a:spcAft>
                <a:spcPts val="300"/>
              </a:spcAft>
              <a:buFont typeface="Arial"/>
              <a:buChar char="–"/>
            </a:pP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Servizi di consulenza per analisi di fattibilità del progetto</a:t>
            </a:r>
          </a:p>
          <a:p>
            <a:pPr marL="742950" lvl="1" indent="-293688" algn="just">
              <a:lnSpc>
                <a:spcPct val="80000"/>
              </a:lnSpc>
              <a:spcAft>
                <a:spcPts val="300"/>
              </a:spcAft>
              <a:buFont typeface="Arial"/>
              <a:buChar char="–"/>
            </a:pP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formazione del personale (fino a un limite massimo del 20%);</a:t>
            </a:r>
          </a:p>
          <a:p>
            <a:pPr marL="742950" lvl="1" indent="-293688" algn="just">
              <a:lnSpc>
                <a:spcPct val="80000"/>
              </a:lnSpc>
              <a:spcAft>
                <a:spcPts val="300"/>
              </a:spcAft>
              <a:buFont typeface="Arial"/>
              <a:buChar char="–"/>
            </a:pP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acquisizione ed utilizzo di forme di </a:t>
            </a:r>
            <a:r>
              <a:rPr lang="it-IT" sz="1500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smart</a:t>
            </a:r>
            <a:r>
              <a:rPr lang="it-IT" sz="1500" i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it-IT" sz="1500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payment</a:t>
            </a: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;</a:t>
            </a:r>
          </a:p>
          <a:p>
            <a:pPr marL="742950" lvl="1" indent="-293688" algn="just">
              <a:lnSpc>
                <a:spcPct val="80000"/>
              </a:lnSpc>
              <a:spcAft>
                <a:spcPts val="300"/>
              </a:spcAft>
              <a:buFont typeface="Arial"/>
              <a:buChar char="–"/>
            </a:pP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realizzazione di una strategia di comunicazione, informazione e promozione digitale, </a:t>
            </a:r>
          </a:p>
          <a:p>
            <a:pPr marL="742950" lvl="1" indent="-293688" algn="just">
              <a:lnSpc>
                <a:spcPct val="80000"/>
              </a:lnSpc>
              <a:spcAft>
                <a:spcPts val="300"/>
              </a:spcAft>
              <a:buFont typeface="Arial"/>
              <a:buChar char="–"/>
            </a:pP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campagna </a:t>
            </a:r>
            <a:r>
              <a:rPr lang="it-IT" sz="1500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digital</a:t>
            </a:r>
            <a:r>
              <a:rPr lang="it-IT" sz="1500" i="1" dirty="0">
                <a:latin typeface="Helvetica" panose="020B0604020202020204" pitchFamily="34" charset="0"/>
                <a:cs typeface="Helvetica" panose="020B0604020202020204" pitchFamily="34" charset="0"/>
              </a:rPr>
              <a:t> marketing </a:t>
            </a: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ed attività di promozione sui canali digitali</a:t>
            </a:r>
          </a:p>
          <a:p>
            <a:pPr marL="90488" lvl="1" algn="just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</a:pPr>
            <a:endParaRPr lang="it-IT" sz="15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90488" lvl="1" algn="just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</a:pPr>
            <a:r>
              <a:rPr lang="it-IT" sz="1500" dirty="0">
                <a:latin typeface="Helvetica" panose="020B0604020202020204" pitchFamily="34" charset="0"/>
                <a:cs typeface="Helvetica" panose="020B0604020202020204" pitchFamily="34" charset="0"/>
              </a:rPr>
              <a:t>La percentuale di contribuzione è pari al 70% delle spese con valore massimo di € 10.000,00 e valore minimo dell’investimento € 4.000,00.</a:t>
            </a:r>
          </a:p>
        </p:txBody>
      </p:sp>
    </p:spTree>
    <p:extLst>
      <p:ext uri="{BB962C8B-B14F-4D97-AF65-F5344CB8AC3E}">
        <p14:creationId xmlns:p14="http://schemas.microsoft.com/office/powerpoint/2010/main" val="153513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12183591"/>
              </p:ext>
            </p:extLst>
          </p:nvPr>
        </p:nvGraphicFramePr>
        <p:xfrm>
          <a:off x="1588" y="85883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15" name="Object 1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85883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/>
          <p:cNvSpPr/>
          <p:nvPr>
            <p:custDataLst>
              <p:tags r:id="rId3"/>
            </p:custDataLst>
          </p:nvPr>
        </p:nvSpPr>
        <p:spPr>
          <a:xfrm>
            <a:off x="0" y="85725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it-IT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6" name="Sottotitolo 2">
            <a:extLst>
              <a:ext uri="{FF2B5EF4-FFF2-40B4-BE49-F238E27FC236}">
                <a16:creationId xmlns:a16="http://schemas.microsoft.com/office/drawing/2014/main" id="{251F287B-4F8C-4B0F-A8A4-5567726AAB77}"/>
              </a:ext>
            </a:extLst>
          </p:cNvPr>
          <p:cNvSpPr txBox="1">
            <a:spLocks/>
          </p:cNvSpPr>
          <p:nvPr/>
        </p:nvSpPr>
        <p:spPr>
          <a:xfrm>
            <a:off x="520505" y="399271"/>
            <a:ext cx="8173329" cy="1176312"/>
          </a:xfrm>
          <a:prstGeom prst="rect">
            <a:avLst/>
          </a:prstGeom>
          <a:solidFill>
            <a:schemeClr val="bg1"/>
          </a:solidFill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ctr">
              <a:spcAft>
                <a:spcPts val="300"/>
              </a:spcAft>
              <a:buNone/>
            </a:pPr>
            <a:r>
              <a:rPr lang="it-IT" sz="2500" b="1" dirty="0">
                <a:solidFill>
                  <a:srgbClr val="056633"/>
                </a:solidFill>
                <a:latin typeface="Helvetica" panose="020B0604020202030204" pitchFamily="34" charset="0"/>
              </a:rPr>
              <a:t>1.4 - 	“Outgoing2020”</a:t>
            </a:r>
          </a:p>
          <a:p>
            <a:pPr marL="57150" indent="0" algn="just">
              <a:spcAft>
                <a:spcPts val="300"/>
              </a:spcAft>
              <a:buNone/>
            </a:pPr>
            <a:r>
              <a:rPr lang="it-IT" sz="2000" dirty="0">
                <a:latin typeface="Helvetica" panose="020B0604020202030204" pitchFamily="34" charset="0"/>
              </a:rPr>
              <a:t>Realizzazione di percorsi virtuali di accompagnamento delle imprese lombarde in mercati strategici esteri selezionati.</a:t>
            </a:r>
          </a:p>
          <a:p>
            <a:pPr marL="0" indent="0">
              <a:buNone/>
            </a:pPr>
            <a:endParaRPr lang="it-IT" sz="2500" dirty="0">
              <a:latin typeface="Helvetica" panose="020B0604020202030204" pitchFamily="34" charset="0"/>
            </a:endParaRPr>
          </a:p>
        </p:txBody>
      </p:sp>
      <p:sp>
        <p:nvSpPr>
          <p:cNvPr id="17" name="TextBox 7">
            <a:extLst>
              <a:ext uri="{FF2B5EF4-FFF2-40B4-BE49-F238E27FC236}">
                <a16:creationId xmlns:a16="http://schemas.microsoft.com/office/drawing/2014/main" id="{6B7503BF-9FAD-41BA-A1A4-D5DE76F4158E}"/>
              </a:ext>
            </a:extLst>
          </p:cNvPr>
          <p:cNvSpPr txBox="1"/>
          <p:nvPr/>
        </p:nvSpPr>
        <p:spPr>
          <a:xfrm>
            <a:off x="6448251" y="5734039"/>
            <a:ext cx="25106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Tavolo</a:t>
            </a:r>
            <a:r>
              <a:rPr lang="en-US" sz="8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Internazionalizzazione</a:t>
            </a:r>
            <a:r>
              <a:rPr lang="en-US" sz="8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– 14 Maggio 2020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F4C179FA-ACB5-4223-8120-105690D14342}"/>
              </a:ext>
            </a:extLst>
          </p:cNvPr>
          <p:cNvSpPr/>
          <p:nvPr/>
        </p:nvSpPr>
        <p:spPr>
          <a:xfrm>
            <a:off x="450166" y="1575583"/>
            <a:ext cx="8243668" cy="45935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" algn="just">
              <a:spcAft>
                <a:spcPts val="300"/>
              </a:spcAft>
            </a:pPr>
            <a:r>
              <a:rPr lang="it-IT" dirty="0">
                <a:latin typeface="Helvetica" panose="020B0604020202030204" pitchFamily="34" charset="0"/>
              </a:rPr>
              <a:t>Il progetto prevede una </a:t>
            </a:r>
            <a:r>
              <a:rPr lang="it-IT" b="1" dirty="0">
                <a:solidFill>
                  <a:srgbClr val="056633"/>
                </a:solidFill>
                <a:latin typeface="Helvetica" panose="020B0604020202030204" pitchFamily="34" charset="0"/>
              </a:rPr>
              <a:t>dotazione finanziaria di 500.000€</a:t>
            </a:r>
            <a:r>
              <a:rPr lang="it-IT" dirty="0">
                <a:latin typeface="Helvetica" panose="020B0604020202030204" pitchFamily="34" charset="0"/>
              </a:rPr>
              <a:t>, </a:t>
            </a:r>
            <a:r>
              <a:rPr lang="it-IT" u="sng" dirty="0">
                <a:latin typeface="Helvetica" panose="020B0604020202030204" pitchFamily="34" charset="0"/>
              </a:rPr>
              <a:t>totalmente a carico di Regione Lombardia. </a:t>
            </a:r>
          </a:p>
          <a:p>
            <a:pPr marL="57150" algn="just">
              <a:spcAft>
                <a:spcPts val="300"/>
              </a:spcAft>
            </a:pPr>
            <a:endParaRPr lang="it-IT" u="sng" dirty="0">
              <a:latin typeface="Helvetica" panose="020B0604020202030204" pitchFamily="34" charset="0"/>
            </a:endParaRPr>
          </a:p>
          <a:p>
            <a:pPr marL="57150" algn="just">
              <a:spcAft>
                <a:spcPts val="300"/>
              </a:spcAft>
            </a:pPr>
            <a:r>
              <a:rPr lang="it-IT" dirty="0">
                <a:latin typeface="Helvetica" pitchFamily="34" charset="0"/>
                <a:cs typeface="Helvetica" pitchFamily="34" charset="0"/>
              </a:rPr>
              <a:t>Valore aggiunto del nuovo progetto: </a:t>
            </a:r>
          </a:p>
          <a:p>
            <a:pPr marL="400050" indent="-342900" algn="just">
              <a:spcAft>
                <a:spcPts val="300"/>
              </a:spcAft>
              <a:buFont typeface="+mj-lt"/>
              <a:buAutoNum type="arabicPeriod"/>
            </a:pPr>
            <a:r>
              <a:rPr lang="it-IT" dirty="0">
                <a:latin typeface="Helvetica" pitchFamily="34" charset="0"/>
                <a:cs typeface="Helvetica" pitchFamily="34" charset="0"/>
              </a:rPr>
              <a:t>Coinvolgimento di un </a:t>
            </a:r>
            <a:r>
              <a:rPr lang="it-IT" b="1" dirty="0">
                <a:solidFill>
                  <a:srgbClr val="056633"/>
                </a:solidFill>
                <a:latin typeface="Helvetica" pitchFamily="34" charset="0"/>
                <a:cs typeface="Helvetica" pitchFamily="34" charset="0"/>
              </a:rPr>
              <a:t>numero più ampio di aziende </a:t>
            </a:r>
            <a:r>
              <a:rPr lang="it-IT" dirty="0">
                <a:latin typeface="Helvetica" pitchFamily="34" charset="0"/>
                <a:cs typeface="Helvetica" pitchFamily="34" charset="0"/>
              </a:rPr>
              <a:t>lombarde </a:t>
            </a:r>
          </a:p>
          <a:p>
            <a:pPr marL="400050" indent="-342900" algn="just">
              <a:spcAft>
                <a:spcPts val="300"/>
              </a:spcAft>
              <a:buFont typeface="+mj-lt"/>
              <a:buAutoNum type="arabicPeriod"/>
            </a:pPr>
            <a:r>
              <a:rPr lang="it-IT" dirty="0">
                <a:latin typeface="Helvetica" pitchFamily="34" charset="0"/>
                <a:cs typeface="Helvetica" pitchFamily="34" charset="0"/>
              </a:rPr>
              <a:t>Le aziende vengono assistite in un </a:t>
            </a:r>
            <a:r>
              <a:rPr lang="it-IT" b="1" dirty="0">
                <a:solidFill>
                  <a:srgbClr val="056633"/>
                </a:solidFill>
                <a:latin typeface="Helvetica" pitchFamily="34" charset="0"/>
                <a:cs typeface="Helvetica" pitchFamily="34" charset="0"/>
              </a:rPr>
              <a:t>percorso personalizzato e </a:t>
            </a:r>
            <a:r>
              <a:rPr lang="it-IT" b="1" dirty="0" err="1">
                <a:solidFill>
                  <a:srgbClr val="056633"/>
                </a:solidFill>
                <a:latin typeface="Helvetica" pitchFamily="34" charset="0"/>
                <a:cs typeface="Helvetica" pitchFamily="34" charset="0"/>
              </a:rPr>
              <a:t>tailored</a:t>
            </a:r>
            <a:r>
              <a:rPr lang="it-IT" b="1" dirty="0">
                <a:solidFill>
                  <a:srgbClr val="056633"/>
                </a:solidFill>
                <a:latin typeface="Helvetica" pitchFamily="34" charset="0"/>
                <a:cs typeface="Helvetica" pitchFamily="34" charset="0"/>
              </a:rPr>
              <a:t> made</a:t>
            </a:r>
            <a:r>
              <a:rPr lang="it-IT" dirty="0">
                <a:latin typeface="Helvetica" pitchFamily="34" charset="0"/>
                <a:cs typeface="Helvetica" pitchFamily="34" charset="0"/>
              </a:rPr>
              <a:t> e la ricerca partner rimane un’attività focalizzata sul profilo di ciascuna azienda lombarda. </a:t>
            </a:r>
          </a:p>
          <a:p>
            <a:pPr marL="400050" indent="-342900" algn="just">
              <a:spcAft>
                <a:spcPts val="300"/>
              </a:spcAft>
              <a:buFont typeface="+mj-lt"/>
              <a:buAutoNum type="arabicPeriod"/>
            </a:pPr>
            <a:r>
              <a:rPr lang="it-IT" dirty="0">
                <a:latin typeface="Helvetica" pitchFamily="34" charset="0"/>
                <a:cs typeface="Helvetica" pitchFamily="34" charset="0"/>
              </a:rPr>
              <a:t>Amplificazione dell’</a:t>
            </a:r>
            <a:r>
              <a:rPr lang="it-IT" b="1" dirty="0">
                <a:solidFill>
                  <a:srgbClr val="056633"/>
                </a:solidFill>
                <a:latin typeface="Helvetica" pitchFamily="34" charset="0"/>
                <a:cs typeface="Helvetica" pitchFamily="34" charset="0"/>
              </a:rPr>
              <a:t>impatto del progetto</a:t>
            </a:r>
            <a:r>
              <a:rPr lang="it-IT" dirty="0">
                <a:latin typeface="Helvetica" pitchFamily="34" charset="0"/>
                <a:cs typeface="Helvetica" pitchFamily="34" charset="0"/>
              </a:rPr>
              <a:t> per le aziende lombarde: </a:t>
            </a:r>
          </a:p>
          <a:p>
            <a:pPr marL="857250" lvl="1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Helvetica" pitchFamily="34" charset="0"/>
                <a:cs typeface="Helvetica" pitchFamily="34" charset="0"/>
              </a:rPr>
              <a:t>hanno accesso a più momenti formativi </a:t>
            </a:r>
          </a:p>
          <a:p>
            <a:pPr marL="857250" lvl="1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Helvetica" pitchFamily="34" charset="0"/>
                <a:cs typeface="Helvetica" pitchFamily="34" charset="0"/>
              </a:rPr>
              <a:t>vengono preparate una ad una ad affrontare i mercati target </a:t>
            </a:r>
          </a:p>
          <a:p>
            <a:pPr marL="857250" lvl="1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Helvetica" pitchFamily="34" charset="0"/>
                <a:cs typeface="Helvetica" pitchFamily="34" charset="0"/>
              </a:rPr>
              <a:t>entrano in contatto con un numero ampio di controparti locali perché gli incontri non sono più limitati nelle sole giornate di missione </a:t>
            </a:r>
          </a:p>
          <a:p>
            <a:pPr marL="857250" lvl="1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Helvetica" pitchFamily="34" charset="0"/>
                <a:cs typeface="Helvetica" pitchFamily="34" charset="0"/>
              </a:rPr>
              <a:t>la missione virtuale diventa un’occasione per sviluppare partnership perché le interazioni tra le aziende non sono mediate</a:t>
            </a:r>
            <a:endParaRPr lang="it-IT" dirty="0">
              <a:latin typeface="Helvetica" panose="020B0604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460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20147036"/>
              </p:ext>
            </p:extLst>
          </p:nvPr>
        </p:nvGraphicFramePr>
        <p:xfrm>
          <a:off x="1588" y="85883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15" name="Object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85883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/>
          <p:cNvSpPr/>
          <p:nvPr>
            <p:custDataLst>
              <p:tags r:id="rId3"/>
            </p:custDataLst>
          </p:nvPr>
        </p:nvSpPr>
        <p:spPr>
          <a:xfrm>
            <a:off x="0" y="85725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it-IT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46940" y="7333846"/>
            <a:ext cx="1773091" cy="5990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46940" y="7463596"/>
            <a:ext cx="17730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LOGO R1</a:t>
            </a:r>
          </a:p>
        </p:txBody>
      </p:sp>
      <p:sp>
        <p:nvSpPr>
          <p:cNvPr id="7" name="Rettangolo 6"/>
          <p:cNvSpPr/>
          <p:nvPr/>
        </p:nvSpPr>
        <p:spPr>
          <a:xfrm>
            <a:off x="799340" y="7486246"/>
            <a:ext cx="1773091" cy="5990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99340" y="7615996"/>
            <a:ext cx="17730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LOGO R1</a:t>
            </a:r>
          </a:p>
        </p:txBody>
      </p:sp>
      <p:sp>
        <p:nvSpPr>
          <p:cNvPr id="9" name="Rettangolo 8"/>
          <p:cNvSpPr/>
          <p:nvPr/>
        </p:nvSpPr>
        <p:spPr>
          <a:xfrm>
            <a:off x="951740" y="7638646"/>
            <a:ext cx="1773091" cy="5990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951740" y="7768396"/>
            <a:ext cx="17730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rPr>
              <a:t>LOGO R1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104140" y="7791046"/>
            <a:ext cx="1773091" cy="5990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00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256540" y="7943446"/>
            <a:ext cx="1773091" cy="5990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0000"/>
              </a:solidFill>
            </a:endParaRPr>
          </a:p>
        </p:txBody>
      </p:sp>
      <p:sp>
        <p:nvSpPr>
          <p:cNvPr id="16" name="Sottotitolo 2">
            <a:extLst>
              <a:ext uri="{FF2B5EF4-FFF2-40B4-BE49-F238E27FC236}">
                <a16:creationId xmlns:a16="http://schemas.microsoft.com/office/drawing/2014/main" id="{251F287B-4F8C-4B0F-A8A4-5567726AAB77}"/>
              </a:ext>
            </a:extLst>
          </p:cNvPr>
          <p:cNvSpPr txBox="1">
            <a:spLocks/>
          </p:cNvSpPr>
          <p:nvPr/>
        </p:nvSpPr>
        <p:spPr>
          <a:xfrm>
            <a:off x="422032" y="548387"/>
            <a:ext cx="8299938" cy="783770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ctr">
              <a:spcAft>
                <a:spcPts val="300"/>
              </a:spcAft>
              <a:buNone/>
            </a:pPr>
            <a:r>
              <a:rPr lang="it-IT" sz="10000" b="1" dirty="0">
                <a:solidFill>
                  <a:srgbClr val="056633"/>
                </a:solidFill>
                <a:latin typeface="Helvetica" pitchFamily="34" charset="0"/>
                <a:cs typeface="Helvetica" pitchFamily="34" charset="0"/>
              </a:rPr>
              <a:t>1.4 - 	“Outgoing2020”</a:t>
            </a:r>
          </a:p>
          <a:p>
            <a:pPr marL="57150" indent="0" algn="ctr">
              <a:spcAft>
                <a:spcPts val="300"/>
              </a:spcAft>
              <a:buNone/>
            </a:pPr>
            <a:r>
              <a:rPr lang="it-IT" sz="8000" dirty="0">
                <a:solidFill>
                  <a:srgbClr val="056633"/>
                </a:solidFill>
                <a:latin typeface="Helvetica" pitchFamily="34" charset="0"/>
                <a:cs typeface="Helvetica" pitchFamily="34" charset="0"/>
              </a:rPr>
              <a:t>Fasi delle Missioni virtuali</a:t>
            </a:r>
          </a:p>
          <a:p>
            <a:pPr marL="57150" indent="0" algn="just">
              <a:spcAft>
                <a:spcPts val="300"/>
              </a:spcAft>
              <a:buNone/>
            </a:pPr>
            <a:endParaRPr lang="it-IT" sz="2500" dirty="0">
              <a:latin typeface="Helvetica" panose="020B0604020202030204" pitchFamily="34" charset="0"/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F4C179FA-ACB5-4223-8120-105690D14342}"/>
              </a:ext>
            </a:extLst>
          </p:cNvPr>
          <p:cNvSpPr/>
          <p:nvPr/>
        </p:nvSpPr>
        <p:spPr>
          <a:xfrm>
            <a:off x="422031" y="1514024"/>
            <a:ext cx="8299938" cy="3838167"/>
          </a:xfrm>
          <a:prstGeom prst="rect">
            <a:avLst/>
          </a:prstGeom>
          <a:solidFill>
            <a:schemeClr val="bg1"/>
          </a:solidFill>
        </p:spPr>
        <p:txBody>
          <a:bodyPr wrap="square" numCol="2">
            <a:spAutoFit/>
          </a:bodyPr>
          <a:lstStyle/>
          <a:p>
            <a:pPr marL="400050" indent="-342900" algn="just">
              <a:spcAft>
                <a:spcPts val="300"/>
              </a:spcAft>
              <a:buFont typeface="+mj-lt"/>
              <a:buAutoNum type="arabicPeriod"/>
            </a:pPr>
            <a:r>
              <a:rPr lang="it-IT" b="1" dirty="0">
                <a:solidFill>
                  <a:srgbClr val="056633"/>
                </a:solidFill>
                <a:latin typeface="Helvetica" pitchFamily="34" charset="0"/>
                <a:cs typeface="Helvetica" pitchFamily="34" charset="0"/>
              </a:rPr>
              <a:t>Selezione</a:t>
            </a:r>
            <a:r>
              <a:rPr lang="it-IT" dirty="0">
                <a:latin typeface="Helvetica" pitchFamily="34" charset="0"/>
                <a:cs typeface="Helvetica" pitchFamily="34" charset="0"/>
              </a:rPr>
              <a:t> attraverso bando</a:t>
            </a:r>
          </a:p>
          <a:p>
            <a:pPr marL="400050" indent="-342900" algn="just">
              <a:spcAft>
                <a:spcPts val="300"/>
              </a:spcAft>
              <a:buFont typeface="+mj-lt"/>
              <a:buAutoNum type="arabicPeriod"/>
            </a:pPr>
            <a:endParaRPr lang="it-IT" dirty="0">
              <a:latin typeface="Helvetica" pitchFamily="34" charset="0"/>
              <a:cs typeface="Helvetica" pitchFamily="34" charset="0"/>
            </a:endParaRPr>
          </a:p>
          <a:p>
            <a:pPr marL="400050" indent="-342900" algn="just">
              <a:spcAft>
                <a:spcPts val="300"/>
              </a:spcAft>
              <a:buFont typeface="+mj-lt"/>
              <a:buAutoNum type="arabicPeriod"/>
            </a:pPr>
            <a:r>
              <a:rPr lang="it-IT" b="1" dirty="0">
                <a:solidFill>
                  <a:srgbClr val="056633"/>
                </a:solidFill>
                <a:latin typeface="Helvetica" pitchFamily="34" charset="0"/>
                <a:cs typeface="Helvetica" pitchFamily="34" charset="0"/>
              </a:rPr>
              <a:t>Preparazione</a:t>
            </a:r>
            <a:r>
              <a:rPr lang="it-IT" dirty="0">
                <a:latin typeface="Helvetica" pitchFamily="34" charset="0"/>
                <a:cs typeface="Helvetica" pitchFamily="34" charset="0"/>
              </a:rPr>
              <a:t> delle aziende</a:t>
            </a:r>
          </a:p>
          <a:p>
            <a:pPr marL="449263" algn="just">
              <a:spcAft>
                <a:spcPts val="300"/>
              </a:spcAft>
            </a:pPr>
            <a:r>
              <a:rPr lang="it-IT" dirty="0">
                <a:latin typeface="Helvetica" pitchFamily="34" charset="0"/>
                <a:cs typeface="Helvetica" pitchFamily="34" charset="0"/>
              </a:rPr>
              <a:t>- </a:t>
            </a:r>
            <a:r>
              <a:rPr lang="it-IT" dirty="0" err="1">
                <a:latin typeface="Helvetica" pitchFamily="34" charset="0"/>
                <a:cs typeface="Helvetica" pitchFamily="34" charset="0"/>
              </a:rPr>
              <a:t>Assessment</a:t>
            </a:r>
            <a:r>
              <a:rPr lang="it-IT" dirty="0">
                <a:latin typeface="Helvetica" pitchFamily="34" charset="0"/>
                <a:cs typeface="Helvetica" pitchFamily="34" charset="0"/>
              </a:rPr>
              <a:t> e Orientamento</a:t>
            </a:r>
          </a:p>
          <a:p>
            <a:pPr marL="449263" algn="just">
              <a:spcAft>
                <a:spcPts val="300"/>
              </a:spcAft>
            </a:pPr>
            <a:r>
              <a:rPr lang="it-IT" dirty="0">
                <a:latin typeface="Helvetica" pitchFamily="34" charset="0"/>
                <a:cs typeface="Helvetica" pitchFamily="34" charset="0"/>
              </a:rPr>
              <a:t>- Preparazione</a:t>
            </a:r>
          </a:p>
          <a:p>
            <a:pPr marL="449263" algn="just">
              <a:spcAft>
                <a:spcPts val="300"/>
              </a:spcAft>
            </a:pPr>
            <a:endParaRPr lang="it-IT" dirty="0">
              <a:latin typeface="Helvetica" pitchFamily="34" charset="0"/>
              <a:cs typeface="Helvetica" pitchFamily="34" charset="0"/>
            </a:endParaRPr>
          </a:p>
          <a:p>
            <a:pPr marL="57150" algn="just">
              <a:spcAft>
                <a:spcPts val="300"/>
              </a:spcAft>
            </a:pPr>
            <a:r>
              <a:rPr lang="it-IT" b="1" dirty="0">
                <a:solidFill>
                  <a:srgbClr val="056633"/>
                </a:solidFill>
                <a:latin typeface="Helvetica" pitchFamily="34" charset="0"/>
                <a:cs typeface="Helvetica" pitchFamily="34" charset="0"/>
              </a:rPr>
              <a:t>3. </a:t>
            </a:r>
            <a:r>
              <a:rPr lang="it-IT" b="1" dirty="0" err="1">
                <a:solidFill>
                  <a:srgbClr val="056633"/>
                </a:solidFill>
                <a:latin typeface="Helvetica" pitchFamily="34" charset="0"/>
                <a:cs typeface="Helvetica" pitchFamily="34" charset="0"/>
              </a:rPr>
              <a:t>Match-making</a:t>
            </a:r>
            <a:r>
              <a:rPr lang="it-IT" dirty="0">
                <a:latin typeface="Helvetica" pitchFamily="34" charset="0"/>
                <a:cs typeface="Helvetica" pitchFamily="34" charset="0"/>
              </a:rPr>
              <a:t> personalizzato</a:t>
            </a:r>
          </a:p>
          <a:p>
            <a:pPr marL="628650" indent="-269875" algn="just">
              <a:spcAft>
                <a:spcPts val="300"/>
              </a:spcAft>
              <a:buFontTx/>
              <a:buChar char="-"/>
            </a:pPr>
            <a:r>
              <a:rPr lang="it-IT" dirty="0">
                <a:latin typeface="Helvetica" pitchFamily="34" charset="0"/>
                <a:cs typeface="Helvetica" pitchFamily="34" charset="0"/>
              </a:rPr>
              <a:t>Analisi del profilo dell’azienda</a:t>
            </a:r>
          </a:p>
          <a:p>
            <a:pPr marL="628650" indent="-269875" algn="just">
              <a:spcAft>
                <a:spcPts val="300"/>
              </a:spcAft>
            </a:pPr>
            <a:r>
              <a:rPr lang="it-IT" dirty="0">
                <a:latin typeface="Helvetica" pitchFamily="34" charset="0"/>
                <a:cs typeface="Helvetica" pitchFamily="34" charset="0"/>
              </a:rPr>
              <a:t>	lombarda</a:t>
            </a:r>
          </a:p>
          <a:p>
            <a:pPr marL="628650" indent="-269875">
              <a:spcAft>
                <a:spcPts val="300"/>
              </a:spcAft>
              <a:buFont typeface="Calibri" pitchFamily="34" charset="0"/>
              <a:buChar char="‐"/>
            </a:pPr>
            <a:r>
              <a:rPr lang="it-IT" dirty="0">
                <a:latin typeface="Helvetica" pitchFamily="34" charset="0"/>
                <a:cs typeface="Helvetica" pitchFamily="34" charset="0"/>
              </a:rPr>
              <a:t>Identificazione delle potenziali controparti locali</a:t>
            </a:r>
          </a:p>
          <a:p>
            <a:pPr marL="628650" indent="-269875" algn="just">
              <a:spcAft>
                <a:spcPts val="300"/>
              </a:spcAft>
              <a:buFont typeface="Calibri" pitchFamily="34" charset="0"/>
              <a:buChar char="‐"/>
            </a:pPr>
            <a:r>
              <a:rPr lang="it-IT" dirty="0">
                <a:latin typeface="Helvetica" pitchFamily="34" charset="0"/>
                <a:cs typeface="Helvetica" pitchFamily="34" charset="0"/>
              </a:rPr>
              <a:t>Verifica dell’interesse reciproco</a:t>
            </a:r>
          </a:p>
          <a:p>
            <a:pPr marL="57150" algn="just">
              <a:spcAft>
                <a:spcPts val="300"/>
              </a:spcAft>
            </a:pPr>
            <a:r>
              <a:rPr lang="it-IT" b="1" u="sng" dirty="0">
                <a:solidFill>
                  <a:srgbClr val="056633"/>
                </a:solidFill>
                <a:latin typeface="Helvetica" pitchFamily="34" charset="0"/>
                <a:cs typeface="Helvetica" pitchFamily="34" charset="0"/>
              </a:rPr>
              <a:t>4. Incontri </a:t>
            </a:r>
            <a:r>
              <a:rPr lang="it-IT" dirty="0">
                <a:latin typeface="Helvetica" pitchFamily="34" charset="0"/>
                <a:cs typeface="Helvetica" pitchFamily="34" charset="0"/>
              </a:rPr>
              <a:t>d’affari B2B virtuali </a:t>
            </a:r>
          </a:p>
          <a:p>
            <a:pPr marL="449263" indent="-179388">
              <a:buFont typeface="Helvetica" pitchFamily="34" charset="0"/>
              <a:buChar char="-"/>
            </a:pPr>
            <a:r>
              <a:rPr lang="it-IT" dirty="0" err="1">
                <a:latin typeface="Helvetica" pitchFamily="34" charset="0"/>
                <a:cs typeface="Helvetica" pitchFamily="34" charset="0"/>
              </a:rPr>
              <a:t>Profilazione</a:t>
            </a:r>
            <a:r>
              <a:rPr lang="it-IT" dirty="0">
                <a:latin typeface="Helvetica" pitchFamily="34" charset="0"/>
                <a:cs typeface="Helvetica" pitchFamily="34" charset="0"/>
              </a:rPr>
              <a:t> dell’azienda lombarda </a:t>
            </a:r>
          </a:p>
          <a:p>
            <a:pPr marL="449263" indent="-179388">
              <a:buFont typeface="Helvetica" pitchFamily="34" charset="0"/>
              <a:buChar char="-"/>
            </a:pPr>
            <a:r>
              <a:rPr lang="it-IT" dirty="0" err="1">
                <a:latin typeface="Helvetica" pitchFamily="34" charset="0"/>
                <a:cs typeface="Helvetica" pitchFamily="34" charset="0"/>
              </a:rPr>
              <a:t>Profilazione</a:t>
            </a:r>
            <a:r>
              <a:rPr lang="it-IT" dirty="0">
                <a:latin typeface="Helvetica" pitchFamily="34" charset="0"/>
                <a:cs typeface="Helvetica" pitchFamily="34" charset="0"/>
              </a:rPr>
              <a:t> delle aziende locali </a:t>
            </a:r>
          </a:p>
          <a:p>
            <a:pPr marL="449263" indent="-179388">
              <a:buFont typeface="Helvetica" pitchFamily="34" charset="0"/>
              <a:buChar char="-"/>
            </a:pPr>
            <a:r>
              <a:rPr lang="it-IT" dirty="0">
                <a:latin typeface="Helvetica" pitchFamily="34" charset="0"/>
                <a:cs typeface="Helvetica" pitchFamily="34" charset="0"/>
              </a:rPr>
              <a:t>Scambio preliminare di informazioni tra aziende</a:t>
            </a:r>
          </a:p>
          <a:p>
            <a:pPr marL="449263" indent="-179388">
              <a:buFont typeface="Helvetica" pitchFamily="34" charset="0"/>
              <a:buChar char="-"/>
            </a:pPr>
            <a:r>
              <a:rPr lang="it-IT" dirty="0">
                <a:latin typeface="Helvetica" pitchFamily="34" charset="0"/>
                <a:cs typeface="Helvetica" pitchFamily="34" charset="0"/>
              </a:rPr>
              <a:t>Incontro B2B virtuale</a:t>
            </a:r>
          </a:p>
          <a:p>
            <a:pPr marL="449263"/>
            <a:endParaRPr lang="it-IT" dirty="0">
              <a:latin typeface="Helvetica" pitchFamily="34" charset="0"/>
              <a:cs typeface="Helvetica" pitchFamily="34" charset="0"/>
            </a:endParaRPr>
          </a:p>
          <a:p>
            <a:pPr marL="57150" algn="just">
              <a:spcAft>
                <a:spcPts val="300"/>
              </a:spcAft>
            </a:pPr>
            <a:r>
              <a:rPr lang="it-IT" b="1" u="sng" dirty="0">
                <a:solidFill>
                  <a:srgbClr val="056633"/>
                </a:solidFill>
                <a:latin typeface="Helvetica" pitchFamily="34" charset="0"/>
                <a:cs typeface="Helvetica" pitchFamily="34" charset="0"/>
              </a:rPr>
              <a:t>5. Follow-up</a:t>
            </a:r>
          </a:p>
          <a:p>
            <a:pPr marL="449263" indent="-269875" algn="just">
              <a:spcAft>
                <a:spcPts val="300"/>
              </a:spcAft>
              <a:buFont typeface="Helvetica" pitchFamily="34" charset="0"/>
              <a:buChar char="-"/>
            </a:pPr>
            <a:r>
              <a:rPr lang="it-IT" dirty="0">
                <a:latin typeface="Helvetica" pitchFamily="34" charset="0"/>
                <a:cs typeface="Helvetica" pitchFamily="34" charset="0"/>
              </a:rPr>
              <a:t>Feedback </a:t>
            </a:r>
            <a:r>
              <a:rPr lang="it-IT" dirty="0" err="1">
                <a:latin typeface="Helvetica" pitchFamily="34" charset="0"/>
                <a:cs typeface="Helvetica" pitchFamily="34" charset="0"/>
              </a:rPr>
              <a:t>form</a:t>
            </a:r>
            <a:endParaRPr lang="it-IT" dirty="0">
              <a:latin typeface="Helvetica" pitchFamily="34" charset="0"/>
              <a:cs typeface="Helvetica" pitchFamily="34" charset="0"/>
            </a:endParaRPr>
          </a:p>
          <a:p>
            <a:pPr marL="449263" indent="-269875" algn="just">
              <a:spcAft>
                <a:spcPts val="300"/>
              </a:spcAft>
              <a:buFont typeface="Helvetica" pitchFamily="34" charset="0"/>
              <a:buChar char="-"/>
            </a:pPr>
            <a:r>
              <a:rPr lang="it-IT" dirty="0">
                <a:latin typeface="Helvetica" pitchFamily="34" charset="0"/>
                <a:cs typeface="Helvetica" pitchFamily="34" charset="0"/>
              </a:rPr>
              <a:t>Monitoraggio esiti incontri</a:t>
            </a:r>
          </a:p>
          <a:p>
            <a:pPr marL="449263" indent="-269875">
              <a:spcAft>
                <a:spcPts val="300"/>
              </a:spcAft>
              <a:buFont typeface="Helvetica" pitchFamily="34" charset="0"/>
              <a:buChar char="-"/>
            </a:pPr>
            <a:r>
              <a:rPr lang="it-IT" dirty="0">
                <a:latin typeface="Helvetica" pitchFamily="34" charset="0"/>
                <a:cs typeface="Helvetica" pitchFamily="34" charset="0"/>
              </a:rPr>
              <a:t>Supporto alle aziende dopo gli incontri</a:t>
            </a:r>
          </a:p>
        </p:txBody>
      </p:sp>
    </p:spTree>
    <p:extLst>
      <p:ext uri="{BB962C8B-B14F-4D97-AF65-F5344CB8AC3E}">
        <p14:creationId xmlns:p14="http://schemas.microsoft.com/office/powerpoint/2010/main" val="1114686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52959063"/>
              </p:ext>
            </p:extLst>
          </p:nvPr>
        </p:nvGraphicFramePr>
        <p:xfrm>
          <a:off x="1588" y="85883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15" name="Object 1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85883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/>
          <p:cNvSpPr/>
          <p:nvPr>
            <p:custDataLst>
              <p:tags r:id="rId3"/>
            </p:custDataLst>
          </p:nvPr>
        </p:nvSpPr>
        <p:spPr>
          <a:xfrm>
            <a:off x="0" y="85725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it-IT" sz="2000" dirty="0">
              <a:latin typeface="Helvetica" panose="020B0604020202020204" pitchFamily="34" charset="0"/>
              <a:ea typeface="+mj-ea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6" name="Sottotitolo 2">
            <a:extLst>
              <a:ext uri="{FF2B5EF4-FFF2-40B4-BE49-F238E27FC236}">
                <a16:creationId xmlns:a16="http://schemas.microsoft.com/office/drawing/2014/main" id="{251F287B-4F8C-4B0F-A8A4-5567726AAB77}"/>
              </a:ext>
            </a:extLst>
          </p:cNvPr>
          <p:cNvSpPr txBox="1">
            <a:spLocks/>
          </p:cNvSpPr>
          <p:nvPr/>
        </p:nvSpPr>
        <p:spPr>
          <a:xfrm>
            <a:off x="548640" y="446710"/>
            <a:ext cx="8018585" cy="646485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ctr">
              <a:spcAft>
                <a:spcPts val="300"/>
              </a:spcAft>
              <a:buNone/>
            </a:pPr>
            <a:r>
              <a:rPr lang="it-IT" sz="10000" b="1" dirty="0">
                <a:solidFill>
                  <a:srgbClr val="056633"/>
                </a:solidFill>
                <a:latin typeface="Helvetica" pitchFamily="34" charset="0"/>
                <a:cs typeface="Helvetica" pitchFamily="34" charset="0"/>
              </a:rPr>
              <a:t>1.4 - 	“Outgoing2020”</a:t>
            </a:r>
            <a:endParaRPr lang="it-IT" sz="11200" b="1" dirty="0">
              <a:solidFill>
                <a:srgbClr val="056633"/>
              </a:solidFill>
              <a:latin typeface="Helvetica" pitchFamily="34" charset="0"/>
              <a:cs typeface="Helvetica" pitchFamily="34" charset="0"/>
            </a:endParaRPr>
          </a:p>
          <a:p>
            <a:pPr marL="57150" indent="0" algn="ctr">
              <a:spcAft>
                <a:spcPts val="300"/>
              </a:spcAft>
              <a:buNone/>
            </a:pPr>
            <a:r>
              <a:rPr lang="it-IT" sz="8000" dirty="0">
                <a:solidFill>
                  <a:srgbClr val="056633"/>
                </a:solidFill>
                <a:latin typeface="Helvetica" pitchFamily="34" charset="0"/>
                <a:cs typeface="Helvetica" pitchFamily="34" charset="0"/>
              </a:rPr>
              <a:t>C2C per i cluster lombardi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684C009A-2E99-473F-969D-DDE739C87A1D}"/>
              </a:ext>
            </a:extLst>
          </p:cNvPr>
          <p:cNvGrpSpPr/>
          <p:nvPr/>
        </p:nvGrpSpPr>
        <p:grpSpPr>
          <a:xfrm>
            <a:off x="548640" y="1631852"/>
            <a:ext cx="8018585" cy="3970318"/>
            <a:chOff x="548639" y="1486401"/>
            <a:chExt cx="8297335" cy="2446047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F4C179FA-ACB5-4223-8120-105690D14342}"/>
                </a:ext>
              </a:extLst>
            </p:cNvPr>
            <p:cNvSpPr/>
            <p:nvPr/>
          </p:nvSpPr>
          <p:spPr>
            <a:xfrm>
              <a:off x="548639" y="1486401"/>
              <a:ext cx="8297335" cy="244604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numCol="1">
              <a:spAutoFit/>
            </a:bodyPr>
            <a:lstStyle/>
            <a:p>
              <a:pPr marL="269875" indent="-269875">
                <a:buFont typeface="Wingdings" pitchFamily="2" charset="2"/>
                <a:buChar char="Ø"/>
              </a:pPr>
              <a:r>
                <a:rPr lang="it-IT" dirty="0">
                  <a:latin typeface="Helvetica" panose="020B0604020202020204" pitchFamily="34" charset="0"/>
                  <a:cs typeface="Helvetica" panose="020B0604020202020204" pitchFamily="34" charset="0"/>
                </a:rPr>
                <a:t>I cluster lombardi si profilano nella piattaforma </a:t>
              </a:r>
            </a:p>
            <a:p>
              <a:endParaRPr lang="it-IT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marL="3405188" algn="just"/>
              <a:r>
                <a:rPr lang="it-IT" dirty="0">
                  <a:latin typeface="Helvetica" panose="020B0604020202020204" pitchFamily="34" charset="0"/>
                  <a:cs typeface="Helvetica" panose="020B0604020202020204" pitchFamily="34" charset="0"/>
                </a:rPr>
                <a:t>Attraverso il partner locale e istituzioni locali vengono individuati i soggetti (cluster, associazioni, centri di ricerca, università, etc.) target per il cluster lombardo </a:t>
              </a:r>
            </a:p>
            <a:p>
              <a:pPr marL="269875" indent="-269875"/>
              <a:endParaRPr lang="it-IT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marL="269875" indent="-269875" algn="just">
                <a:buFont typeface="Wingdings" pitchFamily="2" charset="2"/>
                <a:buChar char="Ø"/>
              </a:pPr>
              <a:r>
                <a:rPr lang="it-IT" dirty="0">
                  <a:latin typeface="Helvetica" panose="020B0604020202020204" pitchFamily="34" charset="0"/>
                  <a:cs typeface="Helvetica" panose="020B0604020202020204" pitchFamily="34" charset="0"/>
                </a:rPr>
                <a:t>I soggetti locali si profilano nella piattaforma</a:t>
              </a:r>
            </a:p>
            <a:p>
              <a:pPr marL="269875" indent="-269875"/>
              <a:endParaRPr lang="it-IT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  <a:p>
              <a:pPr marL="269875" indent="-269875" algn="just">
                <a:buFont typeface="Wingdings" pitchFamily="2" charset="2"/>
                <a:buChar char="Ø"/>
              </a:pPr>
              <a:r>
                <a:rPr lang="it-IT" dirty="0">
                  <a:latin typeface="Helvetica" panose="020B0604020202020204" pitchFamily="34" charset="0"/>
                  <a:cs typeface="Helvetica" panose="020B0604020202020204" pitchFamily="34" charset="0"/>
                </a:rPr>
                <a:t>I cluster lombardi e i soggetti locali possono </a:t>
              </a:r>
              <a:r>
                <a:rPr lang="it-IT" b="1" dirty="0">
                  <a:solidFill>
                    <a:srgbClr val="056633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scambiarsi informazioni attraverso la piattaforma Incontri C2C (</a:t>
              </a:r>
              <a:r>
                <a:rPr lang="it-IT" b="1" dirty="0" err="1">
                  <a:solidFill>
                    <a:srgbClr val="056633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cluster-to-cluster</a:t>
              </a:r>
              <a:r>
                <a:rPr lang="it-IT" b="1" dirty="0">
                  <a:solidFill>
                    <a:srgbClr val="056633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)</a:t>
              </a:r>
            </a:p>
            <a:p>
              <a:pPr marL="269875" indent="-269875"/>
              <a:r>
                <a:rPr lang="it-IT" dirty="0">
                  <a:latin typeface="Helvetica" panose="020B0604020202020204" pitchFamily="34" charset="0"/>
                  <a:cs typeface="Helvetica" panose="020B0604020202020204" pitchFamily="34" charset="0"/>
                </a:rPr>
                <a:t> </a:t>
              </a:r>
            </a:p>
            <a:p>
              <a:pPr marL="269875" indent="-269875" algn="just">
                <a:buFont typeface="Wingdings" pitchFamily="2" charset="2"/>
                <a:buChar char="Ø"/>
              </a:pPr>
              <a:r>
                <a:rPr lang="it-IT" b="1" dirty="0" err="1">
                  <a:solidFill>
                    <a:srgbClr val="056633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Agendamento</a:t>
              </a:r>
              <a:r>
                <a:rPr lang="it-IT" b="1" dirty="0">
                  <a:solidFill>
                    <a:srgbClr val="056633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 di incontri </a:t>
              </a:r>
              <a:r>
                <a:rPr lang="it-IT" dirty="0">
                  <a:latin typeface="Helvetica" panose="020B0604020202020204" pitchFamily="34" charset="0"/>
                  <a:cs typeface="Helvetica" panose="020B0604020202020204" pitchFamily="34" charset="0"/>
                </a:rPr>
                <a:t>tramite sistema di </a:t>
              </a:r>
              <a:r>
                <a:rPr lang="it-IT" dirty="0" err="1">
                  <a:latin typeface="Helvetica" panose="020B0604020202020204" pitchFamily="34" charset="0"/>
                  <a:cs typeface="Helvetica" panose="020B0604020202020204" pitchFamily="34" charset="0"/>
                </a:rPr>
                <a:t>webconference</a:t>
              </a:r>
              <a:r>
                <a:rPr lang="it-IT" dirty="0">
                  <a:latin typeface="Helvetica" panose="020B0604020202020204" pitchFamily="34" charset="0"/>
                  <a:cs typeface="Helvetica" panose="020B0604020202020204" pitchFamily="34" charset="0"/>
                </a:rPr>
                <a:t> tra cluster lombardi e soggetti locali, sulla base delle reciproche disponibilità</a:t>
              </a:r>
            </a:p>
          </p:txBody>
        </p:sp>
        <p:cxnSp>
          <p:nvCxnSpPr>
            <p:cNvPr id="22" name="Connettore 2 21"/>
            <p:cNvCxnSpPr>
              <a:cxnSpLocks/>
            </p:cNvCxnSpPr>
            <p:nvPr/>
          </p:nvCxnSpPr>
          <p:spPr>
            <a:xfrm>
              <a:off x="3116624" y="1751828"/>
              <a:ext cx="900853" cy="447040"/>
            </a:xfrm>
            <a:prstGeom prst="straightConnector1">
              <a:avLst/>
            </a:prstGeom>
            <a:ln>
              <a:solidFill>
                <a:srgbClr val="05663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40969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5D27C639-6393-43D5-AE94-079150EAD09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38062125"/>
              </p:ext>
            </p:extLst>
          </p:nvPr>
        </p:nvGraphicFramePr>
        <p:xfrm>
          <a:off x="1144192" y="858442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think-cell Slide" r:id="rId5" imgW="470" imgH="469" progId="TCLayout.ActiveDocument.1">
                  <p:embed/>
                </p:oleObj>
              </mc:Choice>
              <mc:Fallback>
                <p:oleObj name="think-cell Slide" r:id="rId5" imgW="470" imgH="469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5D27C639-6393-43D5-AE94-079150EAD0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192" y="858442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D011A1C0-0FB7-4CAB-BD57-196E104038F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43001" y="857251"/>
            <a:ext cx="119063" cy="1190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it-IT" sz="2500" b="1" dirty="0">
              <a:latin typeface="Helvetica" panose="020B0604020202020204" pitchFamily="34" charset="0"/>
              <a:ea typeface="+mj-ea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23234"/>
            <a:ext cx="7772400" cy="753080"/>
          </a:xfrm>
        </p:spPr>
        <p:txBody>
          <a:bodyPr>
            <a:normAutofit/>
          </a:bodyPr>
          <a:lstStyle/>
          <a:p>
            <a:pPr algn="ctr"/>
            <a:r>
              <a:rPr lang="it-IT" sz="2500" dirty="0"/>
              <a:t>Individuazione dei mercati strategici</a:t>
            </a: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FB1A63E0-A602-4C4A-B1DA-A33E80C47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778333"/>
            <a:ext cx="7772400" cy="201640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450"/>
              </a:spcBef>
            </a:pPr>
            <a:r>
              <a:rPr lang="it-IT" sz="16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Attraverso l’integrazione tra la </a:t>
            </a:r>
            <a:r>
              <a:rPr lang="it-IT" sz="1600" b="1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‘</a:t>
            </a:r>
            <a:r>
              <a:rPr lang="it-IT" sz="1600" b="1" dirty="0">
                <a:solidFill>
                  <a:srgbClr val="007239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’Matrice Paese-Settore</a:t>
            </a:r>
            <a:r>
              <a:rPr lang="it-IT" sz="1600" b="1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’’ (</a:t>
            </a:r>
            <a:r>
              <a:rPr lang="it-IT" sz="1600" dirty="0"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che identifica i mercati esteri con maggiori opportunità) e le </a:t>
            </a:r>
            <a:r>
              <a:rPr lang="it-IT" sz="1600" b="1" dirty="0">
                <a:solidFill>
                  <a:srgbClr val="007239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p</a:t>
            </a:r>
            <a:r>
              <a:rPr lang="it-IT" sz="1600" b="1" dirty="0">
                <a:solidFill>
                  <a:srgbClr val="007239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riorità istituzionali e del sistema economico lombardo</a:t>
            </a:r>
            <a:r>
              <a:rPr lang="it-IT" sz="1600" b="1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(</a:t>
            </a:r>
            <a:r>
              <a:rPr lang="it-IT" sz="16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rapporti bilaterali di Regione Lombardia e regioni estere così come follow up di missioni precedenti ed eventi internazionali) sono stati identificati i seguenti Paesi: Prime 10 della matrice divisi per UE e EXTRA UE</a:t>
            </a:r>
            <a:endParaRPr lang="en-US" sz="1600" dirty="0">
              <a:latin typeface="Helvetica" panose="020B060402020202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BEAC4C-E594-4692-8CE9-9042D268985B}"/>
              </a:ext>
            </a:extLst>
          </p:cNvPr>
          <p:cNvSpPr txBox="1"/>
          <p:nvPr/>
        </p:nvSpPr>
        <p:spPr>
          <a:xfrm>
            <a:off x="1755183" y="2796472"/>
            <a:ext cx="18203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5663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Mercati</a:t>
            </a:r>
            <a:r>
              <a:rPr lang="en-US" sz="1600" b="1" dirty="0">
                <a:solidFill>
                  <a:srgbClr val="05663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UE 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Francia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Germania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Regno Unito (*)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Spagna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Polonia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Belgio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Austria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Turchia (*)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Repubblica Ceca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Romania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78072B-6659-4E09-9E43-E6D4A6765D15}"/>
              </a:ext>
            </a:extLst>
          </p:cNvPr>
          <p:cNvSpPr txBox="1"/>
          <p:nvPr/>
        </p:nvSpPr>
        <p:spPr>
          <a:xfrm>
            <a:off x="5032960" y="2796472"/>
            <a:ext cx="18203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5663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Mercati</a:t>
            </a:r>
            <a:r>
              <a:rPr lang="en-US" sz="1600" b="1" dirty="0">
                <a:solidFill>
                  <a:srgbClr val="05663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extra UE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Stati Uniti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Cina 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Giappone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Canada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Messico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Russia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Corea del sud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India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Emirati Arabi Uniti</a:t>
            </a:r>
          </a:p>
          <a:p>
            <a:pPr marL="214313" indent="-214313">
              <a:buFont typeface="Wingdings" panose="05000000000000000000" pitchFamily="2" charset="2"/>
              <a:buChar char="§"/>
            </a:pPr>
            <a:r>
              <a:rPr lang="it-IT" sz="1600" dirty="0">
                <a:latin typeface="Helvetica" panose="020B0604020202020204" pitchFamily="34" charset="0"/>
                <a:cs typeface="Helvetica" panose="020B0604020202020204" pitchFamily="34" charset="0"/>
              </a:rPr>
              <a:t>Australia</a:t>
            </a:r>
          </a:p>
        </p:txBody>
      </p:sp>
    </p:spTree>
    <p:extLst>
      <p:ext uri="{BB962C8B-B14F-4D97-AF65-F5344CB8AC3E}">
        <p14:creationId xmlns:p14="http://schemas.microsoft.com/office/powerpoint/2010/main" val="20368812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AikIUbQV.BhiY4BxyZg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AikIUbQV.BhiY4BxyZg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AikIUbQV.BhiY4BxyZg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AikIUbQV.BhiY4BxyZg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AikIUbQV.BhiY4BxyZg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xe.mVVFrFB0Igdw0E3D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AikIUbQV.BhiY4BxyZg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BZl1uXOqMtzwEB6G_16x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AikIUbQV.BhiY4BxyZg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AikIUbQV.BhiY4BxyZg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NAikIUbQV.BhiY4BxyZgg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1331</Words>
  <Application>Microsoft Office PowerPoint</Application>
  <PresentationFormat>Presentazione su schermo (4:3)</PresentationFormat>
  <Paragraphs>136</Paragraphs>
  <Slides>10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</vt:lpstr>
      <vt:lpstr>Wingdings</vt:lpstr>
      <vt:lpstr>Tema di Office</vt:lpstr>
      <vt:lpstr>think-cell Slide</vt:lpstr>
      <vt:lpstr>TAVOLO TECNICO PER L’INTERNAZIONALIZZAZIONE  DELLE IMPRESE LOMBARDE      Azioni a supporto dell’internazionalizzazione delle imprese lombarde:   misure per il rilancio dell’export in chiave post COVID-19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Individuazione dei mercati strategici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FC</dc:creator>
  <cp:lastModifiedBy>rosa caputo</cp:lastModifiedBy>
  <cp:revision>67</cp:revision>
  <dcterms:created xsi:type="dcterms:W3CDTF">2017-12-04T13:35:41Z</dcterms:created>
  <dcterms:modified xsi:type="dcterms:W3CDTF">2020-07-01T10:22:26Z</dcterms:modified>
</cp:coreProperties>
</file>