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26.jpg" ContentType="image/jp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936" r:id="rId5"/>
    <p:sldId id="956" r:id="rId6"/>
    <p:sldId id="947" r:id="rId7"/>
    <p:sldId id="922" r:id="rId8"/>
    <p:sldId id="968" r:id="rId9"/>
    <p:sldId id="975" r:id="rId10"/>
    <p:sldId id="971" r:id="rId11"/>
    <p:sldId id="973" r:id="rId12"/>
    <p:sldId id="981" r:id="rId13"/>
    <p:sldId id="974" r:id="rId14"/>
    <p:sldId id="977" r:id="rId15"/>
    <p:sldId id="937" r:id="rId16"/>
    <p:sldId id="963" r:id="rId17"/>
    <p:sldId id="940" r:id="rId18"/>
    <p:sldId id="942" r:id="rId19"/>
    <p:sldId id="982" r:id="rId20"/>
    <p:sldId id="980" r:id="rId21"/>
  </p:sldIdLst>
  <p:sldSz cx="12192000" cy="6858000"/>
  <p:notesSz cx="6797675" cy="985678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nelli Flavia" initials="MF" lastIdx="27" clrIdx="0">
    <p:extLst>
      <p:ext uri="{19B8F6BF-5375-455C-9EA6-DF929625EA0E}">
        <p15:presenceInfo xmlns:p15="http://schemas.microsoft.com/office/powerpoint/2012/main" userId="Marinelli Flavia" providerId="None"/>
      </p:ext>
    </p:extLst>
  </p:cmAuthor>
  <p:cmAuthor id="2" name="Balduzzi Laura" initials="BL" lastIdx="1" clrIdx="1">
    <p:extLst>
      <p:ext uri="{19B8F6BF-5375-455C-9EA6-DF929625EA0E}">
        <p15:presenceInfo xmlns:p15="http://schemas.microsoft.com/office/powerpoint/2012/main" userId="S-1-12-1-2307329410-1303902777-4259145107-13118834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05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Stile con tema 1 - Color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Stile con tema 1 - Color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A107856-5554-42FB-B03E-39F5DBC370BA}" styleName="Stile medio 4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136" autoAdjust="0"/>
    <p:restoredTop sz="86086" autoAdjust="0"/>
  </p:normalViewPr>
  <p:slideViewPr>
    <p:cSldViewPr>
      <p:cViewPr varScale="1">
        <p:scale>
          <a:sx n="74" d="100"/>
          <a:sy n="74" d="100"/>
        </p:scale>
        <p:origin x="206" y="62"/>
      </p:cViewPr>
      <p:guideLst>
        <p:guide orient="horz" pos="2160"/>
        <p:guide pos="3840"/>
      </p:guideLst>
    </p:cSldViewPr>
  </p:slideViewPr>
  <p:outlineViewPr>
    <p:cViewPr>
      <p:scale>
        <a:sx n="33" d="100"/>
        <a:sy n="33" d="100"/>
      </p:scale>
      <p:origin x="0" y="-5645"/>
    </p:cViewPr>
  </p:outlineViewPr>
  <p:notesTextViewPr>
    <p:cViewPr>
      <p:scale>
        <a:sx n="100" d="100"/>
        <a:sy n="100" d="100"/>
      </p:scale>
      <p:origin x="0" y="0"/>
    </p:cViewPr>
  </p:notesTextViewPr>
  <p:sorterViewPr>
    <p:cViewPr varScale="1">
      <p:scale>
        <a:sx n="1" d="1"/>
        <a:sy n="1" d="1"/>
      </p:scale>
      <p:origin x="0" y="-14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448" cy="494420"/>
          </a:xfrm>
          <a:prstGeom prst="rect">
            <a:avLst/>
          </a:prstGeom>
        </p:spPr>
        <p:txBody>
          <a:bodyPr vert="horz" lIns="91111" tIns="45555" rIns="91111" bIns="45555" rtlCol="0"/>
          <a:lstStyle>
            <a:lvl1pPr algn="l">
              <a:defRPr sz="1200"/>
            </a:lvl1pPr>
          </a:lstStyle>
          <a:p>
            <a:endParaRPr lang="it-IT"/>
          </a:p>
        </p:txBody>
      </p:sp>
      <p:sp>
        <p:nvSpPr>
          <p:cNvPr id="3" name="Segnaposto data 2"/>
          <p:cNvSpPr>
            <a:spLocks noGrp="1"/>
          </p:cNvSpPr>
          <p:nvPr>
            <p:ph type="dt" sz="quarter" idx="1"/>
          </p:nvPr>
        </p:nvSpPr>
        <p:spPr>
          <a:xfrm>
            <a:off x="3850643" y="0"/>
            <a:ext cx="2945448" cy="494420"/>
          </a:xfrm>
          <a:prstGeom prst="rect">
            <a:avLst/>
          </a:prstGeom>
        </p:spPr>
        <p:txBody>
          <a:bodyPr vert="horz" lIns="91111" tIns="45555" rIns="91111" bIns="45555" rtlCol="0"/>
          <a:lstStyle>
            <a:lvl1pPr algn="r">
              <a:defRPr sz="1200"/>
            </a:lvl1pPr>
          </a:lstStyle>
          <a:p>
            <a:fld id="{4AE2DBF5-11F2-426D-B0F2-FDAB87726F61}" type="datetimeFigureOut">
              <a:rPr lang="it-IT" smtClean="0"/>
              <a:t>02/04/2024</a:t>
            </a:fld>
            <a:endParaRPr lang="it-IT"/>
          </a:p>
        </p:txBody>
      </p:sp>
      <p:sp>
        <p:nvSpPr>
          <p:cNvPr id="4" name="Segnaposto piè di pagina 3"/>
          <p:cNvSpPr>
            <a:spLocks noGrp="1"/>
          </p:cNvSpPr>
          <p:nvPr>
            <p:ph type="ftr" sz="quarter" idx="2"/>
          </p:nvPr>
        </p:nvSpPr>
        <p:spPr>
          <a:xfrm>
            <a:off x="0" y="9362370"/>
            <a:ext cx="2945448" cy="494419"/>
          </a:xfrm>
          <a:prstGeom prst="rect">
            <a:avLst/>
          </a:prstGeom>
        </p:spPr>
        <p:txBody>
          <a:bodyPr vert="horz" lIns="91111" tIns="45555" rIns="91111" bIns="45555"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643" y="9362370"/>
            <a:ext cx="2945448" cy="494419"/>
          </a:xfrm>
          <a:prstGeom prst="rect">
            <a:avLst/>
          </a:prstGeom>
        </p:spPr>
        <p:txBody>
          <a:bodyPr vert="horz" lIns="91111" tIns="45555" rIns="91111" bIns="45555" rtlCol="0" anchor="b"/>
          <a:lstStyle>
            <a:lvl1pPr algn="r">
              <a:defRPr sz="1200"/>
            </a:lvl1pPr>
          </a:lstStyle>
          <a:p>
            <a:fld id="{C3A18A6C-815A-4203-98FD-1E53EEB43B14}" type="slidenum">
              <a:rPr lang="it-IT" smtClean="0"/>
              <a:t>‹N›</a:t>
            </a:fld>
            <a:endParaRPr lang="it-IT"/>
          </a:p>
        </p:txBody>
      </p:sp>
    </p:spTree>
    <p:extLst>
      <p:ext uri="{BB962C8B-B14F-4D97-AF65-F5344CB8AC3E}">
        <p14:creationId xmlns:p14="http://schemas.microsoft.com/office/powerpoint/2010/main" val="1953472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2945448" cy="494420"/>
          </a:xfrm>
          <a:prstGeom prst="rect">
            <a:avLst/>
          </a:prstGeom>
        </p:spPr>
        <p:txBody>
          <a:bodyPr vert="horz" lIns="91099" tIns="45549" rIns="91099" bIns="45549" rtlCol="0"/>
          <a:lstStyle>
            <a:lvl1pPr algn="l">
              <a:defRPr sz="1200"/>
            </a:lvl1pPr>
          </a:lstStyle>
          <a:p>
            <a:endParaRPr lang="it-IT"/>
          </a:p>
        </p:txBody>
      </p:sp>
      <p:sp>
        <p:nvSpPr>
          <p:cNvPr id="3" name="Segnaposto data 2"/>
          <p:cNvSpPr>
            <a:spLocks noGrp="1"/>
          </p:cNvSpPr>
          <p:nvPr>
            <p:ph type="dt" idx="1"/>
          </p:nvPr>
        </p:nvSpPr>
        <p:spPr>
          <a:xfrm>
            <a:off x="3850644" y="0"/>
            <a:ext cx="2945448" cy="494420"/>
          </a:xfrm>
          <a:prstGeom prst="rect">
            <a:avLst/>
          </a:prstGeom>
        </p:spPr>
        <p:txBody>
          <a:bodyPr vert="horz" lIns="91099" tIns="45549" rIns="91099" bIns="45549" rtlCol="0"/>
          <a:lstStyle>
            <a:lvl1pPr algn="r">
              <a:defRPr sz="1200"/>
            </a:lvl1pPr>
          </a:lstStyle>
          <a:p>
            <a:fld id="{18ADE283-8A91-4EA4-B3B7-8F023899B41E}" type="datetimeFigureOut">
              <a:rPr lang="it-IT" smtClean="0"/>
              <a:pPr/>
              <a:t>02/04/2024</a:t>
            </a:fld>
            <a:endParaRPr lang="it-IT"/>
          </a:p>
        </p:txBody>
      </p:sp>
      <p:sp>
        <p:nvSpPr>
          <p:cNvPr id="4" name="Segnaposto immagine diapositiva 3"/>
          <p:cNvSpPr>
            <a:spLocks noGrp="1" noRot="1" noChangeAspect="1"/>
          </p:cNvSpPr>
          <p:nvPr>
            <p:ph type="sldImg" idx="2"/>
          </p:nvPr>
        </p:nvSpPr>
        <p:spPr>
          <a:xfrm>
            <a:off x="441325" y="1231900"/>
            <a:ext cx="5915025" cy="3327400"/>
          </a:xfrm>
          <a:prstGeom prst="rect">
            <a:avLst/>
          </a:prstGeom>
          <a:noFill/>
          <a:ln w="12700">
            <a:solidFill>
              <a:prstClr val="black"/>
            </a:solidFill>
          </a:ln>
        </p:spPr>
        <p:txBody>
          <a:bodyPr vert="horz" lIns="91099" tIns="45549" rIns="91099" bIns="45549" rtlCol="0" anchor="ctr"/>
          <a:lstStyle/>
          <a:p>
            <a:endParaRPr lang="it-IT"/>
          </a:p>
        </p:txBody>
      </p:sp>
      <p:sp>
        <p:nvSpPr>
          <p:cNvPr id="5" name="Segnaposto note 4"/>
          <p:cNvSpPr>
            <a:spLocks noGrp="1"/>
          </p:cNvSpPr>
          <p:nvPr>
            <p:ph type="body" sz="quarter" idx="3"/>
          </p:nvPr>
        </p:nvSpPr>
        <p:spPr>
          <a:xfrm>
            <a:off x="680085" y="4743581"/>
            <a:ext cx="5437506" cy="3881110"/>
          </a:xfrm>
          <a:prstGeom prst="rect">
            <a:avLst/>
          </a:prstGeom>
        </p:spPr>
        <p:txBody>
          <a:bodyPr vert="horz" lIns="91099" tIns="45549" rIns="91099" bIns="45549"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1" y="9362370"/>
            <a:ext cx="2945448" cy="494419"/>
          </a:xfrm>
          <a:prstGeom prst="rect">
            <a:avLst/>
          </a:prstGeom>
        </p:spPr>
        <p:txBody>
          <a:bodyPr vert="horz" lIns="91099" tIns="45549" rIns="91099" bIns="45549"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644" y="9362370"/>
            <a:ext cx="2945448" cy="494419"/>
          </a:xfrm>
          <a:prstGeom prst="rect">
            <a:avLst/>
          </a:prstGeom>
        </p:spPr>
        <p:txBody>
          <a:bodyPr vert="horz" lIns="91099" tIns="45549" rIns="91099" bIns="45549" rtlCol="0" anchor="b"/>
          <a:lstStyle>
            <a:lvl1pPr algn="r">
              <a:defRPr sz="1200"/>
            </a:lvl1pPr>
          </a:lstStyle>
          <a:p>
            <a:fld id="{AFC48DEE-EDED-4A60-80C4-6FCCDFB26DA9}" type="slidenum">
              <a:rPr lang="it-IT" smtClean="0"/>
              <a:pPr/>
              <a:t>‹N›</a:t>
            </a:fld>
            <a:endParaRPr lang="it-IT"/>
          </a:p>
        </p:txBody>
      </p:sp>
    </p:spTree>
    <p:extLst>
      <p:ext uri="{BB962C8B-B14F-4D97-AF65-F5344CB8AC3E}">
        <p14:creationId xmlns:p14="http://schemas.microsoft.com/office/powerpoint/2010/main" val="1730811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FC48DEE-EDED-4A60-80C4-6FCCDFB26DA9}" type="slidenum">
              <a:rPr lang="it-IT" smtClean="0"/>
              <a:pPr/>
              <a:t>8</a:t>
            </a:fld>
            <a:endParaRPr lang="it-IT"/>
          </a:p>
        </p:txBody>
      </p:sp>
    </p:spTree>
    <p:extLst>
      <p:ext uri="{BB962C8B-B14F-4D97-AF65-F5344CB8AC3E}">
        <p14:creationId xmlns:p14="http://schemas.microsoft.com/office/powerpoint/2010/main" val="3760694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FC48DEE-EDED-4A60-80C4-6FCCDFB26DA9}" type="slidenum">
              <a:rPr lang="it-IT" smtClean="0"/>
              <a:pPr/>
              <a:t>9</a:t>
            </a:fld>
            <a:endParaRPr lang="it-IT"/>
          </a:p>
        </p:txBody>
      </p:sp>
    </p:spTree>
    <p:extLst>
      <p:ext uri="{BB962C8B-B14F-4D97-AF65-F5344CB8AC3E}">
        <p14:creationId xmlns:p14="http://schemas.microsoft.com/office/powerpoint/2010/main" val="1731219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FC48DEE-EDED-4A60-80C4-6FCCDFB26DA9}" type="slidenum">
              <a:rPr lang="it-IT" smtClean="0"/>
              <a:pPr/>
              <a:t>15</a:t>
            </a:fld>
            <a:endParaRPr lang="it-IT"/>
          </a:p>
        </p:txBody>
      </p:sp>
    </p:spTree>
    <p:extLst>
      <p:ext uri="{BB962C8B-B14F-4D97-AF65-F5344CB8AC3E}">
        <p14:creationId xmlns:p14="http://schemas.microsoft.com/office/powerpoint/2010/main" val="4144618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FC48DEE-EDED-4A60-80C4-6FCCDFB26DA9}" type="slidenum">
              <a:rPr lang="it-IT" smtClean="0"/>
              <a:pPr/>
              <a:t>16</a:t>
            </a:fld>
            <a:endParaRPr lang="it-IT"/>
          </a:p>
        </p:txBody>
      </p:sp>
    </p:spTree>
    <p:extLst>
      <p:ext uri="{BB962C8B-B14F-4D97-AF65-F5344CB8AC3E}">
        <p14:creationId xmlns:p14="http://schemas.microsoft.com/office/powerpoint/2010/main" val="1231207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FC48DEE-EDED-4A60-80C4-6FCCDFB26DA9}" type="slidenum">
              <a:rPr lang="it-IT" smtClean="0"/>
              <a:pPr/>
              <a:t>17</a:t>
            </a:fld>
            <a:endParaRPr lang="it-IT"/>
          </a:p>
        </p:txBody>
      </p:sp>
    </p:spTree>
    <p:extLst>
      <p:ext uri="{BB962C8B-B14F-4D97-AF65-F5344CB8AC3E}">
        <p14:creationId xmlns:p14="http://schemas.microsoft.com/office/powerpoint/2010/main" val="465340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34"/>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5DFC24CE-EC9A-466A-98E3-5B9D14B62DE1}" type="datetime1">
              <a:rPr lang="it-IT" smtClean="0"/>
              <a:t>02/04/2024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2BF8EF9-DF5B-4E7F-8347-A25E02CB2E25}"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99C6123-05DC-4550-9A3D-EEFE4AED7545}" type="datetime1">
              <a:rPr lang="it-IT" smtClean="0"/>
              <a:t>02/04/2024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2BF8EF9-DF5B-4E7F-8347-A25E02CB2E25}"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47"/>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47"/>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730F97C-0962-4EA4-A561-85239E585307}" type="datetime1">
              <a:rPr lang="it-IT" smtClean="0"/>
              <a:t>02/04/2024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2BF8EF9-DF5B-4E7F-8347-A25E02CB2E25}"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70E076B-3FC2-4DF5-BE66-33D98069DB1E}" type="datetime1">
              <a:rPr lang="it-IT" smtClean="0"/>
              <a:t>02/04/2024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2BF8EF9-DF5B-4E7F-8347-A25E02CB2E25}"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9"/>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A9277E47-F94D-4BBF-8EF0-3EB2A8B4AA81}" type="datetime1">
              <a:rPr lang="it-IT" smtClean="0"/>
              <a:t>02/04/2024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2BF8EF9-DF5B-4E7F-8347-A25E02CB2E25}"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D69CE76A-3C82-47AB-BA43-DCCD70D89C67}" type="datetime1">
              <a:rPr lang="it-IT" smtClean="0"/>
              <a:t>02/04/2024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2BF8EF9-DF5B-4E7F-8347-A25E02CB2E25}"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E0B2478C-FB47-483E-9EFA-846B2DD857CD}" type="datetime1">
              <a:rPr lang="it-IT" smtClean="0"/>
              <a:t>02/04/2024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2BF8EF9-DF5B-4E7F-8347-A25E02CB2E25}"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74CF235C-D633-48FC-ADB4-BE3A44D316A7}" type="datetime1">
              <a:rPr lang="it-IT" smtClean="0"/>
              <a:t>02/04/2024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2BF8EF9-DF5B-4E7F-8347-A25E02CB2E25}"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5305FAD-C1E9-4978-BF03-89F488AC29F6}" type="datetime1">
              <a:rPr lang="it-IT" smtClean="0"/>
              <a:t>02/04/2024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2BF8EF9-DF5B-4E7F-8347-A25E02CB2E25}"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3"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A84616B5-A65E-49EE-AC31-0535466DBBE4}" type="datetime1">
              <a:rPr lang="it-IT" smtClean="0"/>
              <a:t>02/04/2024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2BF8EF9-DF5B-4E7F-8347-A25E02CB2E25}"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1CC535C7-2252-45BC-8ADB-E0B8546B1FAE}" type="datetime1">
              <a:rPr lang="it-IT" smtClean="0"/>
              <a:t>02/04/2024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2BF8EF9-DF5B-4E7F-8347-A25E02CB2E25}"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09600" y="635635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66F64C-C746-494F-B5D5-95F96986647B}" type="datetime1">
              <a:rPr lang="it-IT" smtClean="0"/>
              <a:t>02/04/2024</a:t>
            </a:fld>
            <a:endParaRPr lang="it-IT"/>
          </a:p>
        </p:txBody>
      </p:sp>
      <p:sp>
        <p:nvSpPr>
          <p:cNvPr id="5" name="Segnaposto piè di pagina 4"/>
          <p:cNvSpPr>
            <a:spLocks noGrp="1"/>
          </p:cNvSpPr>
          <p:nvPr>
            <p:ph type="ftr" sz="quarter" idx="3"/>
          </p:nvPr>
        </p:nvSpPr>
        <p:spPr>
          <a:xfrm>
            <a:off x="4165600" y="635635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737600" y="635635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BF8EF9-DF5B-4E7F-8347-A25E02CB2E25}"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955540" y="3573016"/>
            <a:ext cx="8280920" cy="2215991"/>
          </a:xfrm>
          <a:prstGeom prst="rect">
            <a:avLst/>
          </a:prstGeom>
          <a:noFill/>
        </p:spPr>
        <p:txBody>
          <a:bodyPr wrap="square" rtlCol="0">
            <a:spAutoFit/>
          </a:bodyPr>
          <a:lstStyle/>
          <a:p>
            <a:pPr algn="ctr"/>
            <a:r>
              <a:rPr lang="it-IT" sz="6900" b="1" dirty="0">
                <a:solidFill>
                  <a:srgbClr val="006666"/>
                </a:solidFill>
                <a:latin typeface="Garamond" panose="02020404030301010803" pitchFamily="18" charset="0"/>
              </a:rPr>
              <a:t>Università degli Studi dell’Insubria</a:t>
            </a:r>
            <a:endParaRPr lang="it-IT" sz="3600" b="1" dirty="0">
              <a:solidFill>
                <a:srgbClr val="006666"/>
              </a:solidFill>
              <a:latin typeface="Garamond" panose="02020404030301010803" pitchFamily="18" charset="0"/>
            </a:endParaRPr>
          </a:p>
        </p:txBody>
      </p:sp>
      <p:pic>
        <p:nvPicPr>
          <p:cNvPr id="6" name="Immagine 7" descr="C:\Documents and Settings\daniela.maffioli\Desktop\LOGO-ATENEO-FONDO TRASPAREN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3031" y="996517"/>
            <a:ext cx="2045947" cy="2045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5493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B013444-CF1C-495A-B27B-0F1795E9ED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78180"/>
            <a:ext cx="4439815" cy="5379820"/>
          </a:xfrm>
          <a:prstGeom prst="rect">
            <a:avLst/>
          </a:prstGeom>
          <a:effectLst>
            <a:softEdge rad="127000"/>
          </a:effectLst>
        </p:spPr>
      </p:pic>
      <p:pic>
        <p:nvPicPr>
          <p:cNvPr id="3" name="Immagine 2" descr="C:\Documents and Settings\daniela.maffioli\Desktop\LOGO-ATENEO-FONDO TRASPAREN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384" y="332656"/>
            <a:ext cx="1008112"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p:cNvSpPr txBox="1"/>
          <p:nvPr/>
        </p:nvSpPr>
        <p:spPr>
          <a:xfrm>
            <a:off x="1703512" y="575102"/>
            <a:ext cx="8640960" cy="523220"/>
          </a:xfrm>
          <a:prstGeom prst="rect">
            <a:avLst/>
          </a:prstGeom>
          <a:solidFill>
            <a:srgbClr val="007161"/>
          </a:solidFill>
        </p:spPr>
        <p:txBody>
          <a:bodyPr wrap="square" rtlCol="0">
            <a:spAutoFit/>
          </a:bodyPr>
          <a:lstStyle/>
          <a:p>
            <a:r>
              <a:rPr lang="it-IT" sz="2800" b="1" dirty="0">
                <a:solidFill>
                  <a:schemeClr val="bg1"/>
                </a:solidFill>
              </a:rPr>
              <a:t>IL CENTRO DI RICERCA E TRASFERIMENTO TECNOLOGICO</a:t>
            </a:r>
          </a:p>
        </p:txBody>
      </p:sp>
      <p:sp>
        <p:nvSpPr>
          <p:cNvPr id="2" name="Rettangolo 1">
            <a:extLst>
              <a:ext uri="{FF2B5EF4-FFF2-40B4-BE49-F238E27FC236}">
                <a16:creationId xmlns:a16="http://schemas.microsoft.com/office/drawing/2014/main" id="{160E9D0E-1C6E-492E-B00C-D94D86D5589F}"/>
              </a:ext>
            </a:extLst>
          </p:cNvPr>
          <p:cNvSpPr/>
          <p:nvPr/>
        </p:nvSpPr>
        <p:spPr>
          <a:xfrm>
            <a:off x="3647728" y="1340768"/>
            <a:ext cx="7560841" cy="4939814"/>
          </a:xfrm>
          <a:prstGeom prst="rect">
            <a:avLst/>
          </a:prstGeom>
        </p:spPr>
        <p:txBody>
          <a:bodyPr wrap="square">
            <a:spAutoFit/>
          </a:bodyPr>
          <a:lstStyle/>
          <a:p>
            <a:r>
              <a:rPr lang="it-IT" sz="1750" b="1" dirty="0"/>
              <a:t>Il Centro di Ricerca e trasferimento tecnologico, </a:t>
            </a:r>
            <a:r>
              <a:rPr lang="it-IT" sz="1750" b="1" dirty="0" err="1"/>
              <a:t>Criett</a:t>
            </a:r>
            <a:r>
              <a:rPr lang="it-IT" sz="1750" dirty="0"/>
              <a:t>, è un centro speciale per la gestione moderna e funzionale delle grandi attrezzature scientifiche di Ateneo, con lo scopo di migliorare la qualità della ricerca e potenziare il trasferimento tecnologico e le collaborazioni con le aziende del  territorio.</a:t>
            </a:r>
          </a:p>
          <a:p>
            <a:r>
              <a:rPr lang="it-IT" sz="1750" dirty="0"/>
              <a:t> </a:t>
            </a:r>
          </a:p>
          <a:p>
            <a:r>
              <a:rPr lang="it-IT" sz="1750" dirty="0"/>
              <a:t>Le prime piattaforme di ricerca avanzata che si sono recentemente implementate e riorganizzate sono la </a:t>
            </a:r>
            <a:r>
              <a:rPr lang="it-IT" sz="1750" b="1" dirty="0"/>
              <a:t>piattaforma di Microscopia Elettronica </a:t>
            </a:r>
            <a:r>
              <a:rPr lang="it-IT" sz="1750" dirty="0"/>
              <a:t>a Varese (padiglione Bassani) e la </a:t>
            </a:r>
            <a:r>
              <a:rPr lang="it-IT" sz="1750" b="1" dirty="0"/>
              <a:t>piattaforma di Analisi e Caratterizzazione della Materia a Como </a:t>
            </a:r>
            <a:r>
              <a:rPr lang="it-IT" sz="1750" dirty="0"/>
              <a:t>(polo scientifico di Via </a:t>
            </a:r>
            <a:r>
              <a:rPr lang="it-IT" sz="1750" dirty="0" err="1"/>
              <a:t>Valleggio</a:t>
            </a:r>
            <a:r>
              <a:rPr lang="it-IT" sz="1750" dirty="0"/>
              <a:t>).</a:t>
            </a:r>
          </a:p>
          <a:p>
            <a:endParaRPr lang="it-IT" sz="1750" dirty="0"/>
          </a:p>
          <a:p>
            <a:r>
              <a:rPr lang="it-IT" sz="1750" dirty="0"/>
              <a:t>Le infrastrutture di ricerca sono state recentemente finanziate da  un </a:t>
            </a:r>
            <a:r>
              <a:rPr lang="it-IT" sz="1750" b="1" dirty="0"/>
              <a:t>progetto da 3 milioni e 697.395 euro</a:t>
            </a:r>
            <a:r>
              <a:rPr lang="it-IT" sz="1750" dirty="0"/>
              <a:t> per il quale l’Ateneo ha ottenuto da Regione Lombardia un co-finanziamento di </a:t>
            </a:r>
            <a:r>
              <a:rPr lang="it-IT" sz="1750" b="1" dirty="0"/>
              <a:t>1.687.500 euro</a:t>
            </a:r>
            <a:r>
              <a:rPr lang="it-IT" sz="1750" dirty="0"/>
              <a:t>. </a:t>
            </a:r>
          </a:p>
          <a:p>
            <a:endParaRPr lang="it-IT" sz="1750" dirty="0"/>
          </a:p>
          <a:p>
            <a:r>
              <a:rPr lang="it-IT" sz="1750" dirty="0"/>
              <a:t>Con tali fondi e grazie al DM 737/2021, sono stati installati anche </a:t>
            </a:r>
            <a:r>
              <a:rPr lang="it-IT" sz="1750" b="1" dirty="0"/>
              <a:t>i banchi di simulazione odontoiatrica, un </a:t>
            </a:r>
            <a:r>
              <a:rPr lang="it-IT" sz="1750" b="1" dirty="0" err="1"/>
              <a:t>sequenziatore</a:t>
            </a:r>
            <a:r>
              <a:rPr lang="it-IT" sz="1750" b="1" dirty="0"/>
              <a:t> genomico regolamentato FDA, un cluster di calcolo per big data, un laser pulsato per studi sulla luce ed uno spettrometro di massa.</a:t>
            </a:r>
            <a:endParaRPr lang="it-IT" sz="1750" dirty="0"/>
          </a:p>
        </p:txBody>
      </p:sp>
    </p:spTree>
    <p:extLst>
      <p:ext uri="{BB962C8B-B14F-4D97-AF65-F5344CB8AC3E}">
        <p14:creationId xmlns:p14="http://schemas.microsoft.com/office/powerpoint/2010/main" val="12874715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C:\Documents and Settings\daniela.maffioli\Desktop\LOGO-ATENEO-FONDO TRASPAREN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384" y="332656"/>
            <a:ext cx="1008112"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p:cNvSpPr txBox="1"/>
          <p:nvPr/>
        </p:nvSpPr>
        <p:spPr>
          <a:xfrm>
            <a:off x="1703512" y="575102"/>
            <a:ext cx="7884368" cy="523220"/>
          </a:xfrm>
          <a:prstGeom prst="rect">
            <a:avLst/>
          </a:prstGeom>
          <a:solidFill>
            <a:srgbClr val="007161"/>
          </a:solidFill>
        </p:spPr>
        <p:txBody>
          <a:bodyPr wrap="square" rtlCol="0">
            <a:spAutoFit/>
          </a:bodyPr>
          <a:lstStyle/>
          <a:p>
            <a:r>
              <a:rPr lang="it-IT" sz="2800" b="1" dirty="0">
                <a:solidFill>
                  <a:schemeClr val="bg1"/>
                </a:solidFill>
              </a:rPr>
              <a:t>I  FINANZIAMENTI PER LA RICERCA NEL 2023</a:t>
            </a:r>
          </a:p>
        </p:txBody>
      </p:sp>
      <p:sp>
        <p:nvSpPr>
          <p:cNvPr id="7" name="Rettangolo 6">
            <a:extLst>
              <a:ext uri="{FF2B5EF4-FFF2-40B4-BE49-F238E27FC236}">
                <a16:creationId xmlns:a16="http://schemas.microsoft.com/office/drawing/2014/main" id="{6324CC0A-601D-42C5-AFD6-10DFEE03C69D}"/>
              </a:ext>
            </a:extLst>
          </p:cNvPr>
          <p:cNvSpPr/>
          <p:nvPr/>
        </p:nvSpPr>
        <p:spPr>
          <a:xfrm>
            <a:off x="1055440" y="1340768"/>
            <a:ext cx="3453597" cy="5016758"/>
          </a:xfrm>
          <a:prstGeom prst="rect">
            <a:avLst/>
          </a:prstGeom>
        </p:spPr>
        <p:txBody>
          <a:bodyPr wrap="square">
            <a:spAutoFit/>
          </a:bodyPr>
          <a:lstStyle/>
          <a:p>
            <a:r>
              <a:rPr lang="it-IT" sz="1600" b="1" dirty="0"/>
              <a:t>PRIVATI/FONDAZIONI</a:t>
            </a:r>
          </a:p>
          <a:p>
            <a:pPr marL="285750" indent="-285750">
              <a:buFont typeface="Arial" panose="020B0604020202020204" pitchFamily="34" charset="0"/>
              <a:buChar char="•"/>
            </a:pPr>
            <a:r>
              <a:rPr lang="it-IT" sz="1600" dirty="0"/>
              <a:t>Economia Circolare</a:t>
            </a:r>
          </a:p>
          <a:p>
            <a:pPr marL="285750" indent="-285750">
              <a:buFont typeface="Arial" panose="020B0604020202020204" pitchFamily="34" charset="0"/>
              <a:buChar char="•"/>
            </a:pPr>
            <a:r>
              <a:rPr lang="it-IT" sz="1600" dirty="0"/>
              <a:t>Ecosistemi R&amp;I</a:t>
            </a:r>
          </a:p>
          <a:p>
            <a:pPr marL="285750" indent="-285750">
              <a:buFont typeface="Arial" panose="020B0604020202020204" pitchFamily="34" charset="0"/>
              <a:buChar char="•"/>
            </a:pPr>
            <a:r>
              <a:rPr lang="it-IT" sz="1600" dirty="0"/>
              <a:t>Restauri con arte</a:t>
            </a:r>
          </a:p>
          <a:p>
            <a:r>
              <a:rPr lang="it-IT" sz="1600" b="1" dirty="0"/>
              <a:t>TOTALE</a:t>
            </a:r>
            <a:r>
              <a:rPr lang="it-IT" sz="1600" dirty="0"/>
              <a:t>: </a:t>
            </a:r>
            <a:r>
              <a:rPr lang="it-IT" sz="1600" b="1" dirty="0"/>
              <a:t> 241.309 € </a:t>
            </a:r>
            <a:br>
              <a:rPr lang="it-IT" sz="1600" b="1" dirty="0"/>
            </a:br>
            <a:endParaRPr lang="it-IT" sz="1600" dirty="0"/>
          </a:p>
          <a:p>
            <a:r>
              <a:rPr lang="it-IT" sz="1600" b="1" dirty="0"/>
              <a:t>MUR</a:t>
            </a:r>
            <a:endParaRPr lang="it-IT" sz="1600" dirty="0"/>
          </a:p>
          <a:p>
            <a:pPr marL="285750" indent="-285750">
              <a:buFont typeface="Arial" panose="020B0604020202020204" pitchFamily="34" charset="0"/>
              <a:buChar char="•"/>
            </a:pPr>
            <a:r>
              <a:rPr lang="it-IT" sz="1600" dirty="0" err="1"/>
              <a:t>Mur</a:t>
            </a:r>
            <a:r>
              <a:rPr lang="it-IT" sz="1600" dirty="0"/>
              <a:t> </a:t>
            </a:r>
            <a:r>
              <a:rPr lang="it-IT" sz="1600" dirty="0" err="1"/>
              <a:t>Prin</a:t>
            </a:r>
            <a:r>
              <a:rPr lang="it-IT" sz="1600" dirty="0"/>
              <a:t> (55 progetti)</a:t>
            </a:r>
          </a:p>
          <a:p>
            <a:pPr marL="285750" indent="-285750">
              <a:buFont typeface="Arial" panose="020B0604020202020204" pitchFamily="34" charset="0"/>
              <a:buChar char="•"/>
            </a:pPr>
            <a:r>
              <a:rPr lang="it-IT" sz="1600" dirty="0" err="1"/>
              <a:t>Mur</a:t>
            </a:r>
            <a:r>
              <a:rPr lang="it-IT" sz="1600" dirty="0"/>
              <a:t> </a:t>
            </a:r>
            <a:r>
              <a:rPr lang="it-IT" sz="1600" dirty="0" err="1"/>
              <a:t>Prin</a:t>
            </a:r>
            <a:r>
              <a:rPr lang="it-IT" sz="1600" dirty="0"/>
              <a:t> PNRR (12 progetti)</a:t>
            </a:r>
          </a:p>
          <a:p>
            <a:pPr marL="285750" indent="-285750">
              <a:buFont typeface="Arial" panose="020B0604020202020204" pitchFamily="34" charset="0"/>
              <a:buChar char="•"/>
            </a:pPr>
            <a:r>
              <a:rPr lang="it-IT" sz="1600" dirty="0"/>
              <a:t>Fondo italiano per la scienza</a:t>
            </a:r>
          </a:p>
          <a:p>
            <a:pPr marL="285750" indent="-285750">
              <a:buFont typeface="Arial" panose="020B0604020202020204" pitchFamily="34" charset="0"/>
              <a:buChar char="•"/>
            </a:pPr>
            <a:r>
              <a:rPr lang="it-IT" sz="1600" dirty="0"/>
              <a:t>(</a:t>
            </a:r>
            <a:r>
              <a:rPr lang="it-IT" sz="1600" dirty="0" err="1"/>
              <a:t>Fis</a:t>
            </a:r>
            <a:r>
              <a:rPr lang="it-IT" sz="1600" dirty="0"/>
              <a:t>)</a:t>
            </a:r>
          </a:p>
          <a:p>
            <a:pPr marL="285750" indent="-285750">
              <a:buFont typeface="Arial" panose="020B0604020202020204" pitchFamily="34" charset="0"/>
              <a:buChar char="•"/>
            </a:pPr>
            <a:r>
              <a:rPr lang="it-IT" sz="1600" dirty="0"/>
              <a:t>Fondo italiano scienza applicata (Fisa) </a:t>
            </a:r>
          </a:p>
          <a:p>
            <a:r>
              <a:rPr lang="it-IT" sz="1600" b="1" dirty="0"/>
              <a:t>TOTALE</a:t>
            </a:r>
            <a:r>
              <a:rPr lang="it-IT" sz="1600" dirty="0"/>
              <a:t>: </a:t>
            </a:r>
            <a:r>
              <a:rPr lang="it-IT" sz="1600" b="1" dirty="0"/>
              <a:t>6.665.213 € </a:t>
            </a:r>
            <a:endParaRPr lang="it-IT" sz="1600" dirty="0"/>
          </a:p>
          <a:p>
            <a:pPr marL="285750" indent="-285750">
              <a:buFont typeface="Arial" panose="020B0604020202020204" pitchFamily="34" charset="0"/>
              <a:buChar char="•"/>
            </a:pPr>
            <a:endParaRPr lang="it-IT" sz="1600" dirty="0"/>
          </a:p>
          <a:p>
            <a:r>
              <a:rPr lang="it-IT" sz="1600" b="1" dirty="0"/>
              <a:t>REGIONE LOMBARDIA</a:t>
            </a:r>
            <a:endParaRPr lang="it-IT" sz="1600" dirty="0"/>
          </a:p>
          <a:p>
            <a:pPr marL="285750" indent="-285750">
              <a:buFont typeface="Arial" panose="020B0604020202020204" pitchFamily="34" charset="0"/>
              <a:buChar char="•"/>
            </a:pPr>
            <a:r>
              <a:rPr lang="it-IT" sz="1600" dirty="0"/>
              <a:t>Biodiversità</a:t>
            </a:r>
          </a:p>
          <a:p>
            <a:pPr marL="285750" indent="-285750">
              <a:buFont typeface="Arial" panose="020B0604020202020204" pitchFamily="34" charset="0"/>
              <a:buChar char="•"/>
            </a:pPr>
            <a:r>
              <a:rPr lang="it-IT" sz="1600" dirty="0"/>
              <a:t>Progetti dimostrativi</a:t>
            </a:r>
          </a:p>
          <a:p>
            <a:pPr marL="285750" indent="-285750">
              <a:buFont typeface="Arial" panose="020B0604020202020204" pitchFamily="34" charset="0"/>
              <a:buChar char="•"/>
            </a:pPr>
            <a:r>
              <a:rPr lang="it-IT" sz="1600" dirty="0" err="1"/>
              <a:t>Unmet</a:t>
            </a:r>
            <a:r>
              <a:rPr lang="it-IT" sz="1600" dirty="0"/>
              <a:t> </a:t>
            </a:r>
            <a:r>
              <a:rPr lang="it-IT" sz="1600" dirty="0" err="1"/>
              <a:t>Medical</a:t>
            </a:r>
            <a:r>
              <a:rPr lang="it-IT" sz="1600" dirty="0"/>
              <a:t> Needs</a:t>
            </a:r>
          </a:p>
          <a:p>
            <a:r>
              <a:rPr lang="it-IT" sz="1600" b="1" dirty="0"/>
              <a:t>TOTALE</a:t>
            </a:r>
            <a:r>
              <a:rPr lang="it-IT" sz="1600" dirty="0"/>
              <a:t>: </a:t>
            </a:r>
            <a:r>
              <a:rPr lang="it-IT" sz="1600" b="1" dirty="0"/>
              <a:t> 755.684 €  </a:t>
            </a:r>
            <a:endParaRPr lang="it-IT" sz="1600" dirty="0"/>
          </a:p>
        </p:txBody>
      </p:sp>
      <p:pic>
        <p:nvPicPr>
          <p:cNvPr id="11" name="Immagine 10">
            <a:extLst>
              <a:ext uri="{FF2B5EF4-FFF2-40B4-BE49-F238E27FC236}">
                <a16:creationId xmlns:a16="http://schemas.microsoft.com/office/drawing/2014/main" id="{93B4EA83-6834-445E-B7ED-48882E6558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8088" y="2019178"/>
            <a:ext cx="4589852" cy="3442389"/>
          </a:xfrm>
          <a:prstGeom prst="rect">
            <a:avLst/>
          </a:prstGeom>
          <a:effectLst>
            <a:softEdge rad="127000"/>
          </a:effectLst>
        </p:spPr>
      </p:pic>
      <p:sp>
        <p:nvSpPr>
          <p:cNvPr id="8" name="Rettangolo 7">
            <a:extLst>
              <a:ext uri="{FF2B5EF4-FFF2-40B4-BE49-F238E27FC236}">
                <a16:creationId xmlns:a16="http://schemas.microsoft.com/office/drawing/2014/main" id="{ED7478D1-565A-4480-BE68-98868445B1F8}"/>
              </a:ext>
            </a:extLst>
          </p:cNvPr>
          <p:cNvSpPr/>
          <p:nvPr/>
        </p:nvSpPr>
        <p:spPr>
          <a:xfrm>
            <a:off x="4151784" y="1659285"/>
            <a:ext cx="2520279" cy="3539430"/>
          </a:xfrm>
          <a:prstGeom prst="rect">
            <a:avLst/>
          </a:prstGeom>
        </p:spPr>
        <p:txBody>
          <a:bodyPr wrap="square">
            <a:spAutoFit/>
          </a:bodyPr>
          <a:lstStyle/>
          <a:p>
            <a:r>
              <a:rPr lang="it-IT" sz="1600" b="1" dirty="0"/>
              <a:t>ERC</a:t>
            </a:r>
            <a:endParaRPr lang="it-IT" sz="1600" dirty="0"/>
          </a:p>
          <a:p>
            <a:pPr marL="285750" indent="-285750">
              <a:buFont typeface="Arial" panose="020B0604020202020204" pitchFamily="34" charset="0"/>
              <a:buChar char="•"/>
            </a:pPr>
            <a:r>
              <a:rPr lang="en-US" sz="1600" dirty="0"/>
              <a:t>ERC Starting </a:t>
            </a:r>
            <a:r>
              <a:rPr lang="en-US" sz="1600" dirty="0" err="1"/>
              <a:t>Sormani</a:t>
            </a:r>
            <a:endParaRPr lang="en-US" sz="1600" dirty="0"/>
          </a:p>
          <a:p>
            <a:pPr marL="285750" indent="-285750">
              <a:buFont typeface="Arial" panose="020B0604020202020204" pitchFamily="34" charset="0"/>
              <a:buChar char="•"/>
            </a:pPr>
            <a:r>
              <a:rPr lang="en-US" sz="1600" dirty="0"/>
              <a:t>ERC Advanced </a:t>
            </a:r>
            <a:r>
              <a:rPr lang="en-US" sz="1600" dirty="0" err="1"/>
              <a:t>Caspani</a:t>
            </a:r>
            <a:endParaRPr lang="en-US" sz="1600" dirty="0"/>
          </a:p>
          <a:p>
            <a:r>
              <a:rPr lang="it-IT" sz="1600" b="1" dirty="0"/>
              <a:t>TOTALE</a:t>
            </a:r>
            <a:r>
              <a:rPr lang="it-IT" sz="1600" dirty="0"/>
              <a:t>: </a:t>
            </a:r>
            <a:r>
              <a:rPr lang="it-IT" sz="1600" b="1" dirty="0"/>
              <a:t>  3.478.670 € </a:t>
            </a:r>
            <a:endParaRPr lang="it-IT" sz="1600" dirty="0"/>
          </a:p>
          <a:p>
            <a:pPr marL="285750" indent="-285750">
              <a:buFont typeface="Arial" panose="020B0604020202020204" pitchFamily="34" charset="0"/>
              <a:buChar char="•"/>
            </a:pPr>
            <a:endParaRPr lang="it-IT" sz="1600" dirty="0"/>
          </a:p>
          <a:p>
            <a:r>
              <a:rPr lang="it-IT" sz="1600" b="1" dirty="0"/>
              <a:t>EU</a:t>
            </a:r>
            <a:endParaRPr lang="it-IT" sz="1600" dirty="0"/>
          </a:p>
          <a:p>
            <a:pPr marL="285750" indent="-285750">
              <a:buFont typeface="Arial" panose="020B0604020202020204" pitchFamily="34" charset="0"/>
              <a:buChar char="•"/>
            </a:pPr>
            <a:r>
              <a:rPr lang="it-IT" sz="1600" dirty="0"/>
              <a:t>Life SAP</a:t>
            </a:r>
          </a:p>
          <a:p>
            <a:pPr marL="285750" indent="-285750">
              <a:buFont typeface="Arial" panose="020B0604020202020204" pitchFamily="34" charset="0"/>
              <a:buChar char="•"/>
            </a:pPr>
            <a:r>
              <a:rPr lang="it-IT" sz="1600" dirty="0"/>
              <a:t>Horizon</a:t>
            </a:r>
          </a:p>
          <a:p>
            <a:r>
              <a:rPr lang="it-IT" sz="1600" b="1" dirty="0"/>
              <a:t>TOTALE:  296.686 € </a:t>
            </a:r>
          </a:p>
          <a:p>
            <a:endParaRPr lang="it-IT" sz="1600" dirty="0"/>
          </a:p>
          <a:p>
            <a:r>
              <a:rPr lang="it-IT" sz="1600" b="1" dirty="0"/>
              <a:t>ERASMUS</a:t>
            </a:r>
            <a:endParaRPr lang="it-IT" sz="1600" dirty="0"/>
          </a:p>
          <a:p>
            <a:pPr marL="285750" indent="-285750">
              <a:buFont typeface="Arial" panose="020B0604020202020204" pitchFamily="34" charset="0"/>
              <a:buChar char="•"/>
            </a:pPr>
            <a:r>
              <a:rPr lang="it-IT" sz="1600" dirty="0"/>
              <a:t>Erasmus-</a:t>
            </a:r>
            <a:r>
              <a:rPr lang="it-IT" sz="1600" dirty="0" err="1"/>
              <a:t>Edu</a:t>
            </a:r>
            <a:endParaRPr lang="it-IT" sz="1600" dirty="0"/>
          </a:p>
          <a:p>
            <a:pPr marL="285750" indent="-285750">
              <a:buFont typeface="Arial" panose="020B0604020202020204" pitchFamily="34" charset="0"/>
              <a:buChar char="•"/>
            </a:pPr>
            <a:r>
              <a:rPr lang="it-IT" sz="1600" dirty="0"/>
              <a:t>Erasmus-</a:t>
            </a:r>
            <a:r>
              <a:rPr lang="it-IT" sz="1600" dirty="0" err="1"/>
              <a:t>Jmo</a:t>
            </a:r>
            <a:endParaRPr lang="it-IT" sz="1600" dirty="0"/>
          </a:p>
          <a:p>
            <a:r>
              <a:rPr lang="it-IT" sz="1600" b="1" dirty="0"/>
              <a:t>TOTALE:  84.948 € </a:t>
            </a:r>
            <a:endParaRPr lang="it-IT" sz="1600" dirty="0"/>
          </a:p>
        </p:txBody>
      </p:sp>
      <p:sp>
        <p:nvSpPr>
          <p:cNvPr id="2" name="Rettangolo 1">
            <a:extLst>
              <a:ext uri="{FF2B5EF4-FFF2-40B4-BE49-F238E27FC236}">
                <a16:creationId xmlns:a16="http://schemas.microsoft.com/office/drawing/2014/main" id="{5E6E694F-E6F9-4780-925D-3F80B24A6AA3}"/>
              </a:ext>
            </a:extLst>
          </p:cNvPr>
          <p:cNvSpPr/>
          <p:nvPr/>
        </p:nvSpPr>
        <p:spPr>
          <a:xfrm>
            <a:off x="7773056" y="5733256"/>
            <a:ext cx="2599559" cy="369332"/>
          </a:xfrm>
          <a:prstGeom prst="rect">
            <a:avLst/>
          </a:prstGeom>
        </p:spPr>
        <p:txBody>
          <a:bodyPr wrap="none">
            <a:spAutoFit/>
          </a:bodyPr>
          <a:lstStyle/>
          <a:p>
            <a:pPr algn="ctr"/>
            <a:r>
              <a:rPr lang="it-IT" i="1" dirty="0"/>
              <a:t>Ricercatrice in laboratorio</a:t>
            </a:r>
          </a:p>
        </p:txBody>
      </p:sp>
    </p:spTree>
    <p:extLst>
      <p:ext uri="{BB962C8B-B14F-4D97-AF65-F5344CB8AC3E}">
        <p14:creationId xmlns:p14="http://schemas.microsoft.com/office/powerpoint/2010/main" val="40960168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C:\Documents and Settings\daniela.maffioli\Desktop\LOGO-ATENEO-FONDO TRASPAREN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384" y="332656"/>
            <a:ext cx="1008112"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p:cNvSpPr txBox="1"/>
          <p:nvPr/>
        </p:nvSpPr>
        <p:spPr>
          <a:xfrm>
            <a:off x="1703512" y="575102"/>
            <a:ext cx="7884368" cy="523220"/>
          </a:xfrm>
          <a:prstGeom prst="rect">
            <a:avLst/>
          </a:prstGeom>
          <a:solidFill>
            <a:srgbClr val="007161"/>
          </a:solidFill>
        </p:spPr>
        <p:txBody>
          <a:bodyPr wrap="square" rtlCol="0">
            <a:spAutoFit/>
          </a:bodyPr>
          <a:lstStyle/>
          <a:p>
            <a:r>
              <a:rPr lang="it-IT" sz="2800" b="1" dirty="0">
                <a:solidFill>
                  <a:schemeClr val="bg1"/>
                </a:solidFill>
              </a:rPr>
              <a:t>I PROGETTI SPECIALI DI RICERCA</a:t>
            </a:r>
          </a:p>
        </p:txBody>
      </p:sp>
      <p:sp>
        <p:nvSpPr>
          <p:cNvPr id="7" name="Rettangolo 6">
            <a:extLst>
              <a:ext uri="{FF2B5EF4-FFF2-40B4-BE49-F238E27FC236}">
                <a16:creationId xmlns:a16="http://schemas.microsoft.com/office/drawing/2014/main" id="{6324CC0A-601D-42C5-AFD6-10DFEE03C69D}"/>
              </a:ext>
            </a:extLst>
          </p:cNvPr>
          <p:cNvSpPr/>
          <p:nvPr/>
        </p:nvSpPr>
        <p:spPr>
          <a:xfrm>
            <a:off x="5469096" y="1395991"/>
            <a:ext cx="6385987" cy="5324535"/>
          </a:xfrm>
          <a:prstGeom prst="rect">
            <a:avLst/>
          </a:prstGeom>
        </p:spPr>
        <p:txBody>
          <a:bodyPr wrap="square">
            <a:spAutoFit/>
          </a:bodyPr>
          <a:lstStyle/>
          <a:p>
            <a:endParaRPr lang="it-IT" sz="1600" dirty="0"/>
          </a:p>
          <a:p>
            <a:pPr marL="285750" indent="-285750">
              <a:buFont typeface="Arial" panose="020B0604020202020204" pitchFamily="34" charset="0"/>
              <a:buChar char="•"/>
            </a:pPr>
            <a:r>
              <a:rPr lang="it-IT" b="1" dirty="0" err="1"/>
              <a:t>GeoSciences</a:t>
            </a:r>
            <a:r>
              <a:rPr lang="it-IT" b="1" dirty="0"/>
              <a:t>:</a:t>
            </a:r>
            <a:r>
              <a:rPr lang="it-IT" dirty="0"/>
              <a:t> </a:t>
            </a:r>
            <a:br>
              <a:rPr lang="it-IT" dirty="0"/>
            </a:br>
            <a:r>
              <a:rPr lang="it-IT" dirty="0"/>
              <a:t>infrastruttura di ricerca PNRR con capofila ISPRA - Istituto Superiore per la Protezione e la Ricerca Ambientale (854.930 €)</a:t>
            </a:r>
          </a:p>
          <a:p>
            <a:endParaRPr lang="it-IT" dirty="0"/>
          </a:p>
          <a:p>
            <a:pPr marL="285750" indent="-285750">
              <a:buFont typeface="Arial" panose="020B0604020202020204" pitchFamily="34" charset="0"/>
              <a:buChar char="•"/>
            </a:pPr>
            <a:r>
              <a:rPr lang="it-IT" b="1" dirty="0"/>
              <a:t>Insubria </a:t>
            </a:r>
            <a:r>
              <a:rPr lang="it-IT" b="1" dirty="0" err="1"/>
              <a:t>Polar</a:t>
            </a:r>
            <a:r>
              <a:rPr lang="it-IT" b="1" dirty="0"/>
              <a:t> in Alaska</a:t>
            </a:r>
            <a:r>
              <a:rPr lang="it-IT" dirty="0"/>
              <a:t>:</a:t>
            </a:r>
            <a:br>
              <a:rPr lang="it-IT" dirty="0"/>
            </a:br>
            <a:r>
              <a:rPr lang="it-IT" dirty="0"/>
              <a:t>base didattico scientifica </a:t>
            </a:r>
            <a:r>
              <a:rPr lang="it-IT" dirty="0" err="1"/>
              <a:t>insubrica</a:t>
            </a:r>
            <a:r>
              <a:rPr lang="it-IT" dirty="0"/>
              <a:t> per studi sul cambiamento climatico in Artico (428.100 €)</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b="1" dirty="0" err="1"/>
              <a:t>Immunohub</a:t>
            </a:r>
            <a:r>
              <a:rPr lang="it-IT" dirty="0"/>
              <a:t>:</a:t>
            </a:r>
            <a:br>
              <a:rPr lang="it-IT" dirty="0"/>
            </a:br>
            <a:r>
              <a:rPr lang="it-IT" dirty="0"/>
              <a:t>creazione di un </a:t>
            </a:r>
            <a:r>
              <a:rPr lang="it-IT" dirty="0" err="1"/>
              <a:t>Hub</a:t>
            </a:r>
            <a:r>
              <a:rPr lang="it-IT" dirty="0"/>
              <a:t> per la produzione di vaccini e proteine finanziato dal  Ministero della Salute (750.000  € al nostro Ateneo) </a:t>
            </a:r>
            <a:br>
              <a:rPr lang="it-IT" dirty="0"/>
            </a:br>
            <a:endParaRPr lang="it-IT" dirty="0"/>
          </a:p>
          <a:p>
            <a:pPr marL="285750" indent="-285750">
              <a:buFont typeface="Arial" panose="020B0604020202020204" pitchFamily="34" charset="0"/>
              <a:buChar char="•"/>
            </a:pPr>
            <a:r>
              <a:rPr lang="it-IT" b="1" dirty="0"/>
              <a:t>One Health Basic and </a:t>
            </a:r>
            <a:r>
              <a:rPr lang="it-IT" b="1" dirty="0" err="1"/>
              <a:t>Translational</a:t>
            </a:r>
            <a:r>
              <a:rPr lang="it-IT" b="1" dirty="0"/>
              <a:t> Research Actions </a:t>
            </a:r>
            <a:r>
              <a:rPr lang="it-IT" b="1" dirty="0" err="1"/>
              <a:t>addressing</a:t>
            </a:r>
            <a:r>
              <a:rPr lang="it-IT" b="1" dirty="0"/>
              <a:t> </a:t>
            </a:r>
            <a:r>
              <a:rPr lang="it-IT" b="1" dirty="0" err="1"/>
              <a:t>Unmet</a:t>
            </a:r>
            <a:r>
              <a:rPr lang="it-IT" b="1" dirty="0"/>
              <a:t> Needs on Emerging </a:t>
            </a:r>
            <a:r>
              <a:rPr lang="it-IT" b="1" dirty="0" err="1"/>
              <a:t>Infectious</a:t>
            </a:r>
            <a:r>
              <a:rPr lang="it-IT" b="1" dirty="0"/>
              <a:t> </a:t>
            </a:r>
            <a:r>
              <a:rPr lang="it-IT" b="1" dirty="0" err="1"/>
              <a:t>Diseases</a:t>
            </a:r>
            <a:r>
              <a:rPr lang="it-IT" dirty="0"/>
              <a:t>:</a:t>
            </a:r>
            <a:br>
              <a:rPr lang="it-IT" dirty="0"/>
            </a:br>
            <a:r>
              <a:rPr lang="it-IT" dirty="0"/>
              <a:t>bando a cascata sulla gestione delle complicanze infettive </a:t>
            </a:r>
            <a:br>
              <a:rPr lang="it-IT" dirty="0"/>
            </a:br>
            <a:r>
              <a:rPr lang="it-IT" dirty="0"/>
              <a:t>dei trapianti di organo solido (Insubria capofila gestisce 2.330.756 €)</a:t>
            </a:r>
          </a:p>
        </p:txBody>
      </p:sp>
      <p:pic>
        <p:nvPicPr>
          <p:cNvPr id="13" name="Immagine 12">
            <a:extLst>
              <a:ext uri="{FF2B5EF4-FFF2-40B4-BE49-F238E27FC236}">
                <a16:creationId xmlns:a16="http://schemas.microsoft.com/office/drawing/2014/main" id="{4B39E041-DF92-4F2F-BA4B-AAF1EB218B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392" y="2054781"/>
            <a:ext cx="4833763" cy="3213938"/>
          </a:xfrm>
          <a:prstGeom prst="rect">
            <a:avLst/>
          </a:prstGeom>
          <a:effectLst>
            <a:softEdge rad="127000"/>
          </a:effectLst>
        </p:spPr>
      </p:pic>
      <p:sp>
        <p:nvSpPr>
          <p:cNvPr id="2" name="Rettangolo 1">
            <a:extLst>
              <a:ext uri="{FF2B5EF4-FFF2-40B4-BE49-F238E27FC236}">
                <a16:creationId xmlns:a16="http://schemas.microsoft.com/office/drawing/2014/main" id="{F725957A-BA53-49A7-9CE6-C6F43A9AB694}"/>
              </a:ext>
            </a:extLst>
          </p:cNvPr>
          <p:cNvSpPr/>
          <p:nvPr/>
        </p:nvSpPr>
        <p:spPr>
          <a:xfrm>
            <a:off x="1309521" y="5740286"/>
            <a:ext cx="3141245" cy="369332"/>
          </a:xfrm>
          <a:prstGeom prst="rect">
            <a:avLst/>
          </a:prstGeom>
        </p:spPr>
        <p:txBody>
          <a:bodyPr wrap="none">
            <a:spAutoFit/>
          </a:bodyPr>
          <a:lstStyle/>
          <a:p>
            <a:pPr algn="ctr"/>
            <a:r>
              <a:rPr lang="it-IT" i="1" dirty="0"/>
              <a:t>Progetto speciale Insubria </a:t>
            </a:r>
            <a:r>
              <a:rPr lang="it-IT" i="1" dirty="0" err="1"/>
              <a:t>Polar</a:t>
            </a:r>
            <a:endParaRPr lang="it-IT" i="1" dirty="0"/>
          </a:p>
        </p:txBody>
      </p:sp>
    </p:spTree>
    <p:extLst>
      <p:ext uri="{BB962C8B-B14F-4D97-AF65-F5344CB8AC3E}">
        <p14:creationId xmlns:p14="http://schemas.microsoft.com/office/powerpoint/2010/main" val="359515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C:\Documents and Settings\daniela.maffioli\Desktop\LOGO-ATENEO-FONDO TRASPAREN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384" y="332656"/>
            <a:ext cx="1008112"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p:cNvSpPr txBox="1"/>
          <p:nvPr/>
        </p:nvSpPr>
        <p:spPr>
          <a:xfrm>
            <a:off x="1631504" y="575102"/>
            <a:ext cx="7884368" cy="523220"/>
          </a:xfrm>
          <a:prstGeom prst="rect">
            <a:avLst/>
          </a:prstGeom>
          <a:solidFill>
            <a:srgbClr val="007161"/>
          </a:solidFill>
        </p:spPr>
        <p:txBody>
          <a:bodyPr wrap="square" rtlCol="0">
            <a:spAutoFit/>
          </a:bodyPr>
          <a:lstStyle/>
          <a:p>
            <a:r>
              <a:rPr lang="it-IT" sz="2800" b="1" dirty="0">
                <a:solidFill>
                  <a:schemeClr val="bg1"/>
                </a:solidFill>
              </a:rPr>
              <a:t>IL DIPARTIMENTO DI ECCELLENZA DI ECONOMIA</a:t>
            </a:r>
          </a:p>
        </p:txBody>
      </p:sp>
      <p:pic>
        <p:nvPicPr>
          <p:cNvPr id="10" name="Segnaposto contenuto 9">
            <a:extLst>
              <a:ext uri="{FF2B5EF4-FFF2-40B4-BE49-F238E27FC236}">
                <a16:creationId xmlns:a16="http://schemas.microsoft.com/office/drawing/2014/main" id="{F550BF33-25CE-47EA-AF04-1DCC4DD238D5}"/>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627018" y="1600200"/>
            <a:ext cx="4525963" cy="4525963"/>
          </a:xfrm>
          <a:effectLst>
            <a:softEdge rad="127000"/>
          </a:effectLst>
        </p:spPr>
      </p:pic>
      <p:sp>
        <p:nvSpPr>
          <p:cNvPr id="7" name="Segnaposto contenuto 4">
            <a:extLst>
              <a:ext uri="{FF2B5EF4-FFF2-40B4-BE49-F238E27FC236}">
                <a16:creationId xmlns:a16="http://schemas.microsoft.com/office/drawing/2014/main" id="{9B566B4D-E9EC-4D39-AD5C-8B22D65DDDBE}"/>
              </a:ext>
            </a:extLst>
          </p:cNvPr>
          <p:cNvSpPr txBox="1">
            <a:spLocks/>
          </p:cNvSpPr>
          <p:nvPr/>
        </p:nvSpPr>
        <p:spPr>
          <a:xfrm>
            <a:off x="1039019" y="1865527"/>
            <a:ext cx="5384800" cy="4260636"/>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just">
              <a:buFont typeface="Arial" pitchFamily="34" charset="0"/>
              <a:buNone/>
            </a:pPr>
            <a:r>
              <a:rPr lang="it-IT" sz="1800" dirty="0"/>
              <a:t>Il </a:t>
            </a:r>
            <a:r>
              <a:rPr lang="it-IT" sz="1800" b="1" dirty="0"/>
              <a:t>Dipartimento di Economia </a:t>
            </a:r>
            <a:r>
              <a:rPr lang="it-IT" sz="1800" dirty="0"/>
              <a:t>dell’Università dell’Insubria è rientrato nei 180 </a:t>
            </a:r>
            <a:r>
              <a:rPr lang="it-IT" sz="1800" b="1" dirty="0"/>
              <a:t>Dipartimenti di Eccellenza (2023-2027)</a:t>
            </a:r>
            <a:r>
              <a:rPr lang="it-IT" sz="1800" dirty="0"/>
              <a:t> nella ricerca e nella progettualità scientifica, organizzativa e didattica, posizionandosi all’</a:t>
            </a:r>
            <a:r>
              <a:rPr lang="it-IT" sz="1800" b="1" dirty="0"/>
              <a:t>ottavo posto in Italia nell’area delle Scienze economiche</a:t>
            </a:r>
          </a:p>
          <a:p>
            <a:pPr marL="0" indent="0" algn="just">
              <a:buFont typeface="Arial" pitchFamily="34" charset="0"/>
              <a:buNone/>
            </a:pPr>
            <a:endParaRPr lang="it-IT" sz="1800" dirty="0"/>
          </a:p>
          <a:p>
            <a:pPr marL="0" indent="0" algn="just">
              <a:buNone/>
            </a:pPr>
            <a:r>
              <a:rPr lang="it-IT" sz="1800" b="1" dirty="0"/>
              <a:t>Progetto di ricerca del Dipartimento di Eccellenza: </a:t>
            </a:r>
            <a:r>
              <a:rPr lang="it-IT" sz="1800" b="1" i="1" dirty="0"/>
              <a:t>“Modelli decisionali e comportamentali in un contesto di incertezza” </a:t>
            </a:r>
            <a:r>
              <a:rPr lang="it-IT" sz="1800" dirty="0"/>
              <a:t>finalizzato ad evidenziare le condizioni di innovazione ed evoluzione dei sistemi economici e a generare ricadute importanti non solo sulle attività di </a:t>
            </a:r>
            <a:r>
              <a:rPr lang="it-IT" sz="1800" b="1" dirty="0"/>
              <a:t>ricerca</a:t>
            </a:r>
            <a:r>
              <a:rPr lang="it-IT" sz="1800" dirty="0"/>
              <a:t>, ma anche su quelle di </a:t>
            </a:r>
            <a:r>
              <a:rPr lang="it-IT" sz="1800" b="1" dirty="0"/>
              <a:t>formazione</a:t>
            </a:r>
            <a:r>
              <a:rPr lang="it-IT" sz="1800" dirty="0"/>
              <a:t> e </a:t>
            </a:r>
            <a:r>
              <a:rPr lang="it-IT" sz="1800" b="1" dirty="0"/>
              <a:t>terza missione </a:t>
            </a:r>
            <a:r>
              <a:rPr lang="it-IT" sz="1800" dirty="0"/>
              <a:t>del Dipartimento di Economia e dell’Ateneo dell’Insubria (5.273.070  €)</a:t>
            </a:r>
          </a:p>
        </p:txBody>
      </p:sp>
    </p:spTree>
    <p:extLst>
      <p:ext uri="{BB962C8B-B14F-4D97-AF65-F5344CB8AC3E}">
        <p14:creationId xmlns:p14="http://schemas.microsoft.com/office/powerpoint/2010/main" val="5134870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C:\Documents and Settings\daniela.maffioli\Desktop\LOGO-ATENEO-FONDO TRASPAREN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384" y="332656"/>
            <a:ext cx="1008112"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p:cNvSpPr txBox="1"/>
          <p:nvPr/>
        </p:nvSpPr>
        <p:spPr>
          <a:xfrm>
            <a:off x="1703512" y="575102"/>
            <a:ext cx="7884368" cy="523220"/>
          </a:xfrm>
          <a:prstGeom prst="rect">
            <a:avLst/>
          </a:prstGeom>
          <a:solidFill>
            <a:srgbClr val="007161"/>
          </a:solidFill>
        </p:spPr>
        <p:txBody>
          <a:bodyPr wrap="square" rtlCol="0">
            <a:spAutoFit/>
          </a:bodyPr>
          <a:lstStyle/>
          <a:p>
            <a:r>
              <a:rPr lang="it-IT" sz="2800" b="1" dirty="0">
                <a:solidFill>
                  <a:schemeClr val="bg1"/>
                </a:solidFill>
              </a:rPr>
              <a:t>I PROGETTI SPECIALI DI INNOVAZIONE</a:t>
            </a:r>
            <a:endParaRPr lang="en-US" sz="2800" b="1" dirty="0">
              <a:solidFill>
                <a:schemeClr val="bg1"/>
              </a:solidFill>
            </a:endParaRPr>
          </a:p>
        </p:txBody>
      </p:sp>
      <p:pic>
        <p:nvPicPr>
          <p:cNvPr id="8" name="Immagine 7">
            <a:extLst>
              <a:ext uri="{FF2B5EF4-FFF2-40B4-BE49-F238E27FC236}">
                <a16:creationId xmlns:a16="http://schemas.microsoft.com/office/drawing/2014/main" id="{CA7F0978-5E41-4C53-81B4-BAE2AE9500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1043" y="1772816"/>
            <a:ext cx="6334447" cy="3525072"/>
          </a:xfrm>
          <a:prstGeom prst="rect">
            <a:avLst/>
          </a:prstGeom>
          <a:effectLst>
            <a:softEdge rad="0"/>
          </a:effectLst>
        </p:spPr>
      </p:pic>
      <p:pic>
        <p:nvPicPr>
          <p:cNvPr id="13" name="object 14">
            <a:extLst>
              <a:ext uri="{FF2B5EF4-FFF2-40B4-BE49-F238E27FC236}">
                <a16:creationId xmlns:a16="http://schemas.microsoft.com/office/drawing/2014/main" id="{4D46E55D-117B-4311-9B37-09BA3E0F8FCE}"/>
              </a:ext>
            </a:extLst>
          </p:cNvPr>
          <p:cNvPicPr/>
          <p:nvPr/>
        </p:nvPicPr>
        <p:blipFill>
          <a:blip r:embed="rId4" cstate="print"/>
          <a:stretch>
            <a:fillRect/>
          </a:stretch>
        </p:blipFill>
        <p:spPr>
          <a:xfrm>
            <a:off x="5231904" y="5505618"/>
            <a:ext cx="6612725" cy="590890"/>
          </a:xfrm>
          <a:prstGeom prst="rect">
            <a:avLst/>
          </a:prstGeom>
        </p:spPr>
      </p:pic>
      <p:sp>
        <p:nvSpPr>
          <p:cNvPr id="6" name="Rettangolo 5">
            <a:extLst>
              <a:ext uri="{FF2B5EF4-FFF2-40B4-BE49-F238E27FC236}">
                <a16:creationId xmlns:a16="http://schemas.microsoft.com/office/drawing/2014/main" id="{8002C255-6FAA-4235-8436-303B054501FC}"/>
              </a:ext>
            </a:extLst>
          </p:cNvPr>
          <p:cNvSpPr/>
          <p:nvPr/>
        </p:nvSpPr>
        <p:spPr>
          <a:xfrm>
            <a:off x="465020" y="1350824"/>
            <a:ext cx="4745394" cy="4965462"/>
          </a:xfrm>
          <a:prstGeom prst="rect">
            <a:avLst/>
          </a:prstGeom>
        </p:spPr>
        <p:txBody>
          <a:bodyPr wrap="square">
            <a:spAutoFit/>
          </a:bodyPr>
          <a:lstStyle/>
          <a:p>
            <a:pPr marL="285750" indent="-285750">
              <a:lnSpc>
                <a:spcPts val="1920"/>
              </a:lnSpc>
              <a:buFont typeface="Arial" panose="020B0604020202020204" pitchFamily="34" charset="0"/>
              <a:buChar char="•"/>
            </a:pPr>
            <a:r>
              <a:rPr lang="it-IT" sz="1600" b="1" dirty="0"/>
              <a:t>Progetto </a:t>
            </a:r>
            <a:r>
              <a:rPr lang="it-IT" sz="1600" b="1" dirty="0" err="1"/>
              <a:t>Nodes</a:t>
            </a:r>
            <a:r>
              <a:rPr lang="it-IT" sz="1600" b="1" dirty="0"/>
              <a:t>:</a:t>
            </a:r>
            <a:br>
              <a:rPr lang="it-IT" sz="1600" b="1" dirty="0"/>
            </a:br>
            <a:r>
              <a:rPr lang="it-IT" sz="1600" dirty="0"/>
              <a:t>PNRR Ecosistema di Innovazione (totale assegnato: 16.900.000 €) per sviluppare la cultura dei territori, collegandoli ai fattori storici, artistici e architettonici e alle sue bellezze naturali, per incentivare una cultura imprenditoriale votata alla sostenibilità</a:t>
            </a:r>
          </a:p>
          <a:p>
            <a:pPr>
              <a:lnSpc>
                <a:spcPts val="1920"/>
              </a:lnSpc>
            </a:pPr>
            <a:endParaRPr lang="it-IT" sz="1600" b="1" dirty="0"/>
          </a:p>
          <a:p>
            <a:pPr marL="285750" indent="-285750">
              <a:lnSpc>
                <a:spcPts val="1920"/>
              </a:lnSpc>
              <a:buFont typeface="Arial" panose="020B0604020202020204" pitchFamily="34" charset="0"/>
              <a:buChar char="•"/>
            </a:pPr>
            <a:r>
              <a:rPr lang="it-IT" sz="1600" b="1" dirty="0"/>
              <a:t>Innovation Camp:</a:t>
            </a:r>
            <a:br>
              <a:rPr lang="it-IT" sz="1600" dirty="0"/>
            </a:br>
            <a:r>
              <a:rPr lang="it-IT" sz="1600" dirty="0"/>
              <a:t>iniziativa di formazione all’imprenditorialità destinata ai dottorandi di ricerca. I partecipanti formano gruppi transdisciplinari per valorizzare un’idea mediante la creazione di una startup</a:t>
            </a:r>
          </a:p>
          <a:p>
            <a:pPr marL="285750" indent="-285750">
              <a:lnSpc>
                <a:spcPts val="1920"/>
              </a:lnSpc>
              <a:buFont typeface="Arial" panose="020B0604020202020204" pitchFamily="34" charset="0"/>
              <a:buChar char="•"/>
            </a:pPr>
            <a:endParaRPr lang="it-IT" sz="1600" dirty="0"/>
          </a:p>
          <a:p>
            <a:pPr marL="285750" indent="-285750">
              <a:lnSpc>
                <a:spcPts val="1920"/>
              </a:lnSpc>
              <a:buFont typeface="Arial" panose="020B0604020202020204" pitchFamily="34" charset="0"/>
              <a:buChar char="•"/>
            </a:pPr>
            <a:r>
              <a:rPr lang="it-IT" sz="1600" b="1" dirty="0" err="1"/>
              <a:t>Contamination</a:t>
            </a:r>
            <a:r>
              <a:rPr lang="it-IT" sz="1600" b="1" dirty="0"/>
              <a:t> Lab:</a:t>
            </a:r>
            <a:br>
              <a:rPr lang="it-IT" sz="1600" dirty="0"/>
            </a:br>
            <a:r>
              <a:rPr lang="it-IT" sz="1600" dirty="0"/>
              <a:t>sportello di ascolto per studenti singoli o in team che vogliono proporre la propria idea di impresa.</a:t>
            </a:r>
            <a:br>
              <a:rPr lang="it-IT" sz="1600" dirty="0"/>
            </a:br>
            <a:r>
              <a:rPr lang="it-IT" sz="1600" dirty="0"/>
              <a:t>Le idee più promettenti vengono seguite nella partecipazione a bandi competitivi. Il </a:t>
            </a:r>
            <a:r>
              <a:rPr lang="it-IT" sz="1600" dirty="0" err="1"/>
              <a:t>Contamination</a:t>
            </a:r>
            <a:r>
              <a:rPr lang="it-IT" sz="1600" dirty="0"/>
              <a:t> Lab è realizzato in collaborazione con </a:t>
            </a:r>
            <a:r>
              <a:rPr lang="it-IT" sz="1600" dirty="0" err="1"/>
              <a:t>ComoNExT</a:t>
            </a:r>
            <a:r>
              <a:rPr lang="it-IT" sz="1600" dirty="0"/>
              <a:t>.</a:t>
            </a:r>
          </a:p>
        </p:txBody>
      </p:sp>
    </p:spTree>
    <p:extLst>
      <p:ext uri="{BB962C8B-B14F-4D97-AF65-F5344CB8AC3E}">
        <p14:creationId xmlns:p14="http://schemas.microsoft.com/office/powerpoint/2010/main" val="42195935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C:\Documents and Settings\daniela.maffioli\Desktop\LOGO-ATENEO-FONDO TRASPAREN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384" y="332656"/>
            <a:ext cx="1008112"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p:cNvSpPr txBox="1"/>
          <p:nvPr/>
        </p:nvSpPr>
        <p:spPr>
          <a:xfrm>
            <a:off x="1703512" y="575102"/>
            <a:ext cx="7884368" cy="523220"/>
          </a:xfrm>
          <a:prstGeom prst="rect">
            <a:avLst/>
          </a:prstGeom>
          <a:solidFill>
            <a:srgbClr val="007161"/>
          </a:solidFill>
        </p:spPr>
        <p:txBody>
          <a:bodyPr wrap="square" rtlCol="0">
            <a:spAutoFit/>
          </a:bodyPr>
          <a:lstStyle/>
          <a:p>
            <a:r>
              <a:rPr lang="it-IT" sz="2800" b="1" dirty="0">
                <a:solidFill>
                  <a:schemeClr val="bg1"/>
                </a:solidFill>
              </a:rPr>
              <a:t>LE START UP </a:t>
            </a:r>
          </a:p>
        </p:txBody>
      </p:sp>
      <p:sp>
        <p:nvSpPr>
          <p:cNvPr id="7" name="Rettangolo 6">
            <a:extLst>
              <a:ext uri="{FF2B5EF4-FFF2-40B4-BE49-F238E27FC236}">
                <a16:creationId xmlns:a16="http://schemas.microsoft.com/office/drawing/2014/main" id="{6324CC0A-601D-42C5-AFD6-10DFEE03C69D}"/>
              </a:ext>
            </a:extLst>
          </p:cNvPr>
          <p:cNvSpPr/>
          <p:nvPr/>
        </p:nvSpPr>
        <p:spPr>
          <a:xfrm>
            <a:off x="5735960" y="1227545"/>
            <a:ext cx="5737915" cy="5509200"/>
          </a:xfrm>
          <a:prstGeom prst="rect">
            <a:avLst/>
          </a:prstGeom>
        </p:spPr>
        <p:txBody>
          <a:bodyPr wrap="square">
            <a:spAutoFit/>
          </a:bodyPr>
          <a:lstStyle/>
          <a:p>
            <a:pPr marL="285750" indent="-285750">
              <a:lnSpc>
                <a:spcPts val="1920"/>
              </a:lnSpc>
              <a:buFont typeface="Arial" panose="020B0604020202020204" pitchFamily="34" charset="0"/>
              <a:buChar char="•"/>
            </a:pPr>
            <a:r>
              <a:rPr lang="it-IT" sz="1600" b="1" dirty="0"/>
              <a:t>Random Power (</a:t>
            </a:r>
            <a:r>
              <a:rPr lang="it-IT" sz="1600" b="1" dirty="0" err="1"/>
              <a:t>RaP</a:t>
            </a:r>
            <a:r>
              <a:rPr lang="it-IT" sz="1600" b="1" dirty="0"/>
              <a:t>!):</a:t>
            </a:r>
            <a:br>
              <a:rPr lang="it-IT" sz="1600" dirty="0"/>
            </a:br>
            <a:r>
              <a:rPr lang="it-IT" sz="1600" dirty="0"/>
              <a:t>generatore di numeri casuali assolutamente imprevedibile. Vincitore di </a:t>
            </a:r>
            <a:r>
              <a:rPr lang="it-IT" sz="1600" dirty="0" err="1"/>
              <a:t>StartCup</a:t>
            </a:r>
            <a:r>
              <a:rPr lang="it-IT" sz="1600" dirty="0"/>
              <a:t> Lombardia, ottiene un </a:t>
            </a:r>
            <a:r>
              <a:rPr lang="it-IT" sz="1600" dirty="0" err="1"/>
              <a:t>seed</a:t>
            </a:r>
            <a:r>
              <a:rPr lang="it-IT" sz="1600" dirty="0"/>
              <a:t> al Premio Nazionale Innovazione, viene candidato da noi a </a:t>
            </a:r>
            <a:r>
              <a:rPr lang="it-IT" sz="1600" dirty="0" err="1"/>
              <a:t>Falling</a:t>
            </a:r>
            <a:r>
              <a:rPr lang="it-IT" sz="1600" dirty="0"/>
              <a:t> Walls Venture 2022 e si qualifica tra le 25 migliori startup scientifiche del mondo</a:t>
            </a:r>
          </a:p>
          <a:p>
            <a:pPr marL="285750" indent="-285750">
              <a:lnSpc>
                <a:spcPts val="1920"/>
              </a:lnSpc>
              <a:buFont typeface="Arial" panose="020B0604020202020204" pitchFamily="34" charset="0"/>
              <a:buChar char="•"/>
            </a:pPr>
            <a:endParaRPr lang="it-IT" sz="1600" dirty="0"/>
          </a:p>
          <a:p>
            <a:pPr marL="285750" indent="-285750">
              <a:lnSpc>
                <a:spcPts val="1920"/>
              </a:lnSpc>
              <a:buFont typeface="Arial" panose="020B0604020202020204" pitchFamily="34" charset="0"/>
              <a:buChar char="•"/>
            </a:pPr>
            <a:r>
              <a:rPr lang="it-IT" sz="1600" b="1" dirty="0" err="1"/>
              <a:t>Coelux</a:t>
            </a:r>
            <a:r>
              <a:rPr lang="it-IT" sz="1600" b="1" dirty="0"/>
              <a:t>:</a:t>
            </a:r>
            <a:br>
              <a:rPr lang="it-IT" sz="1600" dirty="0"/>
            </a:br>
            <a:r>
              <a:rPr lang="it-IT" sz="1600" dirty="0"/>
              <a:t>nostra spinoff storica, collocata nell’incubatore di ComoNExT.  Produce sistemi di illuminazione che riproducono la radiazione solare e il colore del cielo</a:t>
            </a:r>
          </a:p>
          <a:p>
            <a:pPr marL="285750" indent="-285750">
              <a:lnSpc>
                <a:spcPts val="1920"/>
              </a:lnSpc>
              <a:buFont typeface="Arial" panose="020B0604020202020204" pitchFamily="34" charset="0"/>
              <a:buChar char="•"/>
            </a:pPr>
            <a:endParaRPr lang="it-IT" sz="1600" dirty="0"/>
          </a:p>
          <a:p>
            <a:pPr marL="285750" indent="-285750">
              <a:lnSpc>
                <a:spcPts val="1920"/>
              </a:lnSpc>
              <a:buFont typeface="Arial" panose="020B0604020202020204" pitchFamily="34" charset="0"/>
              <a:buChar char="•"/>
            </a:pPr>
            <a:r>
              <a:rPr lang="it-IT" sz="1600" b="1" dirty="0"/>
              <a:t>Discovery:</a:t>
            </a:r>
            <a:br>
              <a:rPr lang="it-IT" sz="1600" dirty="0"/>
            </a:br>
            <a:r>
              <a:rPr lang="it-IT" sz="1600" dirty="0"/>
              <a:t>startup interamente di studenti nata dal </a:t>
            </a:r>
            <a:r>
              <a:rPr lang="it-IT" sz="1600" dirty="0" err="1"/>
              <a:t>Contamination</a:t>
            </a:r>
            <a:r>
              <a:rPr lang="it-IT" sz="1600" dirty="0"/>
              <a:t> Lab. Ha vinto il bando della Camera di Commercio di Como e Lecco e si è incubata in ComoNExT, sviluppando una app per la gestione di eventi, inizialmente in discoteca, poi estesa a eventi generici</a:t>
            </a:r>
          </a:p>
          <a:p>
            <a:pPr marL="285750" indent="-285750">
              <a:lnSpc>
                <a:spcPts val="1920"/>
              </a:lnSpc>
              <a:buFont typeface="Arial" panose="020B0604020202020204" pitchFamily="34" charset="0"/>
              <a:buChar char="•"/>
            </a:pPr>
            <a:endParaRPr lang="it-IT" sz="1600" dirty="0"/>
          </a:p>
          <a:p>
            <a:pPr marL="285750" indent="-285750">
              <a:lnSpc>
                <a:spcPts val="1920"/>
              </a:lnSpc>
              <a:buFont typeface="Arial" panose="020B0604020202020204" pitchFamily="34" charset="0"/>
              <a:buChar char="•"/>
            </a:pPr>
            <a:r>
              <a:rPr lang="it-IT" sz="1600" b="1" dirty="0" err="1"/>
              <a:t>Italian</a:t>
            </a:r>
            <a:r>
              <a:rPr lang="it-IT" sz="1600" b="1" dirty="0"/>
              <a:t> </a:t>
            </a:r>
            <a:r>
              <a:rPr lang="it-IT" sz="1600" b="1" dirty="0" err="1"/>
              <a:t>Leech</a:t>
            </a:r>
            <a:r>
              <a:rPr lang="it-IT" sz="1600" b="1" dirty="0"/>
              <a:t> Farm (ILFARM):</a:t>
            </a:r>
            <a:br>
              <a:rPr lang="it-IT" sz="1600" dirty="0"/>
            </a:br>
            <a:r>
              <a:rPr lang="it-IT" sz="1600" dirty="0"/>
              <a:t>nata da docenti di area biologica, ILFARM produce e commercializza sanguisughe autoctone del Verbano come modelli animali per la ricerca preclinica</a:t>
            </a:r>
          </a:p>
        </p:txBody>
      </p:sp>
      <p:pic>
        <p:nvPicPr>
          <p:cNvPr id="5" name="Immagine 4">
            <a:extLst>
              <a:ext uri="{FF2B5EF4-FFF2-40B4-BE49-F238E27FC236}">
                <a16:creationId xmlns:a16="http://schemas.microsoft.com/office/drawing/2014/main" id="{725E99EC-11F0-4CCE-A40E-97070F6C23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125" y="1844824"/>
            <a:ext cx="4773653" cy="4001743"/>
          </a:xfrm>
          <a:prstGeom prst="rect">
            <a:avLst/>
          </a:prstGeom>
          <a:effectLst>
            <a:outerShdw sx="1000" sy="1000" algn="ctr" rotWithShape="0">
              <a:srgbClr val="000000"/>
            </a:outerShdw>
            <a:softEdge rad="152400"/>
          </a:effectLst>
        </p:spPr>
      </p:pic>
      <p:sp>
        <p:nvSpPr>
          <p:cNvPr id="9" name="Rettangolo 8">
            <a:extLst>
              <a:ext uri="{FF2B5EF4-FFF2-40B4-BE49-F238E27FC236}">
                <a16:creationId xmlns:a16="http://schemas.microsoft.com/office/drawing/2014/main" id="{715CCA95-9DBB-4B71-9667-2CFD2D258341}"/>
              </a:ext>
            </a:extLst>
          </p:cNvPr>
          <p:cNvSpPr/>
          <p:nvPr/>
        </p:nvSpPr>
        <p:spPr>
          <a:xfrm>
            <a:off x="729205" y="5981291"/>
            <a:ext cx="4081758" cy="369332"/>
          </a:xfrm>
          <a:prstGeom prst="rect">
            <a:avLst/>
          </a:prstGeom>
        </p:spPr>
        <p:txBody>
          <a:bodyPr wrap="none">
            <a:spAutoFit/>
          </a:bodyPr>
          <a:lstStyle/>
          <a:p>
            <a:pPr algn="ctr"/>
            <a:r>
              <a:rPr lang="it-IT" i="1" dirty="0"/>
              <a:t>Finestra </a:t>
            </a:r>
            <a:r>
              <a:rPr lang="it-IT" i="1" dirty="0" err="1"/>
              <a:t>CoeLux</a:t>
            </a:r>
            <a:r>
              <a:rPr lang="it-IT" i="1" dirty="0"/>
              <a:t> </a:t>
            </a:r>
            <a:r>
              <a:rPr lang="it-IT" i="1"/>
              <a:t>a Palazzo Reale a Milano </a:t>
            </a:r>
            <a:endParaRPr lang="it-IT" i="1" dirty="0"/>
          </a:p>
        </p:txBody>
      </p:sp>
    </p:spTree>
    <p:extLst>
      <p:ext uri="{BB962C8B-B14F-4D97-AF65-F5344CB8AC3E}">
        <p14:creationId xmlns:p14="http://schemas.microsoft.com/office/powerpoint/2010/main" val="1168081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C:\Documents and Settings\daniela.maffioli\Desktop\LOGO-ATENEO-FONDO TRASPAREN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384" y="332656"/>
            <a:ext cx="1008112"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p:cNvSpPr txBox="1"/>
          <p:nvPr/>
        </p:nvSpPr>
        <p:spPr>
          <a:xfrm>
            <a:off x="1703512" y="575102"/>
            <a:ext cx="7884368" cy="523220"/>
          </a:xfrm>
          <a:prstGeom prst="rect">
            <a:avLst/>
          </a:prstGeom>
          <a:solidFill>
            <a:srgbClr val="007161"/>
          </a:solidFill>
        </p:spPr>
        <p:txBody>
          <a:bodyPr wrap="square" rtlCol="0">
            <a:spAutoFit/>
          </a:bodyPr>
          <a:lstStyle/>
          <a:p>
            <a:r>
              <a:rPr lang="it-IT" sz="2800" b="1" dirty="0">
                <a:solidFill>
                  <a:schemeClr val="bg1"/>
                </a:solidFill>
              </a:rPr>
              <a:t>INTERVENTI STUDENTESSE </a:t>
            </a:r>
          </a:p>
        </p:txBody>
      </p:sp>
      <p:sp>
        <p:nvSpPr>
          <p:cNvPr id="2" name="Rettangolo 1">
            <a:extLst>
              <a:ext uri="{FF2B5EF4-FFF2-40B4-BE49-F238E27FC236}">
                <a16:creationId xmlns:a16="http://schemas.microsoft.com/office/drawing/2014/main" id="{BE61D692-F6EC-4A5F-938D-20CD84586CA5}"/>
              </a:ext>
            </a:extLst>
          </p:cNvPr>
          <p:cNvSpPr/>
          <p:nvPr/>
        </p:nvSpPr>
        <p:spPr>
          <a:xfrm>
            <a:off x="6096000" y="2871417"/>
            <a:ext cx="5901104" cy="2169825"/>
          </a:xfrm>
          <a:prstGeom prst="rect">
            <a:avLst/>
          </a:prstGeom>
        </p:spPr>
        <p:txBody>
          <a:bodyPr wrap="square">
            <a:spAutoFit/>
          </a:bodyPr>
          <a:lstStyle/>
          <a:p>
            <a:pPr algn="ctr"/>
            <a:r>
              <a:rPr lang="it-IT" sz="4500" b="1" dirty="0">
                <a:solidFill>
                  <a:srgbClr val="006666"/>
                </a:solidFill>
              </a:rPr>
              <a:t>Sveva Bonomi</a:t>
            </a:r>
          </a:p>
          <a:p>
            <a:pPr algn="ctr"/>
            <a:r>
              <a:rPr lang="it-IT" sz="4500" b="1" dirty="0">
                <a:solidFill>
                  <a:srgbClr val="006666"/>
                </a:solidFill>
              </a:rPr>
              <a:t>e</a:t>
            </a:r>
          </a:p>
          <a:p>
            <a:pPr algn="ctr"/>
            <a:r>
              <a:rPr lang="it-IT" sz="4500" b="1" dirty="0">
                <a:solidFill>
                  <a:srgbClr val="006666"/>
                </a:solidFill>
              </a:rPr>
              <a:t>Lucrezia Maggi </a:t>
            </a:r>
          </a:p>
        </p:txBody>
      </p:sp>
      <p:pic>
        <p:nvPicPr>
          <p:cNvPr id="9" name="Immagine 8">
            <a:extLst>
              <a:ext uri="{FF2B5EF4-FFF2-40B4-BE49-F238E27FC236}">
                <a16:creationId xmlns:a16="http://schemas.microsoft.com/office/drawing/2014/main" id="{3C6C79F4-58A4-402C-8918-B696506944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715" y="1629762"/>
            <a:ext cx="5550695" cy="4653136"/>
          </a:xfrm>
          <a:prstGeom prst="rect">
            <a:avLst/>
          </a:prstGeom>
          <a:effectLst>
            <a:softEdge rad="127000"/>
          </a:effectLst>
        </p:spPr>
      </p:pic>
    </p:spTree>
    <p:extLst>
      <p:ext uri="{BB962C8B-B14F-4D97-AF65-F5344CB8AC3E}">
        <p14:creationId xmlns:p14="http://schemas.microsoft.com/office/powerpoint/2010/main" val="5865243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C:\Documents and Settings\daniela.maffioli\Desktop\LOGO-ATENEO-FONDO TRASPAREN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384" y="332656"/>
            <a:ext cx="1008112"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p:cNvSpPr txBox="1"/>
          <p:nvPr/>
        </p:nvSpPr>
        <p:spPr>
          <a:xfrm>
            <a:off x="1703512" y="575102"/>
            <a:ext cx="7884368" cy="523220"/>
          </a:xfrm>
          <a:prstGeom prst="rect">
            <a:avLst/>
          </a:prstGeom>
          <a:solidFill>
            <a:srgbClr val="007161"/>
          </a:solidFill>
        </p:spPr>
        <p:txBody>
          <a:bodyPr wrap="square" rtlCol="0">
            <a:spAutoFit/>
          </a:bodyPr>
          <a:lstStyle/>
          <a:p>
            <a:r>
              <a:rPr lang="it-IT" sz="2800" b="1" dirty="0">
                <a:solidFill>
                  <a:schemeClr val="bg1"/>
                </a:solidFill>
              </a:rPr>
              <a:t>CHE COSA VISITEREMO</a:t>
            </a:r>
          </a:p>
        </p:txBody>
      </p:sp>
      <p:sp>
        <p:nvSpPr>
          <p:cNvPr id="7" name="Rettangolo 6">
            <a:extLst>
              <a:ext uri="{FF2B5EF4-FFF2-40B4-BE49-F238E27FC236}">
                <a16:creationId xmlns:a16="http://schemas.microsoft.com/office/drawing/2014/main" id="{6324CC0A-601D-42C5-AFD6-10DFEE03C69D}"/>
              </a:ext>
            </a:extLst>
          </p:cNvPr>
          <p:cNvSpPr/>
          <p:nvPr/>
        </p:nvSpPr>
        <p:spPr>
          <a:xfrm>
            <a:off x="1090609" y="1506152"/>
            <a:ext cx="10833664" cy="3416320"/>
          </a:xfrm>
          <a:prstGeom prst="rect">
            <a:avLst/>
          </a:prstGeom>
        </p:spPr>
        <p:txBody>
          <a:bodyPr wrap="square">
            <a:spAutoFit/>
          </a:bodyPr>
          <a:lstStyle/>
          <a:p>
            <a:endParaRPr lang="it-IT" b="1" dirty="0"/>
          </a:p>
          <a:p>
            <a:r>
              <a:rPr lang="it-IT" b="1" dirty="0"/>
              <a:t>VARESE</a:t>
            </a:r>
          </a:p>
          <a:p>
            <a:pPr marL="742950" lvl="1" indent="-285750">
              <a:buFont typeface="Arial" panose="020B0604020202020204" pitchFamily="34" charset="0"/>
              <a:buChar char="•"/>
            </a:pPr>
            <a:r>
              <a:rPr lang="it-IT" dirty="0"/>
              <a:t>Laboratorio didattico e realtà virtuale, Laboratorio Pilone/Padiglione </a:t>
            </a:r>
            <a:r>
              <a:rPr lang="it-IT" dirty="0" err="1"/>
              <a:t>Lanzacecchia</a:t>
            </a:r>
            <a:r>
              <a:rPr lang="it-IT" dirty="0"/>
              <a:t> - Prof. Francesco Acquati</a:t>
            </a:r>
          </a:p>
          <a:p>
            <a:pPr marL="742950" lvl="1" indent="-285750">
              <a:buFont typeface="Arial" panose="020B0604020202020204" pitchFamily="34" charset="0"/>
              <a:buChar char="•"/>
            </a:pPr>
            <a:r>
              <a:rPr lang="it-IT" dirty="0"/>
              <a:t>Piattaforma di Microscopia Elettronica </a:t>
            </a:r>
            <a:r>
              <a:rPr lang="it-IT" dirty="0" err="1"/>
              <a:t>Criett</a:t>
            </a:r>
            <a:r>
              <a:rPr lang="it-IT" dirty="0"/>
              <a:t>, Padiglione Bassani - Prof. Gianluca Tettamanti</a:t>
            </a:r>
          </a:p>
          <a:p>
            <a:pPr marL="742950" lvl="1" indent="-285750">
              <a:buFont typeface="Arial" panose="020B0604020202020204" pitchFamily="34" charset="0"/>
              <a:buChar char="•"/>
            </a:pPr>
            <a:r>
              <a:rPr lang="it-IT" dirty="0"/>
              <a:t>Simulatori odontoiatrici, Ex Colonia agricola - Prof. Davide </a:t>
            </a:r>
            <a:r>
              <a:rPr lang="it-IT" dirty="0" err="1"/>
              <a:t>Farronato</a:t>
            </a:r>
            <a:endParaRPr lang="it-IT" dirty="0"/>
          </a:p>
          <a:p>
            <a:pPr lvl="1"/>
            <a:endParaRPr lang="it-IT" dirty="0"/>
          </a:p>
          <a:p>
            <a:r>
              <a:rPr lang="it-IT" b="1" dirty="0"/>
              <a:t>COMO</a:t>
            </a:r>
            <a:r>
              <a:rPr lang="it-IT" dirty="0"/>
              <a:t> </a:t>
            </a:r>
          </a:p>
          <a:p>
            <a:pPr marL="742950" lvl="1" indent="-285750">
              <a:buFont typeface="Arial" panose="020B0604020202020204" pitchFamily="34" charset="0"/>
              <a:buChar char="•"/>
            </a:pPr>
            <a:r>
              <a:rPr lang="it-IT" dirty="0"/>
              <a:t>Visita ai laboratori di Via </a:t>
            </a:r>
            <a:r>
              <a:rPr lang="it-IT" dirty="0" err="1"/>
              <a:t>Valleggio</a:t>
            </a:r>
            <a:r>
              <a:rPr lang="it-IT" dirty="0"/>
              <a:t> e alla Piattaforma </a:t>
            </a:r>
            <a:r>
              <a:rPr lang="it-IT" dirty="0" err="1"/>
              <a:t>Criett</a:t>
            </a:r>
            <a:r>
              <a:rPr lang="it-IT" dirty="0"/>
              <a:t> «</a:t>
            </a:r>
            <a:r>
              <a:rPr lang="it-IT" i="1" dirty="0"/>
              <a:t>Analisi e caratterizzazione della materia</a:t>
            </a:r>
            <a:r>
              <a:rPr lang="it-IT" dirty="0"/>
              <a:t>»</a:t>
            </a:r>
            <a:br>
              <a:rPr lang="it-IT" dirty="0"/>
            </a:br>
            <a:r>
              <a:rPr lang="it-IT" dirty="0"/>
              <a:t>Prof. Sandro Recchia</a:t>
            </a:r>
          </a:p>
          <a:p>
            <a:pPr lvl="1"/>
            <a:endParaRPr lang="it-IT" dirty="0"/>
          </a:p>
          <a:p>
            <a:pPr marL="0" lvl="1"/>
            <a:r>
              <a:rPr lang="it-IT" b="1" dirty="0"/>
              <a:t>BUSTO ARSIZIO – PROIEZIONE VIDEO</a:t>
            </a:r>
          </a:p>
        </p:txBody>
      </p:sp>
      <p:sp>
        <p:nvSpPr>
          <p:cNvPr id="6" name="Rettangolo 5">
            <a:extLst>
              <a:ext uri="{FF2B5EF4-FFF2-40B4-BE49-F238E27FC236}">
                <a16:creationId xmlns:a16="http://schemas.microsoft.com/office/drawing/2014/main" id="{A4FA7AB3-A8B1-4B75-9B76-D98751A2C031}"/>
              </a:ext>
            </a:extLst>
          </p:cNvPr>
          <p:cNvSpPr/>
          <p:nvPr/>
        </p:nvSpPr>
        <p:spPr>
          <a:xfrm>
            <a:off x="767408" y="4941168"/>
            <a:ext cx="11017224" cy="1477328"/>
          </a:xfrm>
          <a:prstGeom prst="rect">
            <a:avLst/>
          </a:prstGeom>
        </p:spPr>
        <p:txBody>
          <a:bodyPr wrap="square">
            <a:spAutoFit/>
          </a:bodyPr>
          <a:lstStyle/>
          <a:p>
            <a:r>
              <a:rPr lang="it-IT" b="1" i="1" dirty="0"/>
              <a:t>Grazie ai relatori: Angelo Tagliabue, Magnifico Rettore, Marco Cavallotti, Direttore generale, Raffaele Cattaneo, Sottosegretario di Regione Lombardia alle Relazioni internazionali, Alessandro Fermi, Assessore all'Università, ricerca, innovazione di Regione Lombardia, Flavia Marinelli, delegata del Rettore alla Ricerca, Mauro Fasano, delegato del Rettore all’Innovazione e al trasferimento tecnologico, Sveva Bonomi e Lucrezia Maggi, rappresentanti degli studenti e Flavio Saturno responsabile della Comunicazione</a:t>
            </a:r>
            <a:endParaRPr lang="it-IT" i="1" dirty="0"/>
          </a:p>
        </p:txBody>
      </p:sp>
    </p:spTree>
    <p:extLst>
      <p:ext uri="{BB962C8B-B14F-4D97-AF65-F5344CB8AC3E}">
        <p14:creationId xmlns:p14="http://schemas.microsoft.com/office/powerpoint/2010/main" val="8742974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C:\Documents and Settings\daniela.maffioli\Desktop\LOGO-ATENEO-FONDO TRASPAREN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384" y="332656"/>
            <a:ext cx="1008112"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p:cNvSpPr txBox="1"/>
          <p:nvPr/>
        </p:nvSpPr>
        <p:spPr>
          <a:xfrm>
            <a:off x="1703512" y="575102"/>
            <a:ext cx="7884368" cy="523220"/>
          </a:xfrm>
          <a:prstGeom prst="rect">
            <a:avLst/>
          </a:prstGeom>
          <a:solidFill>
            <a:srgbClr val="007161"/>
          </a:solidFill>
        </p:spPr>
        <p:txBody>
          <a:bodyPr wrap="square" rtlCol="0">
            <a:spAutoFit/>
          </a:bodyPr>
          <a:lstStyle/>
          <a:p>
            <a:r>
              <a:rPr lang="it-IT" sz="2800" b="1" dirty="0">
                <a:solidFill>
                  <a:schemeClr val="bg1"/>
                </a:solidFill>
              </a:rPr>
              <a:t>CHI SIAMO </a:t>
            </a:r>
            <a:endParaRPr lang="en-US" sz="2800" b="1" dirty="0">
              <a:solidFill>
                <a:schemeClr val="bg1"/>
              </a:solidFill>
            </a:endParaRPr>
          </a:p>
        </p:txBody>
      </p:sp>
      <p:sp>
        <p:nvSpPr>
          <p:cNvPr id="7" name="Rettangolo 6">
            <a:extLst>
              <a:ext uri="{FF2B5EF4-FFF2-40B4-BE49-F238E27FC236}">
                <a16:creationId xmlns:a16="http://schemas.microsoft.com/office/drawing/2014/main" id="{B54B8EEB-4AC0-4D86-9CED-9B34D2757200}"/>
              </a:ext>
            </a:extLst>
          </p:cNvPr>
          <p:cNvSpPr/>
          <p:nvPr/>
        </p:nvSpPr>
        <p:spPr>
          <a:xfrm>
            <a:off x="-312712" y="3984543"/>
            <a:ext cx="5270376" cy="369332"/>
          </a:xfrm>
          <a:prstGeom prst="rect">
            <a:avLst/>
          </a:prstGeom>
        </p:spPr>
        <p:txBody>
          <a:bodyPr wrap="square">
            <a:spAutoFit/>
          </a:bodyPr>
          <a:lstStyle/>
          <a:p>
            <a:endParaRPr lang="en-US" dirty="0"/>
          </a:p>
        </p:txBody>
      </p:sp>
      <p:sp>
        <p:nvSpPr>
          <p:cNvPr id="18" name="Rettangolo 17">
            <a:extLst>
              <a:ext uri="{FF2B5EF4-FFF2-40B4-BE49-F238E27FC236}">
                <a16:creationId xmlns:a16="http://schemas.microsoft.com/office/drawing/2014/main" id="{108C042B-80FA-4B7E-962C-2DC1D9996EA3}"/>
              </a:ext>
            </a:extLst>
          </p:cNvPr>
          <p:cNvSpPr/>
          <p:nvPr/>
        </p:nvSpPr>
        <p:spPr>
          <a:xfrm>
            <a:off x="1007135" y="2048690"/>
            <a:ext cx="3576697" cy="1200329"/>
          </a:xfrm>
          <a:prstGeom prst="rect">
            <a:avLst/>
          </a:prstGeom>
        </p:spPr>
        <p:txBody>
          <a:bodyPr wrap="square">
            <a:spAutoFit/>
          </a:bodyPr>
          <a:lstStyle/>
          <a:p>
            <a:r>
              <a:rPr lang="it-IT" b="1" dirty="0"/>
              <a:t>L’Università degli Studi dell’Insubria nasce il 14 luglio 1998 con due sedi,</a:t>
            </a:r>
            <a:br>
              <a:rPr lang="it-IT" b="1" dirty="0"/>
            </a:br>
            <a:r>
              <a:rPr lang="it-IT" b="1" dirty="0"/>
              <a:t>a Varese e Como, a cui si aggiunge</a:t>
            </a:r>
            <a:br>
              <a:rPr lang="it-IT" b="1" dirty="0"/>
            </a:br>
            <a:r>
              <a:rPr lang="it-IT" b="1" dirty="0"/>
              <a:t>negli anni il polo di Busto Arsizio</a:t>
            </a:r>
          </a:p>
        </p:txBody>
      </p:sp>
      <p:sp>
        <p:nvSpPr>
          <p:cNvPr id="2" name="CasellaDiTesto 1">
            <a:extLst>
              <a:ext uri="{FF2B5EF4-FFF2-40B4-BE49-F238E27FC236}">
                <a16:creationId xmlns:a16="http://schemas.microsoft.com/office/drawing/2014/main" id="{C8ECB2F8-1F6B-44DD-AF77-40377CBB9D59}"/>
              </a:ext>
            </a:extLst>
          </p:cNvPr>
          <p:cNvSpPr txBox="1"/>
          <p:nvPr/>
        </p:nvSpPr>
        <p:spPr>
          <a:xfrm>
            <a:off x="5173708" y="4712198"/>
            <a:ext cx="6431805" cy="738664"/>
          </a:xfrm>
          <a:prstGeom prst="rect">
            <a:avLst/>
          </a:prstGeom>
          <a:noFill/>
        </p:spPr>
        <p:txBody>
          <a:bodyPr wrap="square" rtlCol="0">
            <a:spAutoFit/>
          </a:bodyPr>
          <a:lstStyle/>
          <a:p>
            <a:pPr algn="ctr"/>
            <a:r>
              <a:rPr lang="it-IT" sz="1400" i="1" dirty="0"/>
              <a:t>Il Presidente della Repubblica Sergio Mattarella nell’Aula Magna dell’Università dell’Insubria per l’inaugurazione del 25esimo anno accademico dell’Ateneo,</a:t>
            </a:r>
          </a:p>
          <a:p>
            <a:pPr algn="ctr"/>
            <a:r>
              <a:rPr lang="it-IT" sz="1400" i="1" dirty="0"/>
              <a:t>il 15 novembre 2022 a Varese</a:t>
            </a:r>
          </a:p>
        </p:txBody>
      </p:sp>
      <p:sp>
        <p:nvSpPr>
          <p:cNvPr id="5" name="Rettangolo 4">
            <a:extLst>
              <a:ext uri="{FF2B5EF4-FFF2-40B4-BE49-F238E27FC236}">
                <a16:creationId xmlns:a16="http://schemas.microsoft.com/office/drawing/2014/main" id="{E42F5556-B835-463A-9DAB-DAE8C7021203}"/>
              </a:ext>
            </a:extLst>
          </p:cNvPr>
          <p:cNvSpPr/>
          <p:nvPr/>
        </p:nvSpPr>
        <p:spPr>
          <a:xfrm>
            <a:off x="1182719" y="3470615"/>
            <a:ext cx="3225527" cy="1477328"/>
          </a:xfrm>
          <a:prstGeom prst="rect">
            <a:avLst/>
          </a:prstGeom>
        </p:spPr>
        <p:txBody>
          <a:bodyPr wrap="square">
            <a:spAutoFit/>
          </a:bodyPr>
          <a:lstStyle/>
          <a:p>
            <a:pPr marL="285750" indent="-285750">
              <a:buFont typeface="Wingdings" panose="05000000000000000000" pitchFamily="2" charset="2"/>
              <a:buChar char="Ø"/>
            </a:pPr>
            <a:r>
              <a:rPr lang="it-IT" b="1" dirty="0">
                <a:solidFill>
                  <a:srgbClr val="006666"/>
                </a:solidFill>
              </a:rPr>
              <a:t>11.761</a:t>
            </a:r>
            <a:r>
              <a:rPr lang="it-IT" b="1" dirty="0"/>
              <a:t> studenti</a:t>
            </a:r>
          </a:p>
          <a:p>
            <a:pPr marL="285750" indent="-285750">
              <a:buFont typeface="Wingdings" panose="05000000000000000000" pitchFamily="2" charset="2"/>
              <a:buChar char="Ø"/>
            </a:pPr>
            <a:r>
              <a:rPr lang="it-IT" b="1" dirty="0">
                <a:solidFill>
                  <a:srgbClr val="006666"/>
                </a:solidFill>
              </a:rPr>
              <a:t>331</a:t>
            </a:r>
            <a:r>
              <a:rPr lang="it-IT" b="1" dirty="0"/>
              <a:t> dottorandi</a:t>
            </a:r>
          </a:p>
          <a:p>
            <a:pPr marL="285750" indent="-285750">
              <a:buFont typeface="Wingdings" panose="05000000000000000000" pitchFamily="2" charset="2"/>
              <a:buChar char="Ø"/>
            </a:pPr>
            <a:r>
              <a:rPr lang="it-IT" b="1" dirty="0">
                <a:solidFill>
                  <a:srgbClr val="006666"/>
                </a:solidFill>
              </a:rPr>
              <a:t>134</a:t>
            </a:r>
            <a:r>
              <a:rPr lang="it-IT" b="1" dirty="0"/>
              <a:t> assegnisti di ricerca</a:t>
            </a:r>
          </a:p>
          <a:p>
            <a:pPr marL="285750" indent="-285750">
              <a:buFont typeface="Wingdings" panose="05000000000000000000" pitchFamily="2" charset="2"/>
              <a:buChar char="Ø"/>
            </a:pPr>
            <a:r>
              <a:rPr lang="it-IT" b="1" dirty="0">
                <a:solidFill>
                  <a:srgbClr val="006666"/>
                </a:solidFill>
              </a:rPr>
              <a:t>435</a:t>
            </a:r>
            <a:r>
              <a:rPr lang="it-IT" b="1" dirty="0"/>
              <a:t> docenti </a:t>
            </a:r>
          </a:p>
          <a:p>
            <a:pPr marL="285750" indent="-285750">
              <a:buFont typeface="Wingdings" panose="05000000000000000000" pitchFamily="2" charset="2"/>
              <a:buChar char="Ø"/>
            </a:pPr>
            <a:r>
              <a:rPr lang="it-IT" b="1" dirty="0">
                <a:solidFill>
                  <a:srgbClr val="006666"/>
                </a:solidFill>
              </a:rPr>
              <a:t>352</a:t>
            </a:r>
            <a:r>
              <a:rPr lang="it-IT" b="1" dirty="0"/>
              <a:t> amministrativi e tecnici </a:t>
            </a:r>
          </a:p>
        </p:txBody>
      </p:sp>
      <p:pic>
        <p:nvPicPr>
          <p:cNvPr id="10" name="Segnaposto contenuto 9">
            <a:extLst>
              <a:ext uri="{FF2B5EF4-FFF2-40B4-BE49-F238E27FC236}">
                <a16:creationId xmlns:a16="http://schemas.microsoft.com/office/drawing/2014/main" id="{6FE93CC9-9E28-4140-957D-E158FB34F1F9}"/>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22969" y="1736671"/>
            <a:ext cx="6782544" cy="2788482"/>
          </a:xfrm>
          <a:effectLst>
            <a:softEdge rad="127000"/>
          </a:effectLst>
        </p:spPr>
      </p:pic>
      <p:sp>
        <p:nvSpPr>
          <p:cNvPr id="12" name="Rettangolo 11">
            <a:extLst>
              <a:ext uri="{FF2B5EF4-FFF2-40B4-BE49-F238E27FC236}">
                <a16:creationId xmlns:a16="http://schemas.microsoft.com/office/drawing/2014/main" id="{D82734A8-39D1-47FF-8F7D-66C9C4A9504A}"/>
              </a:ext>
            </a:extLst>
          </p:cNvPr>
          <p:cNvSpPr/>
          <p:nvPr/>
        </p:nvSpPr>
        <p:spPr>
          <a:xfrm>
            <a:off x="865492" y="5688561"/>
            <a:ext cx="10487091" cy="430887"/>
          </a:xfrm>
          <a:prstGeom prst="rect">
            <a:avLst/>
          </a:prstGeom>
        </p:spPr>
        <p:txBody>
          <a:bodyPr wrap="square">
            <a:spAutoFit/>
          </a:bodyPr>
          <a:lstStyle/>
          <a:p>
            <a:pPr algn="ctr"/>
            <a:r>
              <a:rPr lang="it-IT" sz="2200" b="1" i="1" dirty="0"/>
              <a:t>Il Rettore, professor Angelo Tagliabue: «Siamo per una crescita qualitativa» </a:t>
            </a:r>
          </a:p>
        </p:txBody>
      </p:sp>
    </p:spTree>
    <p:extLst>
      <p:ext uri="{BB962C8B-B14F-4D97-AF65-F5344CB8AC3E}">
        <p14:creationId xmlns:p14="http://schemas.microsoft.com/office/powerpoint/2010/main" val="6146380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C:\Documents and Settings\daniela.maffioli\Desktop\LOGO-ATENEO-FONDO TRASPAREN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384" y="332656"/>
            <a:ext cx="1008112"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a:extLst>
              <a:ext uri="{FF2B5EF4-FFF2-40B4-BE49-F238E27FC236}">
                <a16:creationId xmlns:a16="http://schemas.microsoft.com/office/drawing/2014/main" id="{3411A473-C98B-48D6-BDDE-EDE17168B355}"/>
              </a:ext>
            </a:extLst>
          </p:cNvPr>
          <p:cNvSpPr/>
          <p:nvPr/>
        </p:nvSpPr>
        <p:spPr>
          <a:xfrm>
            <a:off x="969205" y="1653949"/>
            <a:ext cx="5604419" cy="4031873"/>
          </a:xfrm>
          <a:prstGeom prst="rect">
            <a:avLst/>
          </a:prstGeom>
        </p:spPr>
        <p:txBody>
          <a:bodyPr wrap="none">
            <a:spAutoFit/>
          </a:bodyPr>
          <a:lstStyle/>
          <a:p>
            <a:pPr marL="285750" indent="-285750">
              <a:lnSpc>
                <a:spcPts val="1900"/>
              </a:lnSpc>
              <a:buFont typeface="Arial" panose="020B0604020202020204" pitchFamily="34" charset="0"/>
              <a:buChar char="•"/>
            </a:pPr>
            <a:r>
              <a:rPr lang="it-IT" sz="1600" b="1" dirty="0"/>
              <a:t>Dipartimento di Biotecnologie e scienze della vita</a:t>
            </a:r>
            <a:r>
              <a:rPr lang="it-IT" sz="1600" dirty="0"/>
              <a:t> – DBSV</a:t>
            </a:r>
          </a:p>
          <a:p>
            <a:pPr>
              <a:lnSpc>
                <a:spcPts val="1900"/>
              </a:lnSpc>
            </a:pPr>
            <a:endParaRPr lang="it-IT" sz="1600" dirty="0"/>
          </a:p>
          <a:p>
            <a:pPr marL="285750" indent="-285750">
              <a:lnSpc>
                <a:spcPts val="1900"/>
              </a:lnSpc>
              <a:buFont typeface="Arial" panose="020B0604020202020204" pitchFamily="34" charset="0"/>
              <a:buChar char="•"/>
            </a:pPr>
            <a:r>
              <a:rPr lang="it-IT" sz="1600" b="1" dirty="0"/>
              <a:t>Dipartimento di Diritto, economia e culture</a:t>
            </a:r>
            <a:r>
              <a:rPr lang="it-IT" sz="1600" dirty="0"/>
              <a:t> – DIDEC</a:t>
            </a:r>
          </a:p>
          <a:p>
            <a:pPr>
              <a:lnSpc>
                <a:spcPts val="1900"/>
              </a:lnSpc>
            </a:pPr>
            <a:endParaRPr lang="it-IT" sz="1600" dirty="0"/>
          </a:p>
          <a:p>
            <a:pPr marL="285750" indent="-285750">
              <a:lnSpc>
                <a:spcPts val="1900"/>
              </a:lnSpc>
              <a:buFont typeface="Arial" panose="020B0604020202020204" pitchFamily="34" charset="0"/>
              <a:buChar char="•"/>
            </a:pPr>
            <a:r>
              <a:rPr lang="it-IT" sz="1600" b="1" dirty="0"/>
              <a:t>Dipartimento di Economia </a:t>
            </a:r>
            <a:r>
              <a:rPr lang="it-IT" sz="1600" dirty="0"/>
              <a:t>– DIECO</a:t>
            </a:r>
          </a:p>
          <a:p>
            <a:pPr>
              <a:lnSpc>
                <a:spcPts val="1900"/>
              </a:lnSpc>
            </a:pPr>
            <a:endParaRPr lang="it-IT" sz="1600" dirty="0"/>
          </a:p>
          <a:p>
            <a:pPr marL="285750" indent="-285750">
              <a:lnSpc>
                <a:spcPts val="1900"/>
              </a:lnSpc>
              <a:buFont typeface="Arial" panose="020B0604020202020204" pitchFamily="34" charset="0"/>
              <a:buChar char="•"/>
            </a:pPr>
            <a:r>
              <a:rPr lang="it-IT" sz="1600" b="1" dirty="0"/>
              <a:t>Dipartimento di Medicina e chirurgia </a:t>
            </a:r>
            <a:r>
              <a:rPr lang="it-IT" sz="1600" dirty="0"/>
              <a:t>– DMC</a:t>
            </a:r>
          </a:p>
          <a:p>
            <a:pPr>
              <a:lnSpc>
                <a:spcPts val="1900"/>
              </a:lnSpc>
            </a:pPr>
            <a:endParaRPr lang="it-IT" sz="1600" dirty="0"/>
          </a:p>
          <a:p>
            <a:pPr marL="285750" indent="-285750">
              <a:lnSpc>
                <a:spcPts val="1900"/>
              </a:lnSpc>
              <a:buFont typeface="Arial" panose="020B0604020202020204" pitchFamily="34" charset="0"/>
              <a:buChar char="•"/>
            </a:pPr>
            <a:r>
              <a:rPr lang="it-IT" sz="1600" b="1" dirty="0"/>
              <a:t>Dipartimento di Medicina e innovazione tecnologica </a:t>
            </a:r>
            <a:r>
              <a:rPr lang="it-IT" sz="1600" dirty="0"/>
              <a:t>– DIMIT</a:t>
            </a:r>
          </a:p>
          <a:p>
            <a:pPr>
              <a:lnSpc>
                <a:spcPts val="1900"/>
              </a:lnSpc>
            </a:pPr>
            <a:endParaRPr lang="it-IT" sz="1600" dirty="0"/>
          </a:p>
          <a:p>
            <a:pPr marL="285750" indent="-285750">
              <a:lnSpc>
                <a:spcPts val="1900"/>
              </a:lnSpc>
              <a:buFont typeface="Arial" panose="020B0604020202020204" pitchFamily="34" charset="0"/>
              <a:buChar char="•"/>
            </a:pPr>
            <a:r>
              <a:rPr lang="it-IT" sz="1600" b="1" dirty="0"/>
              <a:t>Dipartimento di Scienza e alta tecnologia </a:t>
            </a:r>
            <a:r>
              <a:rPr lang="it-IT" sz="1600" dirty="0"/>
              <a:t>– DISAT</a:t>
            </a:r>
          </a:p>
          <a:p>
            <a:pPr>
              <a:lnSpc>
                <a:spcPts val="1900"/>
              </a:lnSpc>
            </a:pPr>
            <a:endParaRPr lang="it-IT" sz="1600" dirty="0"/>
          </a:p>
          <a:p>
            <a:pPr marL="285750" indent="-285750">
              <a:lnSpc>
                <a:spcPts val="1900"/>
              </a:lnSpc>
              <a:buFont typeface="Arial" panose="020B0604020202020204" pitchFamily="34" charset="0"/>
              <a:buChar char="•"/>
            </a:pPr>
            <a:r>
              <a:rPr lang="it-IT" sz="1600" b="1" dirty="0"/>
              <a:t>Dipartimento di Scienze teoriche e applicate </a:t>
            </a:r>
            <a:r>
              <a:rPr lang="it-IT" sz="1600" dirty="0"/>
              <a:t>– DISTA</a:t>
            </a:r>
          </a:p>
          <a:p>
            <a:pPr>
              <a:lnSpc>
                <a:spcPts val="1900"/>
              </a:lnSpc>
            </a:pPr>
            <a:endParaRPr lang="it-IT" sz="1600" dirty="0"/>
          </a:p>
          <a:p>
            <a:pPr marL="285750" indent="-285750">
              <a:lnSpc>
                <a:spcPts val="1900"/>
              </a:lnSpc>
              <a:buFont typeface="Arial" panose="020B0604020202020204" pitchFamily="34" charset="0"/>
              <a:buChar char="•"/>
            </a:pPr>
            <a:r>
              <a:rPr lang="it-IT" sz="1600" b="1" dirty="0"/>
              <a:t>Dipartimento di Scienze umane</a:t>
            </a:r>
            <a:br>
              <a:rPr lang="it-IT" sz="1600" b="1" dirty="0"/>
            </a:br>
            <a:r>
              <a:rPr lang="it-IT" sz="1600" b="1" dirty="0"/>
              <a:t>e dell’innovazione per il territorio </a:t>
            </a:r>
            <a:r>
              <a:rPr lang="it-IT" sz="1600" dirty="0"/>
              <a:t>- DISUIT</a:t>
            </a:r>
          </a:p>
        </p:txBody>
      </p:sp>
      <p:pic>
        <p:nvPicPr>
          <p:cNvPr id="6" name="Immagine 5">
            <a:extLst>
              <a:ext uri="{FF2B5EF4-FFF2-40B4-BE49-F238E27FC236}">
                <a16:creationId xmlns:a16="http://schemas.microsoft.com/office/drawing/2014/main" id="{746BDBAD-EF4E-4DD3-8DE8-7249E7EAAB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0056" y="1179727"/>
            <a:ext cx="1495239" cy="1495239"/>
          </a:xfrm>
          <a:prstGeom prst="rect">
            <a:avLst/>
          </a:prstGeom>
        </p:spPr>
      </p:pic>
      <p:pic>
        <p:nvPicPr>
          <p:cNvPr id="20" name="Immagine 19">
            <a:extLst>
              <a:ext uri="{FF2B5EF4-FFF2-40B4-BE49-F238E27FC236}">
                <a16:creationId xmlns:a16="http://schemas.microsoft.com/office/drawing/2014/main" id="{32993D82-41F8-4BED-8D82-D9AE44FC5C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3521" y="1796500"/>
            <a:ext cx="1512167" cy="1512167"/>
          </a:xfrm>
          <a:prstGeom prst="rect">
            <a:avLst/>
          </a:prstGeom>
        </p:spPr>
      </p:pic>
      <p:pic>
        <p:nvPicPr>
          <p:cNvPr id="22" name="Immagine 21">
            <a:extLst>
              <a:ext uri="{FF2B5EF4-FFF2-40B4-BE49-F238E27FC236}">
                <a16:creationId xmlns:a16="http://schemas.microsoft.com/office/drawing/2014/main" id="{D65595AC-68A4-4AEB-9787-0A0C504150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28591" y="2504689"/>
            <a:ext cx="1568995" cy="1568995"/>
          </a:xfrm>
          <a:prstGeom prst="rect">
            <a:avLst/>
          </a:prstGeom>
        </p:spPr>
      </p:pic>
      <p:pic>
        <p:nvPicPr>
          <p:cNvPr id="24" name="Immagine 23">
            <a:extLst>
              <a:ext uri="{FF2B5EF4-FFF2-40B4-BE49-F238E27FC236}">
                <a16:creationId xmlns:a16="http://schemas.microsoft.com/office/drawing/2014/main" id="{A5AAA111-6F6E-48C5-B94A-52245A8707B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81171" y="2814899"/>
            <a:ext cx="1568995" cy="1568995"/>
          </a:xfrm>
          <a:prstGeom prst="rect">
            <a:avLst/>
          </a:prstGeom>
        </p:spPr>
      </p:pic>
      <p:pic>
        <p:nvPicPr>
          <p:cNvPr id="26" name="Immagine 25">
            <a:extLst>
              <a:ext uri="{FF2B5EF4-FFF2-40B4-BE49-F238E27FC236}">
                <a16:creationId xmlns:a16="http://schemas.microsoft.com/office/drawing/2014/main" id="{8394C38F-CF9C-4C8E-B183-D53A5EA89EF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87591" y="3549334"/>
            <a:ext cx="1606474" cy="1606474"/>
          </a:xfrm>
          <a:prstGeom prst="rect">
            <a:avLst/>
          </a:prstGeom>
        </p:spPr>
      </p:pic>
      <p:pic>
        <p:nvPicPr>
          <p:cNvPr id="28" name="Immagine 27">
            <a:extLst>
              <a:ext uri="{FF2B5EF4-FFF2-40B4-BE49-F238E27FC236}">
                <a16:creationId xmlns:a16="http://schemas.microsoft.com/office/drawing/2014/main" id="{9C19C0FA-1662-4929-B870-A6151E72F9D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94011" y="4328572"/>
            <a:ext cx="1606474" cy="1606474"/>
          </a:xfrm>
          <a:prstGeom prst="rect">
            <a:avLst/>
          </a:prstGeom>
        </p:spPr>
      </p:pic>
      <p:pic>
        <p:nvPicPr>
          <p:cNvPr id="30" name="Immagine 29">
            <a:extLst>
              <a:ext uri="{FF2B5EF4-FFF2-40B4-BE49-F238E27FC236}">
                <a16:creationId xmlns:a16="http://schemas.microsoft.com/office/drawing/2014/main" id="{20CDB5BD-95B8-4B12-A815-4E52D5E120F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73624" y="4395699"/>
            <a:ext cx="1623136" cy="1623136"/>
          </a:xfrm>
          <a:prstGeom prst="rect">
            <a:avLst/>
          </a:prstGeom>
        </p:spPr>
      </p:pic>
      <p:pic>
        <p:nvPicPr>
          <p:cNvPr id="32" name="Immagine 31">
            <a:extLst>
              <a:ext uri="{FF2B5EF4-FFF2-40B4-BE49-F238E27FC236}">
                <a16:creationId xmlns:a16="http://schemas.microsoft.com/office/drawing/2014/main" id="{00C22B18-C907-42FD-82D0-9464D1414DF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94995" y="5161463"/>
            <a:ext cx="1606474" cy="1606474"/>
          </a:xfrm>
          <a:prstGeom prst="rect">
            <a:avLst/>
          </a:prstGeom>
        </p:spPr>
      </p:pic>
      <p:sp>
        <p:nvSpPr>
          <p:cNvPr id="5" name="CasellaDiTesto 4">
            <a:extLst>
              <a:ext uri="{FF2B5EF4-FFF2-40B4-BE49-F238E27FC236}">
                <a16:creationId xmlns:a16="http://schemas.microsoft.com/office/drawing/2014/main" id="{33A0165C-C429-4580-B315-D85516286DBA}"/>
              </a:ext>
            </a:extLst>
          </p:cNvPr>
          <p:cNvSpPr txBox="1"/>
          <p:nvPr/>
        </p:nvSpPr>
        <p:spPr>
          <a:xfrm>
            <a:off x="1393551" y="5807005"/>
            <a:ext cx="4562937" cy="646331"/>
          </a:xfrm>
          <a:prstGeom prst="rect">
            <a:avLst/>
          </a:prstGeom>
          <a:noFill/>
        </p:spPr>
        <p:txBody>
          <a:bodyPr wrap="square" rtlCol="0">
            <a:spAutoFit/>
          </a:bodyPr>
          <a:lstStyle/>
          <a:p>
            <a:r>
              <a:rPr lang="it-IT" dirty="0"/>
              <a:t>         </a:t>
            </a:r>
            <a:r>
              <a:rPr lang="it-IT" b="1" dirty="0"/>
              <a:t>56 CENTRI DI RICERCA</a:t>
            </a:r>
          </a:p>
          <a:p>
            <a:r>
              <a:rPr lang="it-IT" b="1" dirty="0"/>
              <a:t>         5 CENTRI SPECIALI</a:t>
            </a:r>
          </a:p>
        </p:txBody>
      </p:sp>
      <p:sp>
        <p:nvSpPr>
          <p:cNvPr id="8" name="Freccia a destra 7">
            <a:extLst>
              <a:ext uri="{FF2B5EF4-FFF2-40B4-BE49-F238E27FC236}">
                <a16:creationId xmlns:a16="http://schemas.microsoft.com/office/drawing/2014/main" id="{D0563C7F-E94E-4144-AF46-819EF9074D2A}"/>
              </a:ext>
            </a:extLst>
          </p:cNvPr>
          <p:cNvSpPr/>
          <p:nvPr/>
        </p:nvSpPr>
        <p:spPr>
          <a:xfrm>
            <a:off x="1358626" y="5878214"/>
            <a:ext cx="360040" cy="2201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Freccia a destra 22">
            <a:extLst>
              <a:ext uri="{FF2B5EF4-FFF2-40B4-BE49-F238E27FC236}">
                <a16:creationId xmlns:a16="http://schemas.microsoft.com/office/drawing/2014/main" id="{298FBC82-D63E-48A7-B660-F4DAF2FAA639}"/>
              </a:ext>
            </a:extLst>
          </p:cNvPr>
          <p:cNvSpPr/>
          <p:nvPr/>
        </p:nvSpPr>
        <p:spPr>
          <a:xfrm>
            <a:off x="1354370" y="6196214"/>
            <a:ext cx="360040" cy="2201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CasellaDiTesto 26">
            <a:extLst>
              <a:ext uri="{FF2B5EF4-FFF2-40B4-BE49-F238E27FC236}">
                <a16:creationId xmlns:a16="http://schemas.microsoft.com/office/drawing/2014/main" id="{BFACB129-5FB7-46FA-8AAC-BC01A9848458}"/>
              </a:ext>
            </a:extLst>
          </p:cNvPr>
          <p:cNvSpPr txBox="1"/>
          <p:nvPr/>
        </p:nvSpPr>
        <p:spPr>
          <a:xfrm>
            <a:off x="1703512" y="575102"/>
            <a:ext cx="7884368" cy="523220"/>
          </a:xfrm>
          <a:prstGeom prst="rect">
            <a:avLst/>
          </a:prstGeom>
          <a:solidFill>
            <a:srgbClr val="007161"/>
          </a:solidFill>
        </p:spPr>
        <p:txBody>
          <a:bodyPr wrap="square" rtlCol="0">
            <a:spAutoFit/>
          </a:bodyPr>
          <a:lstStyle/>
          <a:p>
            <a:r>
              <a:rPr lang="it-IT" sz="2800" b="1" dirty="0">
                <a:solidFill>
                  <a:schemeClr val="bg1"/>
                </a:solidFill>
              </a:rPr>
              <a:t>I DIPARTIMENTI</a:t>
            </a:r>
            <a:endParaRPr lang="en-US" sz="2800" b="1" dirty="0">
              <a:solidFill>
                <a:schemeClr val="bg1"/>
              </a:solidFill>
            </a:endParaRPr>
          </a:p>
        </p:txBody>
      </p:sp>
    </p:spTree>
    <p:extLst>
      <p:ext uri="{BB962C8B-B14F-4D97-AF65-F5344CB8AC3E}">
        <p14:creationId xmlns:p14="http://schemas.microsoft.com/office/powerpoint/2010/main" val="9214138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C:\Documents and Settings\daniela.maffioli\Desktop\LOGO-ATENEO-FONDO TRASPAREN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384" y="332656"/>
            <a:ext cx="1008112"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p:cNvSpPr txBox="1"/>
          <p:nvPr/>
        </p:nvSpPr>
        <p:spPr>
          <a:xfrm>
            <a:off x="1631504" y="575102"/>
            <a:ext cx="7884368" cy="523220"/>
          </a:xfrm>
          <a:prstGeom prst="rect">
            <a:avLst/>
          </a:prstGeom>
          <a:solidFill>
            <a:srgbClr val="007161"/>
          </a:solidFill>
        </p:spPr>
        <p:txBody>
          <a:bodyPr wrap="square" rtlCol="0">
            <a:spAutoFit/>
          </a:bodyPr>
          <a:lstStyle/>
          <a:p>
            <a:r>
              <a:rPr lang="it-IT" sz="2800" b="1" dirty="0">
                <a:solidFill>
                  <a:schemeClr val="bg1"/>
                </a:solidFill>
              </a:rPr>
              <a:t>L’OFFERTA FORMATIVA</a:t>
            </a:r>
          </a:p>
        </p:txBody>
      </p:sp>
      <p:sp>
        <p:nvSpPr>
          <p:cNvPr id="9" name="Rettangolo 8">
            <a:extLst>
              <a:ext uri="{FF2B5EF4-FFF2-40B4-BE49-F238E27FC236}">
                <a16:creationId xmlns:a16="http://schemas.microsoft.com/office/drawing/2014/main" id="{E4C5D6A6-D753-4716-A536-95D387AA5BDC}"/>
              </a:ext>
            </a:extLst>
          </p:cNvPr>
          <p:cNvSpPr/>
          <p:nvPr/>
        </p:nvSpPr>
        <p:spPr>
          <a:xfrm>
            <a:off x="1127448" y="2780928"/>
            <a:ext cx="4766320" cy="707886"/>
          </a:xfrm>
          <a:prstGeom prst="rect">
            <a:avLst/>
          </a:prstGeom>
        </p:spPr>
        <p:txBody>
          <a:bodyPr wrap="square">
            <a:spAutoFit/>
          </a:bodyPr>
          <a:lstStyle/>
          <a:p>
            <a:endParaRPr lang="en-US" sz="2000" b="1" dirty="0">
              <a:solidFill>
                <a:srgbClr val="333333"/>
              </a:solidFill>
            </a:endParaRPr>
          </a:p>
          <a:p>
            <a:endParaRPr lang="en-US" sz="2000" b="1" dirty="0">
              <a:solidFill>
                <a:srgbClr val="333333"/>
              </a:solidFill>
            </a:endParaRPr>
          </a:p>
        </p:txBody>
      </p:sp>
      <p:pic>
        <p:nvPicPr>
          <p:cNvPr id="12" name="Segnaposto contenuto 11">
            <a:extLst>
              <a:ext uri="{FF2B5EF4-FFF2-40B4-BE49-F238E27FC236}">
                <a16:creationId xmlns:a16="http://schemas.microsoft.com/office/drawing/2014/main" id="{1DB5219D-977F-40BA-AB49-EC1EEE0F8C9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17652" y="1498593"/>
            <a:ext cx="5976664" cy="4486447"/>
          </a:xfrm>
          <a:effectLst>
            <a:softEdge rad="127000"/>
          </a:effectLst>
        </p:spPr>
      </p:pic>
      <p:sp>
        <p:nvSpPr>
          <p:cNvPr id="6" name="Rettangolo 5">
            <a:extLst>
              <a:ext uri="{FF2B5EF4-FFF2-40B4-BE49-F238E27FC236}">
                <a16:creationId xmlns:a16="http://schemas.microsoft.com/office/drawing/2014/main" id="{53E15FC2-F530-4F25-A2F0-A3282ED197C1}"/>
              </a:ext>
            </a:extLst>
          </p:cNvPr>
          <p:cNvSpPr/>
          <p:nvPr/>
        </p:nvSpPr>
        <p:spPr>
          <a:xfrm>
            <a:off x="1037184" y="1498593"/>
            <a:ext cx="4608512" cy="5062924"/>
          </a:xfrm>
          <a:prstGeom prst="rect">
            <a:avLst/>
          </a:prstGeom>
        </p:spPr>
        <p:txBody>
          <a:bodyPr wrap="square">
            <a:spAutoFit/>
          </a:bodyPr>
          <a:lstStyle/>
          <a:p>
            <a:pPr marL="285750" indent="-285750">
              <a:buFont typeface="Arial" panose="020B0604020202020204" pitchFamily="34" charset="0"/>
              <a:buChar char="•"/>
            </a:pPr>
            <a:r>
              <a:rPr lang="en-US" sz="1700" b="1" dirty="0">
                <a:solidFill>
                  <a:srgbClr val="333333"/>
                </a:solidFill>
              </a:rPr>
              <a:t>23 </a:t>
            </a:r>
            <a:r>
              <a:rPr lang="en-US" sz="1700" b="1" dirty="0" err="1">
                <a:solidFill>
                  <a:srgbClr val="333333"/>
                </a:solidFill>
              </a:rPr>
              <a:t>corsi</a:t>
            </a:r>
            <a:r>
              <a:rPr lang="en-US" sz="1700" b="1" dirty="0">
                <a:solidFill>
                  <a:srgbClr val="333333"/>
                </a:solidFill>
              </a:rPr>
              <a:t> di </a:t>
            </a:r>
            <a:r>
              <a:rPr lang="en-US" sz="1700" b="1" dirty="0" err="1">
                <a:solidFill>
                  <a:srgbClr val="333333"/>
                </a:solidFill>
              </a:rPr>
              <a:t>laurea</a:t>
            </a:r>
            <a:r>
              <a:rPr lang="en-US" sz="1700" b="1" dirty="0">
                <a:solidFill>
                  <a:srgbClr val="333333"/>
                </a:solidFill>
              </a:rPr>
              <a:t> </a:t>
            </a:r>
            <a:r>
              <a:rPr lang="en-US" sz="1700" b="1" dirty="0" err="1">
                <a:solidFill>
                  <a:srgbClr val="333333"/>
                </a:solidFill>
              </a:rPr>
              <a:t>triennale</a:t>
            </a:r>
            <a:br>
              <a:rPr lang="en-US" sz="1700" b="1" dirty="0">
                <a:solidFill>
                  <a:srgbClr val="333333"/>
                </a:solidFill>
              </a:rPr>
            </a:br>
            <a:endParaRPr lang="en-US" sz="1700" b="1" dirty="0">
              <a:solidFill>
                <a:srgbClr val="333333"/>
              </a:solidFill>
            </a:endParaRPr>
          </a:p>
          <a:p>
            <a:pPr marL="285750" indent="-285750">
              <a:buFont typeface="Arial" panose="020B0604020202020204" pitchFamily="34" charset="0"/>
              <a:buChar char="•"/>
            </a:pPr>
            <a:r>
              <a:rPr lang="en-US" sz="1700" b="1" dirty="0">
                <a:solidFill>
                  <a:srgbClr val="333333"/>
                </a:solidFill>
              </a:rPr>
              <a:t>3 </a:t>
            </a:r>
            <a:r>
              <a:rPr lang="en-US" sz="1700" b="1" dirty="0" err="1">
                <a:solidFill>
                  <a:srgbClr val="333333"/>
                </a:solidFill>
              </a:rPr>
              <a:t>corsi</a:t>
            </a:r>
            <a:r>
              <a:rPr lang="en-US" sz="1700" b="1" dirty="0">
                <a:solidFill>
                  <a:srgbClr val="333333"/>
                </a:solidFill>
              </a:rPr>
              <a:t> di </a:t>
            </a:r>
            <a:r>
              <a:rPr lang="en-US" sz="1700" b="1" dirty="0" err="1">
                <a:solidFill>
                  <a:srgbClr val="333333"/>
                </a:solidFill>
              </a:rPr>
              <a:t>laurea</a:t>
            </a:r>
            <a:r>
              <a:rPr lang="en-US" sz="1700" b="1" dirty="0">
                <a:solidFill>
                  <a:srgbClr val="333333"/>
                </a:solidFill>
              </a:rPr>
              <a:t> </a:t>
            </a:r>
            <a:r>
              <a:rPr lang="en-US" sz="1700" b="1" dirty="0" err="1">
                <a:solidFill>
                  <a:srgbClr val="333333"/>
                </a:solidFill>
              </a:rPr>
              <a:t>magistrale</a:t>
            </a:r>
            <a:r>
              <a:rPr lang="en-US" sz="1700" b="1" dirty="0">
                <a:solidFill>
                  <a:srgbClr val="333333"/>
                </a:solidFill>
              </a:rPr>
              <a:t> a </a:t>
            </a:r>
            <a:r>
              <a:rPr lang="en-US" sz="1700" b="1" dirty="0" err="1">
                <a:solidFill>
                  <a:srgbClr val="333333"/>
                </a:solidFill>
              </a:rPr>
              <a:t>ciclo</a:t>
            </a:r>
            <a:r>
              <a:rPr lang="en-US" sz="1700" b="1" dirty="0">
                <a:solidFill>
                  <a:srgbClr val="333333"/>
                </a:solidFill>
              </a:rPr>
              <a:t> </a:t>
            </a:r>
            <a:r>
              <a:rPr lang="en-US" sz="1700" b="1" dirty="0" err="1">
                <a:solidFill>
                  <a:srgbClr val="333333"/>
                </a:solidFill>
              </a:rPr>
              <a:t>unico</a:t>
            </a:r>
            <a:br>
              <a:rPr lang="en-US" sz="1700" b="1" dirty="0">
                <a:solidFill>
                  <a:srgbClr val="333333"/>
                </a:solidFill>
              </a:rPr>
            </a:br>
            <a:r>
              <a:rPr lang="en-US" sz="1700" b="1" dirty="0">
                <a:solidFill>
                  <a:srgbClr val="333333"/>
                </a:solidFill>
              </a:rPr>
              <a:t>(di cui 1 con  doppio </a:t>
            </a:r>
            <a:r>
              <a:rPr lang="en-US" sz="1700" b="1" dirty="0" err="1">
                <a:solidFill>
                  <a:srgbClr val="333333"/>
                </a:solidFill>
              </a:rPr>
              <a:t>titolo</a:t>
            </a:r>
            <a:r>
              <a:rPr lang="en-US" sz="1700" b="1" dirty="0">
                <a:solidFill>
                  <a:srgbClr val="333333"/>
                </a:solidFill>
              </a:rPr>
              <a:t> </a:t>
            </a:r>
            <a:r>
              <a:rPr lang="en-US" sz="1700" b="1" dirty="0" err="1">
                <a:solidFill>
                  <a:srgbClr val="333333"/>
                </a:solidFill>
              </a:rPr>
              <a:t>europeo</a:t>
            </a:r>
            <a:r>
              <a:rPr lang="en-US" sz="1700" b="1" dirty="0">
                <a:solidFill>
                  <a:srgbClr val="333333"/>
                </a:solidFill>
              </a:rPr>
              <a:t>)</a:t>
            </a:r>
            <a:br>
              <a:rPr lang="en-US" sz="1700" b="1" dirty="0">
                <a:solidFill>
                  <a:srgbClr val="333333"/>
                </a:solidFill>
              </a:rPr>
            </a:br>
            <a:endParaRPr lang="en-US" sz="1700" b="1" dirty="0">
              <a:solidFill>
                <a:srgbClr val="333333"/>
              </a:solidFill>
            </a:endParaRPr>
          </a:p>
          <a:p>
            <a:pPr marL="285750" indent="-285750">
              <a:buFont typeface="Arial" panose="020B0604020202020204" pitchFamily="34" charset="0"/>
              <a:buChar char="•"/>
            </a:pPr>
            <a:r>
              <a:rPr lang="en-US" sz="1700" b="1" dirty="0">
                <a:solidFill>
                  <a:srgbClr val="333333"/>
                </a:solidFill>
              </a:rPr>
              <a:t>15 </a:t>
            </a:r>
            <a:r>
              <a:rPr lang="en-US" sz="1700" b="1" dirty="0" err="1">
                <a:solidFill>
                  <a:srgbClr val="333333"/>
                </a:solidFill>
              </a:rPr>
              <a:t>corsi</a:t>
            </a:r>
            <a:r>
              <a:rPr lang="en-US" sz="1700" b="1" dirty="0">
                <a:solidFill>
                  <a:srgbClr val="333333"/>
                </a:solidFill>
              </a:rPr>
              <a:t> di </a:t>
            </a:r>
            <a:r>
              <a:rPr lang="en-US" sz="1700" b="1" dirty="0" err="1">
                <a:solidFill>
                  <a:srgbClr val="333333"/>
                </a:solidFill>
              </a:rPr>
              <a:t>laurea</a:t>
            </a:r>
            <a:r>
              <a:rPr lang="en-US" sz="1700" b="1" dirty="0">
                <a:solidFill>
                  <a:srgbClr val="333333"/>
                </a:solidFill>
              </a:rPr>
              <a:t> </a:t>
            </a:r>
            <a:r>
              <a:rPr lang="en-US" sz="1700" b="1" dirty="0" err="1">
                <a:solidFill>
                  <a:srgbClr val="333333"/>
                </a:solidFill>
              </a:rPr>
              <a:t>magistrale</a:t>
            </a:r>
            <a:br>
              <a:rPr lang="en-US" sz="1700" b="1" dirty="0">
                <a:solidFill>
                  <a:srgbClr val="333333"/>
                </a:solidFill>
              </a:rPr>
            </a:br>
            <a:r>
              <a:rPr lang="en-US" sz="1700" b="1" dirty="0">
                <a:solidFill>
                  <a:srgbClr val="333333"/>
                </a:solidFill>
              </a:rPr>
              <a:t>(di cui 8 con doppio </a:t>
            </a:r>
            <a:r>
              <a:rPr lang="en-US" sz="1700" b="1" dirty="0" err="1">
                <a:solidFill>
                  <a:srgbClr val="333333"/>
                </a:solidFill>
              </a:rPr>
              <a:t>titolo</a:t>
            </a:r>
            <a:r>
              <a:rPr lang="en-US" sz="1700" b="1" dirty="0">
                <a:solidFill>
                  <a:srgbClr val="333333"/>
                </a:solidFill>
              </a:rPr>
              <a:t> </a:t>
            </a:r>
            <a:r>
              <a:rPr lang="en-US" sz="1700" b="1" dirty="0" err="1">
                <a:solidFill>
                  <a:srgbClr val="333333"/>
                </a:solidFill>
              </a:rPr>
              <a:t>europeo</a:t>
            </a:r>
            <a:r>
              <a:rPr lang="en-US" sz="1700" b="1" dirty="0">
                <a:solidFill>
                  <a:srgbClr val="333333"/>
                </a:solidFill>
              </a:rPr>
              <a:t>) </a:t>
            </a:r>
          </a:p>
          <a:p>
            <a:endParaRPr lang="en-US" sz="1700" b="1" dirty="0">
              <a:solidFill>
                <a:srgbClr val="333333"/>
              </a:solidFill>
            </a:endParaRPr>
          </a:p>
          <a:p>
            <a:pPr marL="285750" indent="-285750">
              <a:buFont typeface="Arial" panose="020B0604020202020204" pitchFamily="34" charset="0"/>
              <a:buChar char="•"/>
            </a:pPr>
            <a:r>
              <a:rPr lang="en-US" sz="1700" b="1" dirty="0">
                <a:solidFill>
                  <a:srgbClr val="333333"/>
                </a:solidFill>
              </a:rPr>
              <a:t>1 Scuola di Medicina</a:t>
            </a:r>
          </a:p>
          <a:p>
            <a:endParaRPr lang="en-US" sz="1700" b="1" dirty="0">
              <a:solidFill>
                <a:srgbClr val="333333"/>
              </a:solidFill>
            </a:endParaRPr>
          </a:p>
          <a:p>
            <a:pPr marL="285750" indent="-285750">
              <a:buFont typeface="Arial" panose="020B0604020202020204" pitchFamily="34" charset="0"/>
              <a:buChar char="•"/>
            </a:pPr>
            <a:r>
              <a:rPr lang="en-US" sz="1700" b="1" dirty="0">
                <a:solidFill>
                  <a:srgbClr val="333333"/>
                </a:solidFill>
              </a:rPr>
              <a:t>1 Scuola di Dottorato</a:t>
            </a:r>
            <a:br>
              <a:rPr lang="en-US" sz="1700" b="1" dirty="0">
                <a:solidFill>
                  <a:srgbClr val="333333"/>
                </a:solidFill>
              </a:rPr>
            </a:br>
            <a:r>
              <a:rPr lang="en-US" sz="1700" b="1" dirty="0">
                <a:solidFill>
                  <a:srgbClr val="333333"/>
                </a:solidFill>
              </a:rPr>
              <a:t>8 </a:t>
            </a:r>
            <a:r>
              <a:rPr lang="en-US" sz="1700" b="1" dirty="0" err="1">
                <a:solidFill>
                  <a:srgbClr val="333333"/>
                </a:solidFill>
              </a:rPr>
              <a:t>corsi</a:t>
            </a:r>
            <a:r>
              <a:rPr lang="en-US" sz="1700" b="1" dirty="0">
                <a:solidFill>
                  <a:srgbClr val="333333"/>
                </a:solidFill>
              </a:rPr>
              <a:t> di Dottorato</a:t>
            </a:r>
          </a:p>
          <a:p>
            <a:endParaRPr lang="en-US" sz="1700" b="1" dirty="0">
              <a:solidFill>
                <a:srgbClr val="333333"/>
              </a:solidFill>
            </a:endParaRPr>
          </a:p>
          <a:p>
            <a:r>
              <a:rPr lang="it-IT" sz="1700" b="1" dirty="0"/>
              <a:t>Internazionalizzazione</a:t>
            </a:r>
            <a:r>
              <a:rPr lang="it-IT" sz="1700" dirty="0"/>
              <a:t>:</a:t>
            </a:r>
          </a:p>
          <a:p>
            <a:pPr marL="742950" lvl="1" indent="-285750">
              <a:buFont typeface="Arial" panose="020B0604020202020204" pitchFamily="34" charset="0"/>
              <a:buChar char="•"/>
            </a:pPr>
            <a:r>
              <a:rPr lang="it-IT" sz="1700" dirty="0"/>
              <a:t>23% dei corsi di studio svolti in lingua inglese</a:t>
            </a:r>
          </a:p>
          <a:p>
            <a:pPr marL="742950" lvl="1" indent="-285750">
              <a:buFont typeface="Arial" panose="020B0604020202020204" pitchFamily="34" charset="0"/>
              <a:buChar char="•"/>
            </a:pPr>
            <a:r>
              <a:rPr lang="it-IT" sz="1700" dirty="0"/>
              <a:t>200 accordi per mobilità internazionale</a:t>
            </a:r>
          </a:p>
          <a:p>
            <a:pPr marL="742950" lvl="1" indent="-285750">
              <a:buFont typeface="Arial" panose="020B0604020202020204" pitchFamily="34" charset="0"/>
              <a:buChar char="•"/>
            </a:pPr>
            <a:r>
              <a:rPr lang="it-IT" sz="1700" dirty="0"/>
              <a:t>190 studenti provenienti dall’estero</a:t>
            </a:r>
          </a:p>
          <a:p>
            <a:pPr marL="742950" lvl="1" indent="-285750">
              <a:buFont typeface="Arial" panose="020B0604020202020204" pitchFamily="34" charset="0"/>
              <a:buChar char="•"/>
            </a:pPr>
            <a:r>
              <a:rPr lang="it-IT" sz="1700" dirty="0"/>
              <a:t>298 studenti in Erasmus</a:t>
            </a:r>
          </a:p>
        </p:txBody>
      </p:sp>
      <p:sp>
        <p:nvSpPr>
          <p:cNvPr id="14" name="CasellaDiTesto 13">
            <a:extLst>
              <a:ext uri="{FF2B5EF4-FFF2-40B4-BE49-F238E27FC236}">
                <a16:creationId xmlns:a16="http://schemas.microsoft.com/office/drawing/2014/main" id="{8091A612-FDFE-4A9C-9ABA-07CF83294DDB}"/>
              </a:ext>
            </a:extLst>
          </p:cNvPr>
          <p:cNvSpPr txBox="1"/>
          <p:nvPr/>
        </p:nvSpPr>
        <p:spPr>
          <a:xfrm>
            <a:off x="1703512" y="575102"/>
            <a:ext cx="7884368" cy="523220"/>
          </a:xfrm>
          <a:prstGeom prst="rect">
            <a:avLst/>
          </a:prstGeom>
          <a:solidFill>
            <a:srgbClr val="007161"/>
          </a:solidFill>
        </p:spPr>
        <p:txBody>
          <a:bodyPr wrap="square" rtlCol="0">
            <a:spAutoFit/>
          </a:bodyPr>
          <a:lstStyle/>
          <a:p>
            <a:r>
              <a:rPr lang="it-IT" sz="2800" b="1" dirty="0">
                <a:solidFill>
                  <a:schemeClr val="bg1"/>
                </a:solidFill>
              </a:rPr>
              <a:t>L’OFFERTA FORMATIVA</a:t>
            </a:r>
            <a:endParaRPr lang="en-US" sz="2800" b="1" dirty="0">
              <a:solidFill>
                <a:schemeClr val="bg1"/>
              </a:solidFill>
            </a:endParaRPr>
          </a:p>
        </p:txBody>
      </p:sp>
      <p:sp>
        <p:nvSpPr>
          <p:cNvPr id="5" name="Rettangolo 4">
            <a:extLst>
              <a:ext uri="{FF2B5EF4-FFF2-40B4-BE49-F238E27FC236}">
                <a16:creationId xmlns:a16="http://schemas.microsoft.com/office/drawing/2014/main" id="{9CC0BA91-1B04-484D-9416-5EC2D117184B}"/>
              </a:ext>
            </a:extLst>
          </p:cNvPr>
          <p:cNvSpPr/>
          <p:nvPr/>
        </p:nvSpPr>
        <p:spPr>
          <a:xfrm>
            <a:off x="6792607" y="6099598"/>
            <a:ext cx="3426772" cy="369332"/>
          </a:xfrm>
          <a:prstGeom prst="rect">
            <a:avLst/>
          </a:prstGeom>
        </p:spPr>
        <p:txBody>
          <a:bodyPr wrap="none">
            <a:spAutoFit/>
          </a:bodyPr>
          <a:lstStyle/>
          <a:p>
            <a:pPr algn="ctr"/>
            <a:r>
              <a:rPr lang="it-IT" i="1" dirty="0"/>
              <a:t>Studentessa in biblioteca a Varese</a:t>
            </a:r>
          </a:p>
        </p:txBody>
      </p:sp>
    </p:spTree>
    <p:extLst>
      <p:ext uri="{BB962C8B-B14F-4D97-AF65-F5344CB8AC3E}">
        <p14:creationId xmlns:p14="http://schemas.microsoft.com/office/powerpoint/2010/main" val="8435627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C:\Documents and Settings\daniela.maffioli\Desktop\LOGO-ATENEO-FONDO TRASPAREN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384" y="332656"/>
            <a:ext cx="1008112"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ttangolo 14">
            <a:extLst>
              <a:ext uri="{FF2B5EF4-FFF2-40B4-BE49-F238E27FC236}">
                <a16:creationId xmlns:a16="http://schemas.microsoft.com/office/drawing/2014/main" id="{75F882E1-867B-4A1C-9D6D-F916E19A41D7}"/>
              </a:ext>
            </a:extLst>
          </p:cNvPr>
          <p:cNvSpPr/>
          <p:nvPr/>
        </p:nvSpPr>
        <p:spPr>
          <a:xfrm>
            <a:off x="1055440" y="3011428"/>
            <a:ext cx="5483745" cy="1477328"/>
          </a:xfrm>
          <a:prstGeom prst="rect">
            <a:avLst/>
          </a:prstGeom>
        </p:spPr>
        <p:txBody>
          <a:bodyPr wrap="square">
            <a:spAutoFit/>
          </a:bodyPr>
          <a:lstStyle/>
          <a:p>
            <a:r>
              <a:rPr lang="it-IT" b="1" dirty="0"/>
              <a:t>4 BIBLIOTECHE</a:t>
            </a:r>
          </a:p>
          <a:p>
            <a:pPr marL="285750" indent="-285750">
              <a:buFont typeface="Arial" panose="020B0604020202020204" pitchFamily="34" charset="0"/>
              <a:buChar char="•"/>
            </a:pPr>
            <a:r>
              <a:rPr lang="it-IT" dirty="0"/>
              <a:t>Biblioteca di Economia - Varese</a:t>
            </a:r>
          </a:p>
          <a:p>
            <a:pPr marL="285750" indent="-285750">
              <a:buFont typeface="Arial" panose="020B0604020202020204" pitchFamily="34" charset="0"/>
              <a:buChar char="•"/>
            </a:pPr>
            <a:r>
              <a:rPr lang="it-IT" dirty="0"/>
              <a:t>Biblioteca di Giurisprudenza - Como</a:t>
            </a:r>
          </a:p>
          <a:p>
            <a:pPr marL="285750" indent="-285750">
              <a:buFont typeface="Arial" panose="020B0604020202020204" pitchFamily="34" charset="0"/>
              <a:buChar char="•"/>
            </a:pPr>
            <a:r>
              <a:rPr lang="it-IT" dirty="0"/>
              <a:t>Biblioteca di Medicina e Scienze - Varese</a:t>
            </a:r>
          </a:p>
          <a:p>
            <a:pPr marL="285750" indent="-285750">
              <a:buFont typeface="Arial" panose="020B0604020202020204" pitchFamily="34" charset="0"/>
              <a:buChar char="•"/>
            </a:pPr>
            <a:r>
              <a:rPr lang="it-IT" dirty="0"/>
              <a:t>Biblioteca di Scienze - Como</a:t>
            </a:r>
          </a:p>
        </p:txBody>
      </p:sp>
      <p:sp>
        <p:nvSpPr>
          <p:cNvPr id="19" name="Rettangolo 18">
            <a:extLst>
              <a:ext uri="{FF2B5EF4-FFF2-40B4-BE49-F238E27FC236}">
                <a16:creationId xmlns:a16="http://schemas.microsoft.com/office/drawing/2014/main" id="{304F8340-DF33-4A54-872E-304CEE261DD1}"/>
              </a:ext>
            </a:extLst>
          </p:cNvPr>
          <p:cNvSpPr/>
          <p:nvPr/>
        </p:nvSpPr>
        <p:spPr>
          <a:xfrm>
            <a:off x="990392" y="4845105"/>
            <a:ext cx="7777963" cy="923330"/>
          </a:xfrm>
          <a:prstGeom prst="rect">
            <a:avLst/>
          </a:prstGeom>
        </p:spPr>
        <p:txBody>
          <a:bodyPr wrap="square">
            <a:spAutoFit/>
          </a:bodyPr>
          <a:lstStyle/>
          <a:p>
            <a:r>
              <a:rPr lang="it-IT" b="1" dirty="0"/>
              <a:t>PROGETTO COLLEGE SPORTIVI</a:t>
            </a:r>
          </a:p>
          <a:p>
            <a:r>
              <a:rPr lang="it-IT" dirty="0"/>
              <a:t>Atletica leggera, Canottaggio, Tiro con l'arco</a:t>
            </a:r>
          </a:p>
          <a:p>
            <a:r>
              <a:rPr lang="it-IT" dirty="0"/>
              <a:t>Prove nordiche, Triathlon</a:t>
            </a:r>
          </a:p>
        </p:txBody>
      </p:sp>
      <p:sp>
        <p:nvSpPr>
          <p:cNvPr id="7" name="Rettangolo 6">
            <a:extLst>
              <a:ext uri="{FF2B5EF4-FFF2-40B4-BE49-F238E27FC236}">
                <a16:creationId xmlns:a16="http://schemas.microsoft.com/office/drawing/2014/main" id="{BEDB5BCE-FA4F-4487-A875-02AC029A5388}"/>
              </a:ext>
            </a:extLst>
          </p:cNvPr>
          <p:cNvSpPr/>
          <p:nvPr/>
        </p:nvSpPr>
        <p:spPr>
          <a:xfrm>
            <a:off x="1055440" y="1731750"/>
            <a:ext cx="3255378" cy="923330"/>
          </a:xfrm>
          <a:prstGeom prst="rect">
            <a:avLst/>
          </a:prstGeom>
        </p:spPr>
        <p:txBody>
          <a:bodyPr wrap="none">
            <a:spAutoFit/>
          </a:bodyPr>
          <a:lstStyle/>
          <a:p>
            <a:r>
              <a:rPr lang="it-IT" b="1" dirty="0"/>
              <a:t>2 IMPIANTI SPORTIVI</a:t>
            </a:r>
          </a:p>
          <a:p>
            <a:pPr marL="285750" indent="-285750">
              <a:buFont typeface="Arial" panose="020B0604020202020204" pitchFamily="34" charset="0"/>
              <a:buChar char="•"/>
            </a:pPr>
            <a:r>
              <a:rPr lang="it-IT" dirty="0" err="1"/>
              <a:t>PalaInsubria</a:t>
            </a:r>
            <a:r>
              <a:rPr lang="it-IT" dirty="0"/>
              <a:t> - Varese</a:t>
            </a:r>
          </a:p>
          <a:p>
            <a:pPr marL="285750" indent="-285750">
              <a:buFont typeface="Arial" panose="020B0604020202020204" pitchFamily="34" charset="0"/>
              <a:buChar char="•"/>
            </a:pPr>
            <a:r>
              <a:rPr lang="it-IT" dirty="0"/>
              <a:t>Centro Polifunzionale - Como</a:t>
            </a:r>
          </a:p>
        </p:txBody>
      </p:sp>
      <p:sp>
        <p:nvSpPr>
          <p:cNvPr id="13" name="Rettangolo 12">
            <a:extLst>
              <a:ext uri="{FF2B5EF4-FFF2-40B4-BE49-F238E27FC236}">
                <a16:creationId xmlns:a16="http://schemas.microsoft.com/office/drawing/2014/main" id="{FA8C0F55-42CE-4B83-8C62-5CD5A1DA7206}"/>
              </a:ext>
            </a:extLst>
          </p:cNvPr>
          <p:cNvSpPr/>
          <p:nvPr/>
        </p:nvSpPr>
        <p:spPr>
          <a:xfrm>
            <a:off x="7487923" y="5306770"/>
            <a:ext cx="1896673" cy="369332"/>
          </a:xfrm>
          <a:prstGeom prst="rect">
            <a:avLst/>
          </a:prstGeom>
        </p:spPr>
        <p:txBody>
          <a:bodyPr wrap="none">
            <a:spAutoFit/>
          </a:bodyPr>
          <a:lstStyle/>
          <a:p>
            <a:pPr algn="ctr"/>
            <a:r>
              <a:rPr lang="it-IT" i="1" dirty="0"/>
              <a:t>Le sedi dell’Ateneo</a:t>
            </a:r>
          </a:p>
        </p:txBody>
      </p:sp>
      <p:sp>
        <p:nvSpPr>
          <p:cNvPr id="9" name="CasellaDiTesto 8">
            <a:extLst>
              <a:ext uri="{FF2B5EF4-FFF2-40B4-BE49-F238E27FC236}">
                <a16:creationId xmlns:a16="http://schemas.microsoft.com/office/drawing/2014/main" id="{E7B99215-0D72-48C7-8478-552430ED30E7}"/>
              </a:ext>
            </a:extLst>
          </p:cNvPr>
          <p:cNvSpPr txBox="1"/>
          <p:nvPr/>
        </p:nvSpPr>
        <p:spPr>
          <a:xfrm>
            <a:off x="1703512" y="575102"/>
            <a:ext cx="7884368" cy="523220"/>
          </a:xfrm>
          <a:prstGeom prst="rect">
            <a:avLst/>
          </a:prstGeom>
          <a:solidFill>
            <a:srgbClr val="007161"/>
          </a:solidFill>
        </p:spPr>
        <p:txBody>
          <a:bodyPr wrap="square" rtlCol="0">
            <a:spAutoFit/>
          </a:bodyPr>
          <a:lstStyle/>
          <a:p>
            <a:r>
              <a:rPr lang="it-IT" sz="2800" b="1" dirty="0">
                <a:solidFill>
                  <a:schemeClr val="bg1"/>
                </a:solidFill>
              </a:rPr>
              <a:t>I CAMPUS E LE STRUTTURE</a:t>
            </a:r>
            <a:endParaRPr lang="en-US" sz="2800" b="1" dirty="0">
              <a:solidFill>
                <a:schemeClr val="bg1"/>
              </a:solidFill>
            </a:endParaRPr>
          </a:p>
        </p:txBody>
      </p:sp>
      <p:pic>
        <p:nvPicPr>
          <p:cNvPr id="10" name="Immagine 9">
            <a:extLst>
              <a:ext uri="{FF2B5EF4-FFF2-40B4-BE49-F238E27FC236}">
                <a16:creationId xmlns:a16="http://schemas.microsoft.com/office/drawing/2014/main" id="{96277D87-048D-4B0A-9E56-C1C4271293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1095" y="2379262"/>
            <a:ext cx="5550330" cy="2741662"/>
          </a:xfrm>
          <a:prstGeom prst="rect">
            <a:avLst/>
          </a:prstGeom>
        </p:spPr>
      </p:pic>
    </p:spTree>
    <p:extLst>
      <p:ext uri="{BB962C8B-B14F-4D97-AF65-F5344CB8AC3E}">
        <p14:creationId xmlns:p14="http://schemas.microsoft.com/office/powerpoint/2010/main" val="29163407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C:\Documents and Settings\daniela.maffioli\Desktop\LOGO-ATENEO-FONDO TRASPAREN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384" y="332656"/>
            <a:ext cx="1008112"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p:cNvSpPr txBox="1"/>
          <p:nvPr/>
        </p:nvSpPr>
        <p:spPr>
          <a:xfrm>
            <a:off x="1703512" y="575102"/>
            <a:ext cx="7884368" cy="523220"/>
          </a:xfrm>
          <a:prstGeom prst="rect">
            <a:avLst/>
          </a:prstGeom>
          <a:solidFill>
            <a:srgbClr val="007161"/>
          </a:solidFill>
        </p:spPr>
        <p:txBody>
          <a:bodyPr wrap="square" rtlCol="0">
            <a:spAutoFit/>
          </a:bodyPr>
          <a:lstStyle/>
          <a:p>
            <a:r>
              <a:rPr lang="it-IT" sz="2800" b="1" dirty="0">
                <a:solidFill>
                  <a:schemeClr val="bg1"/>
                </a:solidFill>
              </a:rPr>
              <a:t>LE AULE E LA DIDATTICA EVOLUTA </a:t>
            </a:r>
          </a:p>
        </p:txBody>
      </p:sp>
      <p:sp>
        <p:nvSpPr>
          <p:cNvPr id="7" name="Rettangolo 6">
            <a:extLst>
              <a:ext uri="{FF2B5EF4-FFF2-40B4-BE49-F238E27FC236}">
                <a16:creationId xmlns:a16="http://schemas.microsoft.com/office/drawing/2014/main" id="{6324CC0A-601D-42C5-AFD6-10DFEE03C69D}"/>
              </a:ext>
            </a:extLst>
          </p:cNvPr>
          <p:cNvSpPr/>
          <p:nvPr/>
        </p:nvSpPr>
        <p:spPr>
          <a:xfrm>
            <a:off x="5447928" y="1916832"/>
            <a:ext cx="6385987" cy="1046440"/>
          </a:xfrm>
          <a:prstGeom prst="rect">
            <a:avLst/>
          </a:prstGeom>
        </p:spPr>
        <p:txBody>
          <a:bodyPr wrap="square">
            <a:spAutoFit/>
          </a:bodyPr>
          <a:lstStyle/>
          <a:p>
            <a:pPr marL="285750" indent="-285750">
              <a:buFont typeface="Arial" panose="020B0604020202020204" pitchFamily="34" charset="0"/>
              <a:buChar char="•"/>
            </a:pPr>
            <a:endParaRPr lang="it-IT" sz="1600" b="1" dirty="0"/>
          </a:p>
          <a:p>
            <a:pPr marL="285750" indent="-285750">
              <a:buFont typeface="Arial" panose="020B0604020202020204" pitchFamily="34" charset="0"/>
              <a:buChar char="•"/>
            </a:pPr>
            <a:endParaRPr lang="it-IT" sz="1600" b="1" dirty="0"/>
          </a:p>
          <a:p>
            <a:pPr marL="285750" indent="-285750">
              <a:buFont typeface="Arial" panose="020B0604020202020204" pitchFamily="34" charset="0"/>
              <a:buChar char="•"/>
            </a:pPr>
            <a:endParaRPr lang="it-IT" sz="1600" b="1" dirty="0"/>
          </a:p>
          <a:p>
            <a:endParaRPr lang="it-IT" sz="1400" dirty="0"/>
          </a:p>
        </p:txBody>
      </p:sp>
      <p:sp>
        <p:nvSpPr>
          <p:cNvPr id="5" name="Rettangolo 4">
            <a:extLst>
              <a:ext uri="{FF2B5EF4-FFF2-40B4-BE49-F238E27FC236}">
                <a16:creationId xmlns:a16="http://schemas.microsoft.com/office/drawing/2014/main" id="{CFC3818B-C1F6-4FCF-BF96-42CFED1D7CD1}"/>
              </a:ext>
            </a:extLst>
          </p:cNvPr>
          <p:cNvSpPr/>
          <p:nvPr/>
        </p:nvSpPr>
        <p:spPr>
          <a:xfrm>
            <a:off x="1040632" y="1582682"/>
            <a:ext cx="5240342" cy="4801314"/>
          </a:xfrm>
          <a:prstGeom prst="rect">
            <a:avLst/>
          </a:prstGeom>
        </p:spPr>
        <p:txBody>
          <a:bodyPr wrap="square">
            <a:spAutoFit/>
          </a:bodyPr>
          <a:lstStyle/>
          <a:p>
            <a:r>
              <a:rPr lang="it-IT" dirty="0"/>
              <a:t>Da febbraio 2022 nelle sedi di Varese, Como e Busto Arsizio </a:t>
            </a:r>
            <a:r>
              <a:rPr lang="it-IT" b="1" dirty="0"/>
              <a:t>sono operative 40 aule ad alta tecnologia con 250 nuovi computer </a:t>
            </a:r>
            <a:r>
              <a:rPr lang="it-IT" dirty="0"/>
              <a:t>e un’articolata infrastruttura server con una gestione centralizzata basata sul cloud </a:t>
            </a:r>
          </a:p>
          <a:p>
            <a:endParaRPr lang="it-IT" sz="1100" dirty="0"/>
          </a:p>
          <a:p>
            <a:pPr marL="285750" indent="-285750">
              <a:buFont typeface="Arial" panose="020B0604020202020204" pitchFamily="34" charset="0"/>
              <a:buChar char="•"/>
            </a:pPr>
            <a:r>
              <a:rPr lang="it-IT" b="1" dirty="0"/>
              <a:t>Il progetto «Innovazione didattica d’ateneo»,</a:t>
            </a:r>
            <a:br>
              <a:rPr lang="it-IT" b="1" dirty="0"/>
            </a:br>
            <a:r>
              <a:rPr lang="it-IT" dirty="0"/>
              <a:t>del valore totale di 1,5 milioni di euro è stato </a:t>
            </a:r>
            <a:r>
              <a:rPr lang="it-IT" b="1" dirty="0"/>
              <a:t>finanziato da Regione Lombardia</a:t>
            </a:r>
            <a:r>
              <a:rPr lang="it-IT" dirty="0"/>
              <a:t> con le risorse stanziate per l’innovazione della strumentazione digitale delle università pubbliche lombarde</a:t>
            </a:r>
          </a:p>
          <a:p>
            <a:endParaRPr lang="it-IT" dirty="0"/>
          </a:p>
          <a:p>
            <a:pPr marL="285750" indent="-285750">
              <a:buFont typeface="Arial" panose="020B0604020202020204" pitchFamily="34" charset="0"/>
              <a:buChar char="•"/>
            </a:pPr>
            <a:r>
              <a:rPr lang="it-IT" dirty="0"/>
              <a:t>Nel dettaglio sono state realizzate:</a:t>
            </a:r>
            <a:endParaRPr lang="it-IT" b="1" dirty="0"/>
          </a:p>
          <a:p>
            <a:pPr marL="742950" lvl="1" indent="-285750">
              <a:buFont typeface="Arial" panose="020B0604020202020204" pitchFamily="34" charset="0"/>
              <a:buChar char="•"/>
            </a:pPr>
            <a:r>
              <a:rPr lang="it-IT" b="1" dirty="0"/>
              <a:t>25 aule multimediali avanzate per la didattica ibrida</a:t>
            </a:r>
          </a:p>
          <a:p>
            <a:pPr marL="742950" lvl="1" indent="-285750">
              <a:buFont typeface="Arial" panose="020B0604020202020204" pitchFamily="34" charset="0"/>
              <a:buChar char="•"/>
            </a:pPr>
            <a:r>
              <a:rPr lang="it-IT" b="1" dirty="0"/>
              <a:t>5 aule magne riqualificate digitalmente</a:t>
            </a:r>
          </a:p>
          <a:p>
            <a:pPr marL="742950" lvl="1" indent="-285750">
              <a:buFont typeface="Arial" panose="020B0604020202020204" pitchFamily="34" charset="0"/>
              <a:buChar char="•"/>
            </a:pPr>
            <a:r>
              <a:rPr lang="it-IT" b="1" dirty="0"/>
              <a:t>10</a:t>
            </a:r>
            <a:r>
              <a:rPr lang="it-IT" dirty="0"/>
              <a:t> </a:t>
            </a:r>
            <a:r>
              <a:rPr lang="it-IT" b="1" dirty="0"/>
              <a:t>studi di registrazione per le lezioni da remoto</a:t>
            </a:r>
            <a:endParaRPr lang="it-IT" dirty="0"/>
          </a:p>
        </p:txBody>
      </p:sp>
      <p:pic>
        <p:nvPicPr>
          <p:cNvPr id="9" name="Immagine 8">
            <a:extLst>
              <a:ext uri="{FF2B5EF4-FFF2-40B4-BE49-F238E27FC236}">
                <a16:creationId xmlns:a16="http://schemas.microsoft.com/office/drawing/2014/main" id="{B690646D-9680-4035-8B05-9A162165DC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1817" y="2035176"/>
            <a:ext cx="5240342" cy="3493212"/>
          </a:xfrm>
          <a:prstGeom prst="rect">
            <a:avLst/>
          </a:prstGeom>
          <a:effectLst>
            <a:softEdge rad="127000"/>
          </a:effectLst>
        </p:spPr>
      </p:pic>
      <p:sp>
        <p:nvSpPr>
          <p:cNvPr id="2" name="Rettangolo 1">
            <a:extLst>
              <a:ext uri="{FF2B5EF4-FFF2-40B4-BE49-F238E27FC236}">
                <a16:creationId xmlns:a16="http://schemas.microsoft.com/office/drawing/2014/main" id="{9047924E-3707-412C-B81B-A73C6FCB54A1}"/>
              </a:ext>
            </a:extLst>
          </p:cNvPr>
          <p:cNvSpPr/>
          <p:nvPr/>
        </p:nvSpPr>
        <p:spPr>
          <a:xfrm>
            <a:off x="8076058" y="5664636"/>
            <a:ext cx="1891865" cy="369332"/>
          </a:xfrm>
          <a:prstGeom prst="rect">
            <a:avLst/>
          </a:prstGeom>
        </p:spPr>
        <p:txBody>
          <a:bodyPr wrap="none">
            <a:spAutoFit/>
          </a:bodyPr>
          <a:lstStyle/>
          <a:p>
            <a:pPr algn="ctr"/>
            <a:r>
              <a:rPr lang="it-IT" i="1" dirty="0"/>
              <a:t>Aula multimediale</a:t>
            </a:r>
          </a:p>
        </p:txBody>
      </p:sp>
    </p:spTree>
    <p:extLst>
      <p:ext uri="{BB962C8B-B14F-4D97-AF65-F5344CB8AC3E}">
        <p14:creationId xmlns:p14="http://schemas.microsoft.com/office/powerpoint/2010/main" val="5255307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C:\Documents and Settings\daniela.maffioli\Desktop\LOGO-ATENEO-FONDO TRASPAREN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384" y="332656"/>
            <a:ext cx="1008112"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p:cNvSpPr txBox="1"/>
          <p:nvPr/>
        </p:nvSpPr>
        <p:spPr>
          <a:xfrm>
            <a:off x="1703512" y="575102"/>
            <a:ext cx="7884368" cy="523220"/>
          </a:xfrm>
          <a:prstGeom prst="rect">
            <a:avLst/>
          </a:prstGeom>
          <a:solidFill>
            <a:srgbClr val="007161"/>
          </a:solidFill>
        </p:spPr>
        <p:txBody>
          <a:bodyPr wrap="square" rtlCol="0">
            <a:spAutoFit/>
          </a:bodyPr>
          <a:lstStyle/>
          <a:p>
            <a:r>
              <a:rPr lang="it-IT" sz="2800" b="1" dirty="0">
                <a:solidFill>
                  <a:schemeClr val="bg1"/>
                </a:solidFill>
              </a:rPr>
              <a:t>LE RESIDENZE A VARESE</a:t>
            </a:r>
            <a:endParaRPr lang="en-US" sz="2800" b="1" dirty="0">
              <a:solidFill>
                <a:schemeClr val="bg1"/>
              </a:solidFill>
            </a:endParaRPr>
          </a:p>
        </p:txBody>
      </p:sp>
      <p:sp>
        <p:nvSpPr>
          <p:cNvPr id="7" name="Rettangolo 6">
            <a:extLst>
              <a:ext uri="{FF2B5EF4-FFF2-40B4-BE49-F238E27FC236}">
                <a16:creationId xmlns:a16="http://schemas.microsoft.com/office/drawing/2014/main" id="{B54B8EEB-4AC0-4D86-9CED-9B34D2757200}"/>
              </a:ext>
            </a:extLst>
          </p:cNvPr>
          <p:cNvSpPr/>
          <p:nvPr/>
        </p:nvSpPr>
        <p:spPr>
          <a:xfrm>
            <a:off x="724025" y="4149080"/>
            <a:ext cx="5270376" cy="369332"/>
          </a:xfrm>
          <a:prstGeom prst="rect">
            <a:avLst/>
          </a:prstGeom>
        </p:spPr>
        <p:txBody>
          <a:bodyPr wrap="square">
            <a:spAutoFit/>
          </a:bodyPr>
          <a:lstStyle/>
          <a:p>
            <a:endParaRPr lang="en-US" dirty="0"/>
          </a:p>
        </p:txBody>
      </p:sp>
      <p:sp>
        <p:nvSpPr>
          <p:cNvPr id="5" name="Rettangolo 4">
            <a:extLst>
              <a:ext uri="{FF2B5EF4-FFF2-40B4-BE49-F238E27FC236}">
                <a16:creationId xmlns:a16="http://schemas.microsoft.com/office/drawing/2014/main" id="{4444CB7C-7BF0-4599-8DBA-81D5CB633FD8}"/>
              </a:ext>
            </a:extLst>
          </p:cNvPr>
          <p:cNvSpPr/>
          <p:nvPr/>
        </p:nvSpPr>
        <p:spPr>
          <a:xfrm>
            <a:off x="1019773" y="1437596"/>
            <a:ext cx="6120680" cy="2554545"/>
          </a:xfrm>
          <a:prstGeom prst="rect">
            <a:avLst/>
          </a:prstGeom>
        </p:spPr>
        <p:txBody>
          <a:bodyPr wrap="square">
            <a:spAutoFit/>
          </a:bodyPr>
          <a:lstStyle/>
          <a:p>
            <a:pPr marR="5080" algn="just">
              <a:lnSpc>
                <a:spcPct val="100000"/>
              </a:lnSpc>
            </a:pPr>
            <a:r>
              <a:rPr lang="it-IT" sz="1600" b="1" cap="all" dirty="0"/>
              <a:t>171 posti alloggio</a:t>
            </a:r>
          </a:p>
          <a:p>
            <a:pPr marR="5080" algn="just">
              <a:lnSpc>
                <a:spcPct val="100000"/>
              </a:lnSpc>
            </a:pPr>
            <a:endParaRPr lang="it-IT" sz="1600" b="1" dirty="0"/>
          </a:p>
          <a:p>
            <a:pPr marR="5080" indent="-171450" algn="just">
              <a:lnSpc>
                <a:spcPct val="100000"/>
              </a:lnSpc>
              <a:buFont typeface="Wingdings" panose="05000000000000000000" pitchFamily="2" charset="2"/>
              <a:buChar char="Ø"/>
            </a:pPr>
            <a:r>
              <a:rPr lang="it-IT" sz="1600" b="1" dirty="0"/>
              <a:t> 96 posti </a:t>
            </a:r>
            <a:r>
              <a:rPr lang="it-IT" sz="1600" dirty="0"/>
              <a:t>al Collegio Carlo Cattaneo, a pochi passi dalle sedi dell’attività didattica di tutti i corsi di studio presenti a Varese</a:t>
            </a:r>
          </a:p>
          <a:p>
            <a:pPr marR="5080" indent="-171450" algn="just">
              <a:lnSpc>
                <a:spcPct val="100000"/>
              </a:lnSpc>
              <a:buFont typeface="Wingdings" panose="05000000000000000000" pitchFamily="2" charset="2"/>
              <a:buChar char="Ø"/>
            </a:pPr>
            <a:r>
              <a:rPr lang="it-IT" sz="1600" b="1" dirty="0"/>
              <a:t> 65 posti </a:t>
            </a:r>
            <a:r>
              <a:rPr lang="it-IT" sz="1600" dirty="0"/>
              <a:t>all’ex Hotel City, a pochi passi dalla sede dell’Università e nel cuore della città</a:t>
            </a:r>
          </a:p>
          <a:p>
            <a:pPr marR="5080" indent="-171450" algn="just">
              <a:lnSpc>
                <a:spcPct val="100000"/>
              </a:lnSpc>
              <a:buFont typeface="Wingdings" panose="05000000000000000000" pitchFamily="2" charset="2"/>
              <a:buChar char="Ø"/>
            </a:pPr>
            <a:r>
              <a:rPr lang="it-IT" sz="1600" dirty="0"/>
              <a:t> </a:t>
            </a:r>
            <a:r>
              <a:rPr lang="it-IT" sz="1600" b="1" dirty="0"/>
              <a:t>10 posti </a:t>
            </a:r>
            <a:r>
              <a:rPr lang="it-IT" sz="1600" dirty="0"/>
              <a:t>alla residenza Carlo </a:t>
            </a:r>
            <a:r>
              <a:rPr lang="it-IT" sz="1600" dirty="0" err="1"/>
              <a:t>Pomini</a:t>
            </a:r>
            <a:r>
              <a:rPr lang="it-IT" sz="1600" dirty="0"/>
              <a:t> di Castellanza*, utile a chi frequenta le sedi di Varese e di Busto Arsizio</a:t>
            </a:r>
          </a:p>
          <a:p>
            <a:pPr marR="5080" algn="just"/>
            <a:r>
              <a:rPr lang="it-IT" sz="1600" dirty="0"/>
              <a:t>* in convenzione con LIUC</a:t>
            </a:r>
          </a:p>
          <a:p>
            <a:pPr marR="5080" indent="-171450" algn="just">
              <a:lnSpc>
                <a:spcPct val="100000"/>
              </a:lnSpc>
              <a:buFont typeface="Wingdings" panose="05000000000000000000" pitchFamily="2" charset="2"/>
              <a:buChar char="Ø"/>
            </a:pPr>
            <a:endParaRPr lang="it-IT" sz="1600" dirty="0">
              <a:latin typeface="Arial"/>
              <a:cs typeface="Arial"/>
            </a:endParaRPr>
          </a:p>
        </p:txBody>
      </p:sp>
      <p:pic>
        <p:nvPicPr>
          <p:cNvPr id="13" name="Immagine 12">
            <a:extLst>
              <a:ext uri="{FF2B5EF4-FFF2-40B4-BE49-F238E27FC236}">
                <a16:creationId xmlns:a16="http://schemas.microsoft.com/office/drawing/2014/main" id="{6A2326FC-00A2-4F6E-BA21-3A0B69E262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8052" y="1751393"/>
            <a:ext cx="4608512" cy="4230584"/>
          </a:xfrm>
          <a:prstGeom prst="rect">
            <a:avLst/>
          </a:prstGeom>
          <a:effectLst>
            <a:softEdge rad="127000"/>
          </a:effectLst>
        </p:spPr>
      </p:pic>
      <p:sp>
        <p:nvSpPr>
          <p:cNvPr id="2" name="Rettangolo 1">
            <a:extLst>
              <a:ext uri="{FF2B5EF4-FFF2-40B4-BE49-F238E27FC236}">
                <a16:creationId xmlns:a16="http://schemas.microsoft.com/office/drawing/2014/main" id="{33DEA960-9798-4C23-ADF5-50F6E967808E}"/>
              </a:ext>
            </a:extLst>
          </p:cNvPr>
          <p:cNvSpPr/>
          <p:nvPr/>
        </p:nvSpPr>
        <p:spPr>
          <a:xfrm>
            <a:off x="7276564" y="5981977"/>
            <a:ext cx="4596708" cy="369332"/>
          </a:xfrm>
          <a:prstGeom prst="rect">
            <a:avLst/>
          </a:prstGeom>
        </p:spPr>
        <p:txBody>
          <a:bodyPr wrap="none">
            <a:spAutoFit/>
          </a:bodyPr>
          <a:lstStyle/>
          <a:p>
            <a:pPr marR="5080" indent="-171450" algn="just">
              <a:lnSpc>
                <a:spcPct val="100000"/>
              </a:lnSpc>
              <a:buFont typeface="Wingdings" panose="05000000000000000000" pitchFamily="2" charset="2"/>
              <a:buChar char="Ø"/>
            </a:pPr>
            <a:r>
              <a:rPr lang="it-IT" b="1" dirty="0"/>
              <a:t> IN ARRIVO… Lo studentato diffuso di </a:t>
            </a:r>
            <a:r>
              <a:rPr lang="it-IT" b="1" dirty="0" err="1"/>
              <a:t>Biumo</a:t>
            </a:r>
            <a:endParaRPr lang="it-IT" b="1" dirty="0"/>
          </a:p>
        </p:txBody>
      </p:sp>
      <p:pic>
        <p:nvPicPr>
          <p:cNvPr id="8" name="Immagine 7">
            <a:extLst>
              <a:ext uri="{FF2B5EF4-FFF2-40B4-BE49-F238E27FC236}">
                <a16:creationId xmlns:a16="http://schemas.microsoft.com/office/drawing/2014/main" id="{ED17DE91-4695-4E08-9D08-7CD1EF7405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090" y="3690324"/>
            <a:ext cx="2702211" cy="2291653"/>
          </a:xfrm>
          <a:prstGeom prst="rect">
            <a:avLst/>
          </a:prstGeom>
          <a:effectLst>
            <a:softEdge rad="127000"/>
          </a:effectLst>
        </p:spPr>
      </p:pic>
      <p:pic>
        <p:nvPicPr>
          <p:cNvPr id="15" name="Immagine 14">
            <a:extLst>
              <a:ext uri="{FF2B5EF4-FFF2-40B4-BE49-F238E27FC236}">
                <a16:creationId xmlns:a16="http://schemas.microsoft.com/office/drawing/2014/main" id="{CC59C33E-DB17-4FAC-8E09-1655486956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7276" y="3712739"/>
            <a:ext cx="3403177" cy="2269238"/>
          </a:xfrm>
          <a:prstGeom prst="rect">
            <a:avLst/>
          </a:prstGeom>
          <a:effectLst>
            <a:softEdge rad="127000"/>
          </a:effectLst>
        </p:spPr>
      </p:pic>
    </p:spTree>
    <p:extLst>
      <p:ext uri="{BB962C8B-B14F-4D97-AF65-F5344CB8AC3E}">
        <p14:creationId xmlns:p14="http://schemas.microsoft.com/office/powerpoint/2010/main" val="20020235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C:\Documents and Settings\daniela.maffioli\Desktop\LOGO-ATENEO-FONDO TRASPAREN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384" y="332656"/>
            <a:ext cx="1008112"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tangolo 6">
            <a:extLst>
              <a:ext uri="{FF2B5EF4-FFF2-40B4-BE49-F238E27FC236}">
                <a16:creationId xmlns:a16="http://schemas.microsoft.com/office/drawing/2014/main" id="{B54B8EEB-4AC0-4D86-9CED-9B34D2757200}"/>
              </a:ext>
            </a:extLst>
          </p:cNvPr>
          <p:cNvSpPr/>
          <p:nvPr/>
        </p:nvSpPr>
        <p:spPr>
          <a:xfrm>
            <a:off x="724025" y="4149080"/>
            <a:ext cx="5270376" cy="369332"/>
          </a:xfrm>
          <a:prstGeom prst="rect">
            <a:avLst/>
          </a:prstGeom>
        </p:spPr>
        <p:txBody>
          <a:bodyPr wrap="square">
            <a:spAutoFit/>
          </a:bodyPr>
          <a:lstStyle/>
          <a:p>
            <a:endParaRPr lang="en-US" dirty="0"/>
          </a:p>
        </p:txBody>
      </p:sp>
      <p:sp>
        <p:nvSpPr>
          <p:cNvPr id="13" name="Rettangolo 12">
            <a:extLst>
              <a:ext uri="{FF2B5EF4-FFF2-40B4-BE49-F238E27FC236}">
                <a16:creationId xmlns:a16="http://schemas.microsoft.com/office/drawing/2014/main" id="{B1E4C5A3-C8D2-4BF2-8338-56043E856A24}"/>
              </a:ext>
            </a:extLst>
          </p:cNvPr>
          <p:cNvSpPr/>
          <p:nvPr/>
        </p:nvSpPr>
        <p:spPr>
          <a:xfrm>
            <a:off x="1055440" y="1542218"/>
            <a:ext cx="9688062" cy="1754326"/>
          </a:xfrm>
          <a:prstGeom prst="rect">
            <a:avLst/>
          </a:prstGeom>
        </p:spPr>
        <p:txBody>
          <a:bodyPr wrap="square">
            <a:spAutoFit/>
          </a:bodyPr>
          <a:lstStyle/>
          <a:p>
            <a:pPr marR="5080" algn="just"/>
            <a:r>
              <a:rPr lang="it-IT" b="1" cap="all" dirty="0"/>
              <a:t>80 posti alloggio a Como </a:t>
            </a:r>
          </a:p>
          <a:p>
            <a:pPr marR="5080" algn="just"/>
            <a:endParaRPr lang="it-IT" dirty="0"/>
          </a:p>
          <a:p>
            <a:pPr marL="285750" marR="5080" indent="-285750" algn="just">
              <a:buFont typeface="Wingdings" panose="05000000000000000000" pitchFamily="2" charset="2"/>
              <a:buChar char="Ø"/>
            </a:pPr>
            <a:r>
              <a:rPr lang="it-IT" b="1" dirty="0"/>
              <a:t>37 posti </a:t>
            </a:r>
            <a:r>
              <a:rPr lang="it-IT" dirty="0"/>
              <a:t>al Collegio Santa Teresa, a pochi passi dalle sedi dell’Università e dal centro</a:t>
            </a:r>
          </a:p>
          <a:p>
            <a:pPr marL="285750" marR="5080" indent="-285750" algn="just">
              <a:buFont typeface="Wingdings" panose="05000000000000000000" pitchFamily="2" charset="2"/>
              <a:buChar char="Ø"/>
            </a:pPr>
            <a:r>
              <a:rPr lang="it-IT" b="1" dirty="0"/>
              <a:t>43 posti </a:t>
            </a:r>
            <a:r>
              <a:rPr lang="it-IT" dirty="0"/>
              <a:t>al Collegio La Presentazione*, a pochi passi dalle sedi dell’Università e dal centro </a:t>
            </a:r>
            <a:br>
              <a:rPr lang="it-IT" dirty="0"/>
            </a:br>
            <a:endParaRPr lang="it-IT" dirty="0"/>
          </a:p>
          <a:p>
            <a:pPr marR="5080" algn="just"/>
            <a:r>
              <a:rPr lang="it-IT" sz="1600" dirty="0"/>
              <a:t>* in convenzione con Politecnico di Milano</a:t>
            </a:r>
          </a:p>
        </p:txBody>
      </p:sp>
      <p:pic>
        <p:nvPicPr>
          <p:cNvPr id="8" name="Immagine 7">
            <a:extLst>
              <a:ext uri="{FF2B5EF4-FFF2-40B4-BE49-F238E27FC236}">
                <a16:creationId xmlns:a16="http://schemas.microsoft.com/office/drawing/2014/main" id="{50CD5CF7-F112-4F11-A745-CD555728C6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2833" y="3301995"/>
            <a:ext cx="5486971" cy="3085872"/>
          </a:xfrm>
          <a:prstGeom prst="rect">
            <a:avLst/>
          </a:prstGeom>
          <a:effectLst>
            <a:softEdge rad="127000"/>
          </a:effectLst>
        </p:spPr>
      </p:pic>
      <p:pic>
        <p:nvPicPr>
          <p:cNvPr id="18" name="Immagine 17">
            <a:extLst>
              <a:ext uri="{FF2B5EF4-FFF2-40B4-BE49-F238E27FC236}">
                <a16:creationId xmlns:a16="http://schemas.microsoft.com/office/drawing/2014/main" id="{37559391-D640-4202-982A-709F5173A0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9416" y="3284956"/>
            <a:ext cx="4690492" cy="3127620"/>
          </a:xfrm>
          <a:prstGeom prst="rect">
            <a:avLst/>
          </a:prstGeom>
          <a:effectLst>
            <a:softEdge rad="127000"/>
          </a:effectLst>
        </p:spPr>
      </p:pic>
      <p:sp>
        <p:nvSpPr>
          <p:cNvPr id="19" name="CasellaDiTesto 18">
            <a:extLst>
              <a:ext uri="{FF2B5EF4-FFF2-40B4-BE49-F238E27FC236}">
                <a16:creationId xmlns:a16="http://schemas.microsoft.com/office/drawing/2014/main" id="{4D26D8C2-FA6D-4E3B-BF38-C71FCA189ECA}"/>
              </a:ext>
            </a:extLst>
          </p:cNvPr>
          <p:cNvSpPr txBox="1"/>
          <p:nvPr/>
        </p:nvSpPr>
        <p:spPr>
          <a:xfrm>
            <a:off x="1703512" y="575102"/>
            <a:ext cx="7884368" cy="523220"/>
          </a:xfrm>
          <a:prstGeom prst="rect">
            <a:avLst/>
          </a:prstGeom>
          <a:solidFill>
            <a:srgbClr val="007161"/>
          </a:solidFill>
        </p:spPr>
        <p:txBody>
          <a:bodyPr wrap="square" rtlCol="0">
            <a:spAutoFit/>
          </a:bodyPr>
          <a:lstStyle/>
          <a:p>
            <a:r>
              <a:rPr lang="it-IT" sz="2800" b="1" dirty="0">
                <a:solidFill>
                  <a:schemeClr val="bg1"/>
                </a:solidFill>
              </a:rPr>
              <a:t>LE RESIDENZE A COMO</a:t>
            </a:r>
            <a:endParaRPr lang="en-US" sz="2800" b="1" dirty="0">
              <a:solidFill>
                <a:schemeClr val="bg1"/>
              </a:solidFill>
            </a:endParaRPr>
          </a:p>
        </p:txBody>
      </p:sp>
    </p:spTree>
    <p:extLst>
      <p:ext uri="{BB962C8B-B14F-4D97-AF65-F5344CB8AC3E}">
        <p14:creationId xmlns:p14="http://schemas.microsoft.com/office/powerpoint/2010/main" val="15180195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C:\Documents and Settings\daniela.maffioli\Desktop\LOGO-ATENEO-FONDO TRASPAREN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384" y="332656"/>
            <a:ext cx="1008112"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p:cNvSpPr txBox="1"/>
          <p:nvPr/>
        </p:nvSpPr>
        <p:spPr>
          <a:xfrm>
            <a:off x="1703512" y="575102"/>
            <a:ext cx="7884368" cy="523220"/>
          </a:xfrm>
          <a:prstGeom prst="rect">
            <a:avLst/>
          </a:prstGeom>
          <a:solidFill>
            <a:srgbClr val="007161"/>
          </a:solidFill>
        </p:spPr>
        <p:txBody>
          <a:bodyPr wrap="square" rtlCol="0">
            <a:spAutoFit/>
          </a:bodyPr>
          <a:lstStyle/>
          <a:p>
            <a:r>
              <a:rPr lang="it-IT" sz="2800" b="1" dirty="0">
                <a:solidFill>
                  <a:schemeClr val="bg1"/>
                </a:solidFill>
              </a:rPr>
              <a:t>IL TEACHING AND LEARNING CENTER</a:t>
            </a:r>
          </a:p>
        </p:txBody>
      </p:sp>
      <p:sp>
        <p:nvSpPr>
          <p:cNvPr id="7" name="Rettangolo 6">
            <a:extLst>
              <a:ext uri="{FF2B5EF4-FFF2-40B4-BE49-F238E27FC236}">
                <a16:creationId xmlns:a16="http://schemas.microsoft.com/office/drawing/2014/main" id="{6324CC0A-601D-42C5-AFD6-10DFEE03C69D}"/>
              </a:ext>
            </a:extLst>
          </p:cNvPr>
          <p:cNvSpPr/>
          <p:nvPr/>
        </p:nvSpPr>
        <p:spPr>
          <a:xfrm>
            <a:off x="5254629" y="1340768"/>
            <a:ext cx="6385987" cy="5370701"/>
          </a:xfrm>
          <a:prstGeom prst="rect">
            <a:avLst/>
          </a:prstGeom>
        </p:spPr>
        <p:txBody>
          <a:bodyPr wrap="square">
            <a:spAutoFit/>
          </a:bodyPr>
          <a:lstStyle/>
          <a:p>
            <a:r>
              <a:rPr lang="it-IT" dirty="0"/>
              <a:t>Il </a:t>
            </a:r>
            <a:r>
              <a:rPr lang="it-IT" b="1" dirty="0"/>
              <a:t>Teaching and Learning Center (TLC)</a:t>
            </a:r>
            <a:r>
              <a:rPr lang="it-IT" dirty="0"/>
              <a:t>  è un Centro Speciale creato allo scopo di incentivare percorsi di didattica trasversale e di ricerca con un approccio interdisciplinare su tematiche legate all’innovazione didattica. Dispone,</a:t>
            </a:r>
            <a:r>
              <a:rPr lang="it-IT" b="1" dirty="0"/>
              <a:t> </a:t>
            </a:r>
            <a:r>
              <a:rPr lang="it-IT" dirty="0"/>
              <a:t>nell’ambito della programmazione triennale 2021-2023, di un budget pari a </a:t>
            </a:r>
            <a:r>
              <a:rPr lang="it-IT" b="1" dirty="0"/>
              <a:t>1 milione e 475.7600 euro.</a:t>
            </a:r>
          </a:p>
          <a:p>
            <a:endParaRPr lang="it-IT" sz="1100" dirty="0"/>
          </a:p>
          <a:p>
            <a:r>
              <a:rPr lang="it-IT" b="1" dirty="0"/>
              <a:t>Principali obiettivi raggiunti nel primo anno di attività: </a:t>
            </a:r>
          </a:p>
          <a:p>
            <a:endParaRPr lang="it-IT" sz="800" dirty="0"/>
          </a:p>
          <a:p>
            <a:pPr marL="285750" indent="-285750">
              <a:buFont typeface="Wingdings" panose="05000000000000000000" pitchFamily="2" charset="2"/>
              <a:buChar char="Ø"/>
            </a:pPr>
            <a:r>
              <a:rPr lang="it-IT" b="1" dirty="0"/>
              <a:t>1500 Open Badge</a:t>
            </a:r>
            <a:r>
              <a:rPr lang="it-IT" i="1" dirty="0"/>
              <a:t> </a:t>
            </a:r>
            <a:r>
              <a:rPr lang="it-IT" dirty="0"/>
              <a:t>a favore degli studenti</a:t>
            </a:r>
          </a:p>
          <a:p>
            <a:pPr marL="285750" indent="-285750">
              <a:buFont typeface="Wingdings" panose="05000000000000000000" pitchFamily="2" charset="2"/>
              <a:buChar char="Ø"/>
            </a:pPr>
            <a:r>
              <a:rPr lang="it-IT" b="1" dirty="0"/>
              <a:t>Programma di Formazione continua</a:t>
            </a:r>
            <a:r>
              <a:rPr lang="it-IT" dirty="0"/>
              <a:t> dei docenti</a:t>
            </a:r>
            <a:endParaRPr lang="it-IT" i="1" dirty="0"/>
          </a:p>
          <a:p>
            <a:endParaRPr lang="it-IT" b="1" dirty="0"/>
          </a:p>
          <a:p>
            <a:r>
              <a:rPr lang="it-IT" b="1" dirty="0"/>
              <a:t>Linee di ricerca </a:t>
            </a:r>
            <a:r>
              <a:rPr lang="it-IT" dirty="0"/>
              <a:t>sviluppate dal team di 9 assegnisti:</a:t>
            </a:r>
          </a:p>
          <a:p>
            <a:pPr marL="742950" lvl="1" indent="-285750">
              <a:buFont typeface="Wingdings" panose="05000000000000000000" pitchFamily="2" charset="2"/>
              <a:buChar char="Ø"/>
            </a:pPr>
            <a:r>
              <a:rPr lang="it-IT" sz="1400" dirty="0"/>
              <a:t>Soft skill e mondo del lavoro</a:t>
            </a:r>
          </a:p>
          <a:p>
            <a:pPr marL="742950" lvl="1" indent="-285750">
              <a:buFont typeface="Wingdings" panose="05000000000000000000" pitchFamily="2" charset="2"/>
              <a:buChar char="Ø"/>
            </a:pPr>
            <a:r>
              <a:rPr lang="it-IT" sz="1400" dirty="0"/>
              <a:t>Innovazione didattica e Faculty Development </a:t>
            </a:r>
          </a:p>
          <a:p>
            <a:pPr marL="742950" lvl="1" indent="-285750">
              <a:buFont typeface="Wingdings" panose="05000000000000000000" pitchFamily="2" charset="2"/>
              <a:buChar char="Ø"/>
            </a:pPr>
            <a:r>
              <a:rPr lang="it-IT" sz="1400" dirty="0"/>
              <a:t>Soft skill e successo formativo</a:t>
            </a:r>
          </a:p>
          <a:p>
            <a:pPr marL="742950" lvl="1" indent="-285750">
              <a:buFont typeface="Wingdings" panose="05000000000000000000" pitchFamily="2" charset="2"/>
              <a:buChar char="Ø"/>
            </a:pPr>
            <a:r>
              <a:rPr lang="it-IT" sz="1400" dirty="0"/>
              <a:t>Cliniche legali</a:t>
            </a:r>
          </a:p>
          <a:p>
            <a:pPr marL="742950" lvl="1" indent="-285750">
              <a:buFont typeface="Wingdings" panose="05000000000000000000" pitchFamily="2" charset="2"/>
              <a:buChar char="Ø"/>
            </a:pPr>
            <a:r>
              <a:rPr lang="it-IT" sz="1400" dirty="0"/>
              <a:t>Anatomia e </a:t>
            </a:r>
            <a:r>
              <a:rPr lang="it-IT" sz="1400" dirty="0" err="1"/>
              <a:t>metaverso</a:t>
            </a:r>
            <a:r>
              <a:rPr lang="it-IT" sz="1400" dirty="0"/>
              <a:t> </a:t>
            </a:r>
          </a:p>
          <a:p>
            <a:pPr marL="742950" lvl="1" indent="-285750">
              <a:buFont typeface="Wingdings" panose="05000000000000000000" pitchFamily="2" charset="2"/>
              <a:buChar char="Ø"/>
            </a:pPr>
            <a:r>
              <a:rPr lang="it-IT" sz="1400" dirty="0"/>
              <a:t>Biotecnologie e realtà virtuali</a:t>
            </a:r>
          </a:p>
          <a:p>
            <a:pPr marL="742950" lvl="1" indent="-285750">
              <a:buFont typeface="Wingdings" panose="05000000000000000000" pitchFamily="2" charset="2"/>
              <a:buChar char="Ø"/>
            </a:pPr>
            <a:r>
              <a:rPr lang="it-IT" sz="1400" dirty="0"/>
              <a:t>Imprenditorialità studentesca </a:t>
            </a:r>
          </a:p>
          <a:p>
            <a:pPr marL="742950" lvl="1" indent="-285750">
              <a:buFont typeface="Wingdings" panose="05000000000000000000" pitchFamily="2" charset="2"/>
              <a:buChar char="Ø"/>
            </a:pPr>
            <a:r>
              <a:rPr lang="it-IT" sz="1400" dirty="0"/>
              <a:t>Audiovisivi, cinema e formazione</a:t>
            </a:r>
          </a:p>
          <a:p>
            <a:pPr marL="742950" lvl="1" indent="-285750">
              <a:buFont typeface="Wingdings" panose="05000000000000000000" pitchFamily="2" charset="2"/>
              <a:buChar char="Ø"/>
            </a:pPr>
            <a:r>
              <a:rPr lang="it-IT" sz="1400" dirty="0"/>
              <a:t>DSA e Universal Design for Learning </a:t>
            </a:r>
          </a:p>
        </p:txBody>
      </p:sp>
      <p:pic>
        <p:nvPicPr>
          <p:cNvPr id="8" name="Immagine 7">
            <a:extLst>
              <a:ext uri="{FF2B5EF4-FFF2-40B4-BE49-F238E27FC236}">
                <a16:creationId xmlns:a16="http://schemas.microsoft.com/office/drawing/2014/main" id="{B59F0731-7911-4B3F-A00D-50024F60B8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416" y="1790111"/>
            <a:ext cx="4079776" cy="4097039"/>
          </a:xfrm>
          <a:prstGeom prst="rect">
            <a:avLst/>
          </a:prstGeom>
          <a:effectLst>
            <a:softEdge rad="127000"/>
          </a:effectLst>
        </p:spPr>
      </p:pic>
    </p:spTree>
    <p:extLst>
      <p:ext uri="{BB962C8B-B14F-4D97-AF65-F5344CB8AC3E}">
        <p14:creationId xmlns:p14="http://schemas.microsoft.com/office/powerpoint/2010/main" val="40550530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792823D48A95F4086AFABEB7EB84064" ma:contentTypeVersion="18" ma:contentTypeDescription="Create a new document." ma:contentTypeScope="" ma:versionID="ea3bd0f239835e8640dc81cdb08670f5">
  <xsd:schema xmlns:xsd="http://www.w3.org/2001/XMLSchema" xmlns:xs="http://www.w3.org/2001/XMLSchema" xmlns:p="http://schemas.microsoft.com/office/2006/metadata/properties" xmlns:ns3="6fcdd037-fb28-4ff1-8dbb-2e53fc3bef67" xmlns:ns4="bf8cb63c-8e1d-4528-9919-60e5d7fe7a80" targetNamespace="http://schemas.microsoft.com/office/2006/metadata/properties" ma:root="true" ma:fieldsID="9939ec6f395185927977214a41022d2f" ns3:_="" ns4:_="">
    <xsd:import namespace="6fcdd037-fb28-4ff1-8dbb-2e53fc3bef67"/>
    <xsd:import namespace="bf8cb63c-8e1d-4528-9919-60e5d7fe7a8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cdd037-fb28-4ff1-8dbb-2e53fc3bef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f8cb63c-8e1d-4528-9919-60e5d7fe7a8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6fcdd037-fb28-4ff1-8dbb-2e53fc3bef67" xsi:nil="true"/>
  </documentManagement>
</p:properties>
</file>

<file path=customXml/itemProps1.xml><?xml version="1.0" encoding="utf-8"?>
<ds:datastoreItem xmlns:ds="http://schemas.openxmlformats.org/officeDocument/2006/customXml" ds:itemID="{ED7A2697-FF37-4DC2-9174-04FE5463A9F1}">
  <ds:schemaRefs>
    <ds:schemaRef ds:uri="http://schemas.microsoft.com/sharepoint/v3/contenttype/forms"/>
  </ds:schemaRefs>
</ds:datastoreItem>
</file>

<file path=customXml/itemProps2.xml><?xml version="1.0" encoding="utf-8"?>
<ds:datastoreItem xmlns:ds="http://schemas.openxmlformats.org/officeDocument/2006/customXml" ds:itemID="{FB28C94D-F6A5-4697-A364-18C807AB2C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cdd037-fb28-4ff1-8dbb-2e53fc3bef67"/>
    <ds:schemaRef ds:uri="bf8cb63c-8e1d-4528-9919-60e5d7fe7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15DC6E9-B2D4-4724-A860-137F3EB40B53}">
  <ds:schemaRefs>
    <ds:schemaRef ds:uri="http://purl.org/dc/terms/"/>
    <ds:schemaRef ds:uri="bf8cb63c-8e1d-4528-9919-60e5d7fe7a80"/>
    <ds:schemaRef ds:uri="http://purl.org/dc/dcmitype/"/>
    <ds:schemaRef ds:uri="http://www.w3.org/XML/1998/namespace"/>
    <ds:schemaRef ds:uri="http://schemas.microsoft.com/office/2006/metadata/properties"/>
    <ds:schemaRef ds:uri="http://schemas.microsoft.com/office/2006/documentManagement/types"/>
    <ds:schemaRef ds:uri="http://purl.org/dc/elements/1.1/"/>
    <ds:schemaRef ds:uri="6fcdd037-fb28-4ff1-8dbb-2e53fc3bef67"/>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23121</TotalTime>
  <Words>1619</Words>
  <Application>Microsoft Office PowerPoint</Application>
  <PresentationFormat>Widescreen</PresentationFormat>
  <Paragraphs>193</Paragraphs>
  <Slides>17</Slides>
  <Notes>5</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17</vt:i4>
      </vt:variant>
    </vt:vector>
  </HeadingPairs>
  <TitlesOfParts>
    <vt:vector size="22" baseType="lpstr">
      <vt:lpstr>Arial</vt:lpstr>
      <vt:lpstr>Calibri</vt:lpstr>
      <vt:lpstr>Garamond</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gpd</dc:creator>
  <cp:lastModifiedBy>Legname Giovanna</cp:lastModifiedBy>
  <cp:revision>1273</cp:revision>
  <cp:lastPrinted>2015-03-12T12:41:47Z</cp:lastPrinted>
  <dcterms:created xsi:type="dcterms:W3CDTF">2014-01-19T19:18:13Z</dcterms:created>
  <dcterms:modified xsi:type="dcterms:W3CDTF">2024-04-02T13:55:31Z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0x0101005792823D48A95F4086AFABEB7EB84064</vt:lpwstr>
  </property>
</Properties>
</file>