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6"/>
  </p:notesMasterIdLst>
  <p:handoutMasterIdLst>
    <p:handoutMasterId r:id="rId17"/>
  </p:handoutMasterIdLst>
  <p:sldIdLst>
    <p:sldId id="3529" r:id="rId2"/>
    <p:sldId id="3506" r:id="rId3"/>
    <p:sldId id="3509" r:id="rId4"/>
    <p:sldId id="3510" r:id="rId5"/>
    <p:sldId id="3525" r:id="rId6"/>
    <p:sldId id="3527" r:id="rId7"/>
    <p:sldId id="3516" r:id="rId8"/>
    <p:sldId id="3517" r:id="rId9"/>
    <p:sldId id="3526" r:id="rId10"/>
    <p:sldId id="3531" r:id="rId11"/>
    <p:sldId id="3524" r:id="rId12"/>
    <p:sldId id="3530" r:id="rId13"/>
    <p:sldId id="3513" r:id="rId14"/>
    <p:sldId id="3528" r:id="rId15"/>
  </p:sldIdLst>
  <p:sldSz cx="9144000" cy="6858000" type="screen4x3"/>
  <p:notesSz cx="9926638" cy="6797675"/>
  <p:custDataLst>
    <p:tags r:id="rId18"/>
  </p:custData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i="1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i="1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i="1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i="1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6BA42C"/>
    <a:srgbClr val="006600"/>
    <a:srgbClr val="008000"/>
    <a:srgbClr val="0066FF"/>
    <a:srgbClr val="009900"/>
    <a:srgbClr val="FF3300"/>
    <a:srgbClr val="0000FF"/>
    <a:srgbClr val="FFFF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73" autoAdjust="0"/>
    <p:restoredTop sz="92756" autoAdjust="0"/>
  </p:normalViewPr>
  <p:slideViewPr>
    <p:cSldViewPr>
      <p:cViewPr varScale="1">
        <p:scale>
          <a:sx n="86" d="100"/>
          <a:sy n="86" d="100"/>
        </p:scale>
        <p:origin x="1070" y="3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730"/>
    </p:cViewPr>
  </p:sorterViewPr>
  <p:notesViewPr>
    <p:cSldViewPr>
      <p:cViewPr varScale="1">
        <p:scale>
          <a:sx n="55" d="100"/>
          <a:sy n="55" d="100"/>
        </p:scale>
        <p:origin x="-1878" y="-8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neril\Desktop\PREPAIR%20Complementary%20Fund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neril\Desktop\PREPAIR%20Complementary%20Fund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neril\Desktop\PREPAIR%20Complementary%20Fund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neril\Desktop\PREPAIR%20Complementary%20Fund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Calcoli!$K$4</c:f>
              <c:strCache>
                <c:ptCount val="1"/>
                <c:pt idx="0">
                  <c:v>Agricoltura e Biomasse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Calcoli!$L$3:$M$3</c:f>
              <c:strCache>
                <c:ptCount val="2"/>
                <c:pt idx="0">
                  <c:v>Stanziato</c:v>
                </c:pt>
                <c:pt idx="1">
                  <c:v>Erogato</c:v>
                </c:pt>
              </c:strCache>
            </c:strRef>
          </c:cat>
          <c:val>
            <c:numRef>
              <c:f>Calcoli!$L$4:$M$4</c:f>
              <c:numCache>
                <c:formatCode>#,##0;[Red]#,##0</c:formatCode>
                <c:ptCount val="2"/>
                <c:pt idx="0">
                  <c:v>61706048</c:v>
                </c:pt>
                <c:pt idx="1">
                  <c:v>12326117</c:v>
                </c:pt>
              </c:numCache>
            </c:numRef>
          </c:val>
        </c:ser>
        <c:ser>
          <c:idx val="1"/>
          <c:order val="1"/>
          <c:tx>
            <c:strRef>
              <c:f>Calcoli!$K$5</c:f>
              <c:strCache>
                <c:ptCount val="1"/>
                <c:pt idx="0">
                  <c:v>Trasporti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Calcoli!$L$3:$M$3</c:f>
              <c:strCache>
                <c:ptCount val="2"/>
                <c:pt idx="0">
                  <c:v>Stanziato</c:v>
                </c:pt>
                <c:pt idx="1">
                  <c:v>Erogato</c:v>
                </c:pt>
              </c:strCache>
            </c:strRef>
          </c:cat>
          <c:val>
            <c:numRef>
              <c:f>Calcoli!$L$5:$M$5</c:f>
              <c:numCache>
                <c:formatCode>#,##0;[Red]#,##0</c:formatCode>
                <c:ptCount val="2"/>
                <c:pt idx="0">
                  <c:v>30000000</c:v>
                </c:pt>
                <c:pt idx="1">
                  <c:v>173446.11</c:v>
                </c:pt>
              </c:numCache>
            </c:numRef>
          </c:val>
        </c:ser>
        <c:ser>
          <c:idx val="2"/>
          <c:order val="2"/>
          <c:tx>
            <c:strRef>
              <c:f>Calcoli!$K$6</c:f>
              <c:strCache>
                <c:ptCount val="1"/>
                <c:pt idx="0">
                  <c:v>Efficienza energetica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Calcoli!$L$3:$M$3</c:f>
              <c:strCache>
                <c:ptCount val="2"/>
                <c:pt idx="0">
                  <c:v>Stanziato</c:v>
                </c:pt>
                <c:pt idx="1">
                  <c:v>Erogato</c:v>
                </c:pt>
              </c:strCache>
            </c:strRef>
          </c:cat>
          <c:val>
            <c:numRef>
              <c:f>Calcoli!$L$6:$M$6</c:f>
              <c:numCache>
                <c:formatCode>#,##0;[Red]#,##0</c:formatCode>
                <c:ptCount val="2"/>
                <c:pt idx="0">
                  <c:v>76611533</c:v>
                </c:pt>
                <c:pt idx="1">
                  <c:v>12952705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4234000"/>
        <c:axId val="724234392"/>
      </c:barChart>
      <c:catAx>
        <c:axId val="72423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24234392"/>
        <c:crosses val="autoZero"/>
        <c:auto val="1"/>
        <c:lblAlgn val="ctr"/>
        <c:lblOffset val="100"/>
        <c:noMultiLvlLbl val="0"/>
      </c:catAx>
      <c:valAx>
        <c:axId val="724234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2423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3175">
      <a:solidFill>
        <a:srgbClr val="6BA42C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Calcoli!$K$11</c:f>
              <c:strCache>
                <c:ptCount val="1"/>
                <c:pt idx="0">
                  <c:v>Agricoltura e Biomasse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Calcoli!$K$9:$M$10</c:f>
              <c:strCache>
                <c:ptCount val="2"/>
                <c:pt idx="0">
                  <c:v>Stanziato</c:v>
                </c:pt>
                <c:pt idx="1">
                  <c:v>Erogato</c:v>
                </c:pt>
              </c:strCache>
              <c:extLst/>
            </c:strRef>
          </c:cat>
          <c:val>
            <c:numRef>
              <c:f>Calcoli!$K$11:$M$11</c:f>
              <c:numCache>
                <c:formatCode>#,##0;[Red]#,##0</c:formatCode>
                <c:ptCount val="2"/>
                <c:pt idx="0">
                  <c:v>65701793</c:v>
                </c:pt>
                <c:pt idx="1">
                  <c:v>15925723</c:v>
                </c:pt>
              </c:numCache>
              <c:extLst/>
            </c:numRef>
          </c:val>
        </c:ser>
        <c:ser>
          <c:idx val="1"/>
          <c:order val="1"/>
          <c:tx>
            <c:strRef>
              <c:f>Calcoli!$K$12</c:f>
              <c:strCache>
                <c:ptCount val="1"/>
                <c:pt idx="0">
                  <c:v>Trasporti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Calcoli!$K$9:$M$10</c:f>
              <c:strCache>
                <c:ptCount val="2"/>
                <c:pt idx="0">
                  <c:v>Stanziato</c:v>
                </c:pt>
                <c:pt idx="1">
                  <c:v>Erogato</c:v>
                </c:pt>
              </c:strCache>
              <c:extLst/>
            </c:strRef>
          </c:cat>
          <c:val>
            <c:numRef>
              <c:f>Calcoli!$K$12:$M$12</c:f>
              <c:numCache>
                <c:formatCode>#,##0;[Red]#,##0</c:formatCode>
                <c:ptCount val="2"/>
                <c:pt idx="0">
                  <c:v>27275812</c:v>
                </c:pt>
                <c:pt idx="1">
                  <c:v>0</c:v>
                </c:pt>
              </c:numCache>
              <c:extLst/>
            </c:numRef>
          </c:val>
        </c:ser>
        <c:ser>
          <c:idx val="2"/>
          <c:order val="2"/>
          <c:tx>
            <c:strRef>
              <c:f>Calcoli!$K$13</c:f>
              <c:strCache>
                <c:ptCount val="1"/>
                <c:pt idx="0">
                  <c:v>Efficienza energetica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Calcoli!$K$9:$M$10</c:f>
              <c:strCache>
                <c:ptCount val="2"/>
                <c:pt idx="0">
                  <c:v>Stanziato</c:v>
                </c:pt>
                <c:pt idx="1">
                  <c:v>Erogato</c:v>
                </c:pt>
              </c:strCache>
              <c:extLst/>
            </c:strRef>
          </c:cat>
          <c:val>
            <c:numRef>
              <c:f>Calcoli!$K$13:$M$13</c:f>
              <c:numCache>
                <c:formatCode>#,##0;[Red]#,##0</c:formatCode>
                <c:ptCount val="2"/>
                <c:pt idx="0">
                  <c:v>64651069</c:v>
                </c:pt>
                <c:pt idx="1">
                  <c:v>9000000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5533416"/>
        <c:axId val="725533808"/>
      </c:barChart>
      <c:catAx>
        <c:axId val="725533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25533808"/>
        <c:crosses val="autoZero"/>
        <c:auto val="1"/>
        <c:lblAlgn val="ctr"/>
        <c:lblOffset val="100"/>
        <c:noMultiLvlLbl val="0"/>
      </c:catAx>
      <c:valAx>
        <c:axId val="72553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25533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096583842783997E-2"/>
          <c:y val="0.86889294934588535"/>
          <c:w val="0.89999997349946692"/>
          <c:h val="0.104819300176614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rgbClr val="6BA42C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Calcoli!$K$18</c:f>
              <c:strCache>
                <c:ptCount val="1"/>
                <c:pt idx="0">
                  <c:v>Agricoltura e Biomasse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Calcoli!$L$17:$M$17</c:f>
              <c:strCache>
                <c:ptCount val="2"/>
                <c:pt idx="0">
                  <c:v>Stanziato</c:v>
                </c:pt>
                <c:pt idx="1">
                  <c:v>Erogato</c:v>
                </c:pt>
              </c:strCache>
            </c:strRef>
          </c:cat>
          <c:val>
            <c:numRef>
              <c:f>Calcoli!$L$18:$M$18</c:f>
              <c:numCache>
                <c:formatCode>#,##0;[Red]#,##0</c:formatCode>
                <c:ptCount val="2"/>
                <c:pt idx="0">
                  <c:v>40149323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Calcoli!$K$19</c:f>
              <c:strCache>
                <c:ptCount val="1"/>
                <c:pt idx="0">
                  <c:v>Trasporti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Calcoli!$L$17:$M$17</c:f>
              <c:strCache>
                <c:ptCount val="2"/>
                <c:pt idx="0">
                  <c:v>Stanziato</c:v>
                </c:pt>
                <c:pt idx="1">
                  <c:v>Erogato</c:v>
                </c:pt>
              </c:strCache>
            </c:strRef>
          </c:cat>
          <c:val>
            <c:numRef>
              <c:f>Calcoli!$L$19:$M$19</c:f>
              <c:numCache>
                <c:formatCode>#,##0;[Red]#,##0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Calcoli!$K$20</c:f>
              <c:strCache>
                <c:ptCount val="1"/>
                <c:pt idx="0">
                  <c:v>Efficienza energetica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Calcoli!$L$17:$M$17</c:f>
              <c:strCache>
                <c:ptCount val="2"/>
                <c:pt idx="0">
                  <c:v>Stanziato</c:v>
                </c:pt>
                <c:pt idx="1">
                  <c:v>Erogato</c:v>
                </c:pt>
              </c:strCache>
            </c:strRef>
          </c:cat>
          <c:val>
            <c:numRef>
              <c:f>Calcoli!$L$20:$M$20</c:f>
              <c:numCache>
                <c:formatCode>#,##0;[Red]#,##0</c:formatCode>
                <c:ptCount val="2"/>
                <c:pt idx="0">
                  <c:v>202463100</c:v>
                </c:pt>
                <c:pt idx="1">
                  <c:v>10000000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5534592"/>
        <c:axId val="725534984"/>
      </c:barChart>
      <c:catAx>
        <c:axId val="72553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25534984"/>
        <c:crosses val="autoZero"/>
        <c:auto val="1"/>
        <c:lblAlgn val="ctr"/>
        <c:lblOffset val="100"/>
        <c:noMultiLvlLbl val="0"/>
      </c:catAx>
      <c:valAx>
        <c:axId val="725534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2553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rgbClr val="6BA42C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Calcoli!$K$25</c:f>
              <c:strCache>
                <c:ptCount val="1"/>
                <c:pt idx="0">
                  <c:v>Agricoltura e Biomasse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Calcoli!$L$24:$M$24</c:f>
              <c:strCache>
                <c:ptCount val="2"/>
                <c:pt idx="0">
                  <c:v>Stanziato</c:v>
                </c:pt>
                <c:pt idx="1">
                  <c:v>Erogato</c:v>
                </c:pt>
              </c:strCache>
            </c:strRef>
          </c:cat>
          <c:val>
            <c:numRef>
              <c:f>Calcoli!$L$25:$M$25</c:f>
              <c:numCache>
                <c:formatCode>#,##0;[Red]#,##0</c:formatCode>
                <c:ptCount val="2"/>
                <c:pt idx="0">
                  <c:v>30750000</c:v>
                </c:pt>
                <c:pt idx="1">
                  <c:v>21768284</c:v>
                </c:pt>
              </c:numCache>
            </c:numRef>
          </c:val>
        </c:ser>
        <c:ser>
          <c:idx val="1"/>
          <c:order val="1"/>
          <c:tx>
            <c:strRef>
              <c:f>Calcoli!$K$26</c:f>
              <c:strCache>
                <c:ptCount val="1"/>
                <c:pt idx="0">
                  <c:v>Trasporti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Calcoli!$L$24:$M$24</c:f>
              <c:strCache>
                <c:ptCount val="2"/>
                <c:pt idx="0">
                  <c:v>Stanziato</c:v>
                </c:pt>
                <c:pt idx="1">
                  <c:v>Erogato</c:v>
                </c:pt>
              </c:strCache>
            </c:strRef>
          </c:cat>
          <c:val>
            <c:numRef>
              <c:f>Calcoli!$L$26:$M$26</c:f>
              <c:numCache>
                <c:formatCode>#,##0;[Red]#,##0</c:formatCode>
                <c:ptCount val="2"/>
                <c:pt idx="0">
                  <c:v>33000000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Calcoli!$K$27</c:f>
              <c:strCache>
                <c:ptCount val="1"/>
                <c:pt idx="0">
                  <c:v>Efficienza energetica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Calcoli!$L$24:$M$24</c:f>
              <c:strCache>
                <c:ptCount val="2"/>
                <c:pt idx="0">
                  <c:v>Stanziato</c:v>
                </c:pt>
                <c:pt idx="1">
                  <c:v>Erogato</c:v>
                </c:pt>
              </c:strCache>
            </c:strRef>
          </c:cat>
          <c:val>
            <c:numRef>
              <c:f>Calcoli!$L$27:$M$27</c:f>
              <c:numCache>
                <c:formatCode>#,##0;[Red]#,##0</c:formatCode>
                <c:ptCount val="2"/>
                <c:pt idx="0">
                  <c:v>69000000</c:v>
                </c:pt>
                <c:pt idx="1">
                  <c:v>964433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2651848"/>
        <c:axId val="692652240"/>
      </c:barChart>
      <c:catAx>
        <c:axId val="692651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92652240"/>
        <c:crosses val="autoZero"/>
        <c:auto val="1"/>
        <c:lblAlgn val="ctr"/>
        <c:lblOffset val="100"/>
        <c:noMultiLvlLbl val="0"/>
      </c:catAx>
      <c:valAx>
        <c:axId val="69265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92651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rgbClr val="6BA42C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632707476948E-2"/>
          <c:y val="4.3779555894755649E-2"/>
          <c:w val="0.96944444444444444"/>
          <c:h val="0.796457786526684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3.3869531933508314E-2"/>
                  <c:y val="-3.661258091438130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833333333333333E-3"/>
                  <c:y val="-2.951112618219944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485564304461943E-3"/>
                  <c:y val="0.1126496351562086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7145888013998257E-2"/>
                  <c:y val="0.2253304545295999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Foglio1!$E$15:$E$18</c:f>
              <c:strCache>
                <c:ptCount val="4"/>
                <c:pt idx="0">
                  <c:v>Uffici</c:v>
                </c:pt>
                <c:pt idx="1">
                  <c:v>Teatri, musei, etc</c:v>
                </c:pt>
                <c:pt idx="2">
                  <c:v>Palestre, spogliatoi</c:v>
                </c:pt>
                <c:pt idx="3">
                  <c:v>Scuole</c:v>
                </c:pt>
              </c:strCache>
            </c:strRef>
          </c:cat>
          <c:val>
            <c:numRef>
              <c:f>Foglio1!$F$15:$F$18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12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50"/>
      <c:rotY val="0"/>
      <c:rAngAx val="0"/>
    </c:view3D>
    <c:floor>
      <c:thickness val="0"/>
      <c:spPr>
        <a:solidFill>
          <a:srgbClr val="D9D9D9"/>
        </a:solidFill>
        <a:ln>
          <a:noFill/>
        </a:ln>
      </c:spPr>
    </c:floor>
    <c:sideWall>
      <c:thickness val="0"/>
      <c:spPr>
        <a:solidFill>
          <a:srgbClr val="D9D9D9"/>
        </a:solidFill>
        <a:ln>
          <a:noFill/>
        </a:ln>
      </c:spPr>
    </c:sideWall>
    <c:backWall>
      <c:thickness val="0"/>
      <c:spPr>
        <a:solidFill>
          <a:srgbClr val="D9D9D9"/>
        </a:solidFill>
        <a:ln>
          <a:noFill/>
        </a:ln>
      </c:spPr>
    </c:backWall>
    <c:plotArea>
      <c:layout/>
      <c:pie3DChart>
        <c:varyColors val="1"/>
        <c:ser>
          <c:idx val="0"/>
          <c:order val="0"/>
          <c:spPr>
            <a:solidFill>
              <a:srgbClr val="4F81BD"/>
            </a:solidFill>
            <a:ln>
              <a:noFill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C0504D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8064A2"/>
              </a:solidFill>
              <a:ln>
                <a:noFill/>
              </a:ln>
            </c:spPr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1"/>
            <c:showVal val="0"/>
            <c:showCatName val="0"/>
            <c:showSerName val="0"/>
            <c:showPercent val="1"/>
            <c:showBubbleSize val="1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4"/>
                <c:pt idx="0">
                  <c:v>Uffici</c:v>
                </c:pt>
                <c:pt idx="1">
                  <c:v>Teatri, musei, etc.</c:v>
                </c:pt>
                <c:pt idx="2">
                  <c:v>Palestre, spogliatoi</c:v>
                </c:pt>
                <c:pt idx="3">
                  <c:v>Scuole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59</c:v>
                </c:pt>
                <c:pt idx="1">
                  <c:v>9</c:v>
                </c:pt>
                <c:pt idx="2">
                  <c:v>7</c:v>
                </c:pt>
                <c:pt idx="3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6891405174415597"/>
          <c:y val="0.11738653949000399"/>
        </c:manualLayout>
      </c:layout>
      <c:overlay val="0"/>
      <c:spPr>
        <a:solidFill>
          <a:srgbClr val="F2F2F2">
            <a:alpha val="39000"/>
          </a:srgbClr>
        </a:solidFill>
        <a:ln>
          <a:noFill/>
        </a:ln>
      </c:spPr>
      <c:txPr>
        <a:bodyPr/>
        <a:lstStyle/>
        <a:p>
          <a:pPr>
            <a:defRPr sz="1000" b="0" strike="noStrike" spc="-1">
              <a:solidFill>
                <a:srgbClr val="000000"/>
              </a:solidFill>
              <a:latin typeface="Arial"/>
              <a:ea typeface="DejaVu Sans"/>
            </a:defRPr>
          </a:pPr>
          <a:endParaRPr lang="it-IT"/>
        </a:p>
      </c:txPr>
    </c:legend>
    <c:plotVisOnly val="1"/>
    <c:dispBlanksAs val="gap"/>
    <c:showDLblsOverMax val="1"/>
  </c:chart>
  <c:spPr>
    <a:noFill/>
    <a:ln w="9360">
      <a:noFill/>
      <a:round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34001721941983"/>
          <c:y val="4.628182840781267E-2"/>
          <c:w val="0.81371363441525812"/>
          <c:h val="0.811963902239492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'EFFETTI COMPLESSIVI'!$B$7</c:f>
              <c:strCache>
                <c:ptCount val="1"/>
                <c:pt idx="0">
                  <c:v>EX ANTE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D05-4DAF-828A-9D1C7257FBB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D05-4DAF-828A-9D1C7257FBB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D05-4DAF-828A-9D1C7257FB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'EFFETTI COMPLESSIVI'!$C$1:$E$1</c:f>
              <c:strCache>
                <c:ptCount val="3"/>
                <c:pt idx="0">
                  <c:v>Bando PC</c:v>
                </c:pt>
                <c:pt idx="1">
                  <c:v>Bando FREE</c:v>
                </c:pt>
                <c:pt idx="2">
                  <c:v>TOTALE</c:v>
                </c:pt>
              </c:strCache>
            </c:strRef>
          </c:cat>
          <c:val>
            <c:numRef>
              <c:f>'EFFETTI COMPLESSIVI'!$C$7:$E$7</c:f>
              <c:numCache>
                <c:formatCode>0.0%</c:formatCode>
                <c:ptCount val="3"/>
                <c:pt idx="0">
                  <c:v>4.4104052274815286E-2</c:v>
                </c:pt>
                <c:pt idx="1">
                  <c:v>4.4755662886480321E-2</c:v>
                </c:pt>
                <c:pt idx="2">
                  <c:v>4.4307680590960609E-2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05-4DAF-828A-9D1C7257FBBB}"/>
            </c:ext>
          </c:extLst>
        </c:ser>
        <c:ser>
          <c:idx val="1"/>
          <c:order val="1"/>
          <c:tx>
            <c:strRef>
              <c:f>'EFFETTI COMPLESSIVI'!$B$8</c:f>
              <c:strCache>
                <c:ptCount val="1"/>
                <c:pt idx="0">
                  <c:v>EX POST PROGETTO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05-4DAF-828A-9D1C7257FBB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D05-4DAF-828A-9D1C7257FBB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D05-4DAF-828A-9D1C7257FB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'EFFETTI COMPLESSIVI'!$C$1:$E$1</c:f>
              <c:strCache>
                <c:ptCount val="3"/>
                <c:pt idx="0">
                  <c:v>Bando PC</c:v>
                </c:pt>
                <c:pt idx="1">
                  <c:v>Bando FREE</c:v>
                </c:pt>
                <c:pt idx="2">
                  <c:v>TOTALE</c:v>
                </c:pt>
              </c:strCache>
            </c:strRef>
          </c:cat>
          <c:val>
            <c:numRef>
              <c:f>'EFFETTI COMPLESSIVI'!$C$8:$E$8</c:f>
              <c:numCache>
                <c:formatCode>0.0%</c:formatCode>
                <c:ptCount val="3"/>
                <c:pt idx="0">
                  <c:v>0.15876264197502749</c:v>
                </c:pt>
                <c:pt idx="1">
                  <c:v>0.52453602617346162</c:v>
                </c:pt>
                <c:pt idx="2">
                  <c:v>0.27306682453703818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05-4DAF-828A-9D1C7257F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4474480"/>
        <c:axId val="724474872"/>
      </c:barChart>
      <c:catAx>
        <c:axId val="72447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24474872"/>
        <c:crosses val="autoZero"/>
        <c:auto val="1"/>
        <c:lblAlgn val="ctr"/>
        <c:lblOffset val="100"/>
        <c:noMultiLvlLbl val="0"/>
      </c:catAx>
      <c:valAx>
        <c:axId val="724474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>
                    <a:solidFill>
                      <a:sysClr val="windowText" lastClr="000000"/>
                    </a:solidFill>
                  </a:rPr>
                  <a:t>% media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2447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algn="l" defTabSz="955654">
              <a:defRPr sz="130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581" y="0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algn="r" defTabSz="955654">
              <a:defRPr sz="130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106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algn="l" defTabSz="955654">
              <a:defRPr sz="130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581" y="6457106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algn="r" defTabSz="955654">
              <a:defRPr sz="130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5E990A1-E1CC-475D-9C34-E4950D56F6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7371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algn="l" defTabSz="955654">
              <a:defRPr sz="130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581" y="0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algn="r" defTabSz="955654">
              <a:defRPr sz="130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221" y="3228553"/>
            <a:ext cx="7942198" cy="305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106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algn="l" defTabSz="955654">
              <a:defRPr sz="130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581" y="6457106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algn="r" defTabSz="955654">
              <a:defRPr sz="130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42E7DB1-EA1B-42B5-8070-0DA008A119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540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5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542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7282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320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lat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603843" y="2479414"/>
            <a:ext cx="7930820" cy="1348555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lnSpc>
                <a:spcPts val="6400"/>
              </a:lnSpc>
              <a:buNone/>
              <a:defRPr sz="6000" b="1" baseline="0">
                <a:solidFill>
                  <a:srgbClr val="086A2E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</a:t>
            </a:r>
            <a:endParaRPr lang="it-IT" dirty="0"/>
          </a:p>
        </p:txBody>
      </p:sp>
      <p:sp>
        <p:nvSpPr>
          <p:cNvPr id="20" name="Segnaposto immagine 7"/>
          <p:cNvSpPr>
            <a:spLocks noGrp="1"/>
          </p:cNvSpPr>
          <p:nvPr/>
        </p:nvSpPr>
        <p:spPr>
          <a:xfrm>
            <a:off x="4202054" y="-511683"/>
            <a:ext cx="3680092" cy="47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603843" y="4117713"/>
            <a:ext cx="7930820" cy="134778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500"/>
              </a:lnSpc>
              <a:buNone/>
              <a:defRPr sz="2400" i="1"/>
            </a:lvl1pPr>
            <a:lvl2pPr marL="457200" indent="0">
              <a:lnSpc>
                <a:spcPts val="2300"/>
              </a:lnSpc>
              <a:buNone/>
              <a:defRPr sz="2200"/>
            </a:lvl2pPr>
            <a:lvl3pPr marL="914400" indent="0">
              <a:lnSpc>
                <a:spcPts val="2300"/>
              </a:lnSpc>
              <a:buNone/>
              <a:defRPr sz="2200"/>
            </a:lvl3pPr>
            <a:lvl4pPr marL="1371600" indent="0">
              <a:lnSpc>
                <a:spcPts val="2300"/>
              </a:lnSpc>
              <a:buNone/>
              <a:defRPr sz="2200"/>
            </a:lvl4pPr>
            <a:lvl5pPr marL="1828800" indent="0">
              <a:lnSpc>
                <a:spcPts val="2300"/>
              </a:lnSpc>
              <a:buNone/>
              <a:defRPr sz="22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Rettangolo 9"/>
          <p:cNvSpPr/>
          <p:nvPr userDrawn="1"/>
        </p:nvSpPr>
        <p:spPr>
          <a:xfrm>
            <a:off x="137097" y="142998"/>
            <a:ext cx="8892000" cy="6588000"/>
          </a:xfrm>
          <a:prstGeom prst="rect">
            <a:avLst/>
          </a:prstGeom>
          <a:noFill/>
          <a:ln w="292100" cap="sq" cmpd="sng">
            <a:solidFill>
              <a:srgbClr val="086A2E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 descr="We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80" y="6656296"/>
            <a:ext cx="2873375" cy="14174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3" y="599628"/>
            <a:ext cx="7938000" cy="717327"/>
          </a:xfrm>
          <a:prstGeom prst="rect">
            <a:avLst/>
          </a:prstGeom>
        </p:spPr>
      </p:pic>
      <p:sp>
        <p:nvSpPr>
          <p:cNvPr id="3" name="CasellaDiTesto 2"/>
          <p:cNvSpPr txBox="1"/>
          <p:nvPr userDrawn="1"/>
        </p:nvSpPr>
        <p:spPr>
          <a:xfrm>
            <a:off x="185269" y="6593671"/>
            <a:ext cx="2214068" cy="261610"/>
          </a:xfrm>
          <a:prstGeom prst="rect">
            <a:avLst/>
          </a:prstGeom>
          <a:solidFill>
            <a:srgbClr val="086A2E"/>
          </a:solidFill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chemeClr val="bg1"/>
                </a:solidFill>
                <a:latin typeface="Helvetica" pitchFamily="34" charset="0"/>
              </a:rPr>
              <a:t>www.ue.regione.lombardia.it   </a:t>
            </a:r>
            <a:endParaRPr lang="it-IT" sz="1200" b="1" dirty="0">
              <a:solidFill>
                <a:schemeClr val="bg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520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550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333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4588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312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1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01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3766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101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Line 1"/>
          <p:cNvSpPr/>
          <p:nvPr/>
        </p:nvSpPr>
        <p:spPr>
          <a:xfrm>
            <a:off x="603720" y="785160"/>
            <a:ext cx="8280000" cy="360"/>
          </a:xfrm>
          <a:prstGeom prst="line">
            <a:avLst/>
          </a:prstGeom>
          <a:ln w="381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289440" y="295200"/>
            <a:ext cx="8601120" cy="6294600"/>
          </a:xfrm>
          <a:prstGeom prst="rect">
            <a:avLst/>
          </a:prstGeom>
          <a:noFill/>
          <a:ln w="6480">
            <a:solidFill>
              <a:srgbClr val="086A2E"/>
            </a:solidFill>
            <a:miter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" name="CustomShape 3"/>
          <p:cNvSpPr/>
          <p:nvPr/>
        </p:nvSpPr>
        <p:spPr>
          <a:xfrm>
            <a:off x="798120" y="2446920"/>
            <a:ext cx="4258080" cy="14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defTabSz="457200" fontAlgn="auto">
              <a:lnSpc>
                <a:spcPts val="3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4400" i="0" spc="-1">
                <a:solidFill>
                  <a:srgbClr val="FFFFFF"/>
                </a:solidFill>
              </a:rPr>
              <a:t>Innovazione</a:t>
            </a:r>
            <a:endParaRPr lang="it-IT" sz="4400" i="0" spc="-1">
              <a:solidFill>
                <a:prstClr val="black"/>
              </a:solidFill>
            </a:endParaRPr>
          </a:p>
          <a:p>
            <a:pPr defTabSz="457200" fontAlgn="auto">
              <a:lnSpc>
                <a:spcPts val="3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4400" i="0" spc="-1">
                <a:solidFill>
                  <a:srgbClr val="FFFFFF"/>
                </a:solidFill>
              </a:rPr>
              <a:t>e competitività</a:t>
            </a:r>
            <a:endParaRPr lang="it-IT" sz="4400" i="0" spc="-1">
              <a:solidFill>
                <a:prstClr val="black"/>
              </a:solidFill>
            </a:endParaRPr>
          </a:p>
        </p:txBody>
      </p:sp>
      <p:pic>
        <p:nvPicPr>
          <p:cNvPr id="46" name="Immagine 16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671080" y="6329880"/>
            <a:ext cx="3021120" cy="413640"/>
          </a:xfrm>
          <a:prstGeom prst="rect">
            <a:avLst/>
          </a:prstGeom>
          <a:ln>
            <a:noFill/>
          </a:ln>
        </p:spPr>
      </p:pic>
      <p:sp>
        <p:nvSpPr>
          <p:cNvPr id="47" name="CustomShape 4"/>
          <p:cNvSpPr/>
          <p:nvPr/>
        </p:nvSpPr>
        <p:spPr>
          <a:xfrm>
            <a:off x="4201920" y="-511560"/>
            <a:ext cx="3677040" cy="471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  <p:extLst>
      <p:ext uri="{BB962C8B-B14F-4D97-AF65-F5344CB8AC3E}">
        <p14:creationId xmlns:p14="http://schemas.microsoft.com/office/powerpoint/2010/main" val="27030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image" Target="../media/image8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1.jpe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268941" y="2177563"/>
            <a:ext cx="8592671" cy="134855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 defTabSz="457200" rtl="0" eaLnBrk="1" latinLnBrk="0" hangingPunct="1">
              <a:lnSpc>
                <a:spcPts val="6400"/>
              </a:lnSpc>
              <a:spcBef>
                <a:spcPct val="20000"/>
              </a:spcBef>
              <a:buFont typeface="Arial"/>
              <a:buNone/>
              <a:defRPr sz="6000" b="1" kern="1200" baseline="0">
                <a:solidFill>
                  <a:srgbClr val="086A2E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ctr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dirty="0"/>
              <a:t>Gian Luca </a:t>
            </a:r>
            <a:r>
              <a:rPr lang="it-IT" sz="4000" dirty="0" err="1"/>
              <a:t>Gurrieri</a:t>
            </a:r>
            <a:endParaRPr lang="it-IT" sz="4000" dirty="0"/>
          </a:p>
        </p:txBody>
      </p:sp>
      <p:sp>
        <p:nvSpPr>
          <p:cNvPr id="6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268941" y="4174768"/>
            <a:ext cx="8592671" cy="2270931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it-IT" sz="2800" b="1" i="0" kern="0" cap="small" dirty="0">
                <a:latin typeface="Helvetica" pitchFamily="34" charset="0"/>
                <a:ea typeface="MS PGothic" pitchFamily="34" charset="-128"/>
                <a:cs typeface="Helvetica" pitchFamily="34" charset="0"/>
              </a:rPr>
              <a:t>DG Ambiente e Clima</a:t>
            </a:r>
          </a:p>
          <a:p>
            <a:pPr>
              <a:lnSpc>
                <a:spcPts val="3000"/>
              </a:lnSpc>
            </a:pPr>
            <a:r>
              <a:rPr lang="it-IT" sz="2800" b="1" i="0" kern="0" cap="small" dirty="0">
                <a:latin typeface="Helvetica" pitchFamily="34" charset="0"/>
                <a:ea typeface="MS PGothic" pitchFamily="34" charset="-128"/>
                <a:cs typeface="Helvetica" pitchFamily="34" charset="0"/>
              </a:rPr>
              <a:t>Regione Lombardia</a:t>
            </a:r>
          </a:p>
        </p:txBody>
      </p:sp>
    </p:spTree>
    <p:extLst>
      <p:ext uri="{BB962C8B-B14F-4D97-AF65-F5344CB8AC3E}">
        <p14:creationId xmlns:p14="http://schemas.microsoft.com/office/powerpoint/2010/main" val="18938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137568"/>
            <a:ext cx="6099022" cy="5034171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 bwMode="auto">
          <a:xfrm>
            <a:off x="392619" y="404664"/>
            <a:ext cx="8499861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it-IT"/>
            </a:defPPr>
            <a:lvl1pPr algn="ctr" eaLnBrk="0" hangingPunct="0">
              <a:defRPr b="1" i="0">
                <a:solidFill>
                  <a:srgbClr val="0066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400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ATTENZIONE</a:t>
            </a:r>
            <a:r>
              <a:rPr lang="en-GB" sz="24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 </a:t>
            </a:r>
            <a:r>
              <a:rPr lang="en-GB" sz="2400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importanza</a:t>
            </a:r>
            <a:r>
              <a:rPr lang="en-GB" sz="24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di </a:t>
            </a:r>
            <a:r>
              <a:rPr lang="en-GB" sz="2400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politiche</a:t>
            </a:r>
            <a:r>
              <a:rPr lang="en-GB" sz="24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2400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europee</a:t>
            </a:r>
            <a:r>
              <a:rPr lang="en-GB" sz="24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“WIN – WIN</a:t>
            </a:r>
            <a:r>
              <a:rPr lang="en-GB" sz="2400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”</a:t>
            </a:r>
            <a:endParaRPr lang="en-GB" sz="2400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00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accent1">
                <a:lumMod val="5000"/>
                <a:lumOff val="95000"/>
              </a:schemeClr>
            </a:gs>
            <a:gs pos="72000">
              <a:schemeClr val="accent3">
                <a:lumMod val="40000"/>
                <a:lumOff val="60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/>
          </p:cNvSpPr>
          <p:nvPr/>
        </p:nvSpPr>
        <p:spPr bwMode="auto">
          <a:xfrm>
            <a:off x="323528" y="404665"/>
            <a:ext cx="8568952" cy="2664296"/>
          </a:xfrm>
          <a:prstGeom prst="rect">
            <a:avLst/>
          </a:prstGeom>
          <a:gradFill>
            <a:gsLst>
              <a:gs pos="30000">
                <a:schemeClr val="accent1">
                  <a:lumMod val="5000"/>
                  <a:lumOff val="95000"/>
                </a:schemeClr>
              </a:gs>
              <a:gs pos="68000">
                <a:schemeClr val="accent3">
                  <a:lumMod val="60000"/>
                  <a:lumOff val="40000"/>
                </a:schemeClr>
              </a:gs>
              <a:gs pos="83000">
                <a:srgbClr val="D3E1B6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small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defTabSz="914400" eaLnBrk="1" hangingPunct="1">
              <a:defRPr/>
            </a:pPr>
            <a:endParaRPr kumimoji="0" lang="it-IT" sz="3200" b="1" i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95536" y="1158999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1800" dirty="0">
              <a:latin typeface="+mn-lt"/>
            </a:endParaRPr>
          </a:p>
          <a:p>
            <a:pPr algn="just"/>
            <a:r>
              <a:rPr lang="en-GB" sz="1800" b="1" i="0" dirty="0" err="1" smtClean="0">
                <a:latin typeface="+mn-lt"/>
              </a:rPr>
              <a:t>Esempi</a:t>
            </a:r>
            <a:r>
              <a:rPr lang="en-GB" sz="1800" b="1" i="0" dirty="0" smtClean="0">
                <a:latin typeface="+mn-lt"/>
              </a:rPr>
              <a:t> di </a:t>
            </a:r>
            <a:r>
              <a:rPr lang="en-GB" sz="1800" b="1" i="0" dirty="0" err="1" smtClean="0">
                <a:latin typeface="+mn-lt"/>
              </a:rPr>
              <a:t>interferenza</a:t>
            </a:r>
            <a:r>
              <a:rPr lang="en-GB" sz="1800" b="1" i="0" dirty="0" smtClean="0">
                <a:latin typeface="+mn-lt"/>
              </a:rPr>
              <a:t> </a:t>
            </a:r>
            <a:r>
              <a:rPr lang="en-GB" sz="1800" b="1" i="0" dirty="0" err="1" smtClean="0">
                <a:latin typeface="+mn-lt"/>
              </a:rPr>
              <a:t>negativa</a:t>
            </a:r>
            <a:r>
              <a:rPr lang="en-GB" sz="1800" b="1" i="0" dirty="0" smtClean="0">
                <a:latin typeface="+mn-lt"/>
              </a:rPr>
              <a:t> </a:t>
            </a:r>
            <a:r>
              <a:rPr lang="en-GB" sz="1800" b="1" i="0" dirty="0" err="1" smtClean="0">
                <a:latin typeface="+mn-lt"/>
              </a:rPr>
              <a:t>tra</a:t>
            </a:r>
            <a:r>
              <a:rPr lang="en-GB" sz="1800" b="1" i="0" dirty="0" smtClean="0">
                <a:latin typeface="+mn-lt"/>
              </a:rPr>
              <a:t> </a:t>
            </a:r>
            <a:r>
              <a:rPr lang="en-GB" sz="1800" b="1" i="0" dirty="0" err="1" smtClean="0">
                <a:latin typeface="+mn-lt"/>
              </a:rPr>
              <a:t>politiche</a:t>
            </a:r>
            <a:r>
              <a:rPr lang="en-GB" sz="1800" b="1" i="0" dirty="0" smtClean="0">
                <a:latin typeface="+mn-lt"/>
              </a:rPr>
              <a:t> </a:t>
            </a:r>
            <a:r>
              <a:rPr lang="en-GB" sz="1800" b="1" dirty="0" smtClean="0">
                <a:latin typeface="+mn-lt"/>
              </a:rPr>
              <a:t>(Corte Conti UE, 2018)</a:t>
            </a:r>
          </a:p>
          <a:p>
            <a:pPr algn="just"/>
            <a:endParaRPr lang="en-GB" sz="1800" dirty="0" smtClean="0">
              <a:latin typeface="+mn-lt"/>
            </a:endParaRPr>
          </a:p>
          <a:p>
            <a:pPr algn="just"/>
            <a:r>
              <a:rPr lang="en-GB" sz="1800" b="1" dirty="0" smtClean="0">
                <a:latin typeface="+mn-lt"/>
              </a:rPr>
              <a:t>COMBUSTIONE BIOMASSA LEGNOSA </a:t>
            </a:r>
            <a:endParaRPr lang="en-GB" sz="1800" b="1" dirty="0">
              <a:latin typeface="+mn-lt"/>
            </a:endParaRPr>
          </a:p>
          <a:p>
            <a:pPr algn="just"/>
            <a:r>
              <a:rPr lang="it-IT" sz="1800" dirty="0" smtClean="0">
                <a:latin typeface="+mn-lt"/>
              </a:rPr>
              <a:t>«55</a:t>
            </a:r>
            <a:r>
              <a:rPr lang="it-IT" sz="1800" dirty="0">
                <a:latin typeface="+mn-lt"/>
              </a:rPr>
              <a:t>. </a:t>
            </a:r>
            <a:r>
              <a:rPr lang="it-IT" sz="1800" b="1" dirty="0">
                <a:latin typeface="+mn-lt"/>
              </a:rPr>
              <a:t>Molte politiche dell'UE hanno un impatto sugli inquinanti atmosferici </a:t>
            </a:r>
            <a:r>
              <a:rPr lang="it-IT" sz="1800" dirty="0">
                <a:latin typeface="+mn-lt"/>
              </a:rPr>
              <a:t>e, pertanto, sulla </a:t>
            </a:r>
            <a:r>
              <a:rPr lang="it-IT" sz="1800" dirty="0" smtClean="0">
                <a:latin typeface="+mn-lt"/>
              </a:rPr>
              <a:t>qualità dell'aria</a:t>
            </a:r>
            <a:r>
              <a:rPr lang="it-IT" sz="1800" dirty="0">
                <a:latin typeface="+mn-lt"/>
              </a:rPr>
              <a:t>, in particolare per quanto riguarda </a:t>
            </a:r>
            <a:r>
              <a:rPr lang="it-IT" sz="1800" dirty="0" smtClean="0">
                <a:latin typeface="+mn-lt"/>
              </a:rPr>
              <a:t>cambiamenti </a:t>
            </a:r>
            <a:r>
              <a:rPr lang="it-IT" sz="1800" dirty="0">
                <a:latin typeface="+mn-lt"/>
              </a:rPr>
              <a:t>climatici, energia, trasporti e mobilità</a:t>
            </a:r>
            <a:r>
              <a:rPr lang="it-IT" sz="1800" dirty="0" smtClean="0">
                <a:latin typeface="+mn-lt"/>
              </a:rPr>
              <a:t>, industria </a:t>
            </a:r>
            <a:r>
              <a:rPr lang="it-IT" sz="1800" dirty="0">
                <a:latin typeface="+mn-lt"/>
              </a:rPr>
              <a:t>e </a:t>
            </a:r>
            <a:r>
              <a:rPr lang="it-IT" sz="1800" dirty="0" smtClean="0">
                <a:latin typeface="+mn-lt"/>
              </a:rPr>
              <a:t>agricoltura»</a:t>
            </a:r>
          </a:p>
          <a:p>
            <a:pPr algn="just"/>
            <a:endParaRPr lang="it-IT" sz="1800" dirty="0">
              <a:latin typeface="+mn-lt"/>
            </a:endParaRPr>
          </a:p>
          <a:p>
            <a:pPr algn="just"/>
            <a:r>
              <a:rPr lang="it-IT" sz="1800" dirty="0" smtClean="0">
                <a:latin typeface="+mn-lt"/>
              </a:rPr>
              <a:t>«59</a:t>
            </a:r>
            <a:r>
              <a:rPr lang="it-IT" sz="1800" dirty="0">
                <a:latin typeface="+mn-lt"/>
              </a:rPr>
              <a:t>. </a:t>
            </a:r>
            <a:r>
              <a:rPr lang="it-IT" sz="1800" b="1" dirty="0">
                <a:latin typeface="+mn-lt"/>
              </a:rPr>
              <a:t>Le politiche dell'UE sui cambiamenti climatici promuovono la biomassa </a:t>
            </a:r>
            <a:r>
              <a:rPr lang="it-IT" sz="1800" dirty="0">
                <a:latin typeface="+mn-lt"/>
              </a:rPr>
              <a:t>come fonte </a:t>
            </a:r>
            <a:r>
              <a:rPr lang="it-IT" sz="1800" dirty="0" smtClean="0">
                <a:latin typeface="+mn-lt"/>
              </a:rPr>
              <a:t>di energia </a:t>
            </a:r>
            <a:r>
              <a:rPr lang="it-IT" sz="1800" dirty="0">
                <a:latin typeface="+mn-lt"/>
              </a:rPr>
              <a:t>rinnovabile. La direttiva sull'energia da fonti rinnovabili prevedeva nel 2009 che </a:t>
            </a:r>
            <a:r>
              <a:rPr lang="it-IT" sz="1800" dirty="0" smtClean="0">
                <a:latin typeface="+mn-lt"/>
              </a:rPr>
              <a:t>l'UE coprisse </a:t>
            </a:r>
            <a:r>
              <a:rPr lang="it-IT" sz="1800" dirty="0">
                <a:latin typeface="+mn-lt"/>
              </a:rPr>
              <a:t>almeno il 20 % del proprio fabbisogno totale di energia con fonti rinnovabili entro il 2020.</a:t>
            </a:r>
          </a:p>
          <a:p>
            <a:pPr algn="just"/>
            <a:r>
              <a:rPr lang="it-IT" sz="1800" dirty="0">
                <a:latin typeface="+mn-lt"/>
              </a:rPr>
              <a:t>Da allora, </a:t>
            </a:r>
            <a:r>
              <a:rPr lang="it-IT" sz="1800" b="1" dirty="0">
                <a:latin typeface="+mn-lt"/>
              </a:rPr>
              <a:t>i finanziamenti dell'UE a favore di progetti per la biomassa sono più che </a:t>
            </a:r>
            <a:r>
              <a:rPr lang="it-IT" sz="1800" b="1" dirty="0" smtClean="0">
                <a:latin typeface="+mn-lt"/>
              </a:rPr>
              <a:t>raddoppiati </a:t>
            </a:r>
            <a:r>
              <a:rPr lang="it-IT" sz="1800" dirty="0" smtClean="0">
                <a:latin typeface="+mn-lt"/>
              </a:rPr>
              <a:t>(</a:t>
            </a:r>
            <a:r>
              <a:rPr lang="it-IT" sz="1800" dirty="0" err="1" smtClean="0">
                <a:latin typeface="+mn-lt"/>
              </a:rPr>
              <a:t>ndr</a:t>
            </a:r>
            <a:r>
              <a:rPr lang="it-IT" sz="1800" dirty="0" smtClean="0">
                <a:latin typeface="+mn-lt"/>
              </a:rPr>
              <a:t>: </a:t>
            </a:r>
            <a:r>
              <a:rPr lang="it-IT" sz="1800" b="1" dirty="0" smtClean="0">
                <a:latin typeface="+mn-lt"/>
              </a:rPr>
              <a:t>da 1,6 a 3,4 </a:t>
            </a:r>
            <a:r>
              <a:rPr lang="it-IT" sz="1800" b="1" dirty="0" err="1" smtClean="0">
                <a:latin typeface="+mn-lt"/>
              </a:rPr>
              <a:t>mld</a:t>
            </a:r>
            <a:r>
              <a:rPr lang="it-IT" sz="1800" b="1" dirty="0" smtClean="0">
                <a:latin typeface="+mn-lt"/>
              </a:rPr>
              <a:t> euro nelle ultime due programmazioni settennali</a:t>
            </a:r>
            <a:r>
              <a:rPr lang="it-IT" sz="1800" dirty="0" smtClean="0">
                <a:latin typeface="+mn-lt"/>
              </a:rPr>
              <a:t>). …, </a:t>
            </a:r>
            <a:r>
              <a:rPr lang="it-IT" sz="1800" dirty="0">
                <a:latin typeface="+mn-lt"/>
              </a:rPr>
              <a:t>la Corte ha rilevato che la combustione di biomassa legnosa può anche </a:t>
            </a:r>
            <a:r>
              <a:rPr lang="it-IT" sz="1800" dirty="0" smtClean="0">
                <a:latin typeface="+mn-lt"/>
              </a:rPr>
              <a:t>comportare emissioni </a:t>
            </a:r>
            <a:r>
              <a:rPr lang="it-IT" sz="1800" dirty="0">
                <a:latin typeface="+mn-lt"/>
              </a:rPr>
              <a:t>più elevate di determinati inquinanti atmosferici nocivi. L'AEA ha </a:t>
            </a:r>
            <a:r>
              <a:rPr lang="it-IT" sz="1800" dirty="0" smtClean="0">
                <a:latin typeface="+mn-lt"/>
              </a:rPr>
              <a:t>rilevato problematiche analoghe»</a:t>
            </a:r>
            <a:endParaRPr lang="en-GB" sz="1800" dirty="0" smtClean="0">
              <a:latin typeface="+mn-lt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 bwMode="auto">
          <a:xfrm>
            <a:off x="392619" y="404664"/>
            <a:ext cx="8499861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it-IT"/>
            </a:defPPr>
            <a:lvl1pPr algn="ctr" eaLnBrk="0" hangingPunct="0">
              <a:defRPr b="1" i="0">
                <a:solidFill>
                  <a:srgbClr val="0066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400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ATTENZIONE</a:t>
            </a:r>
            <a:r>
              <a:rPr lang="en-GB" sz="24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 </a:t>
            </a:r>
            <a:r>
              <a:rPr lang="en-GB" sz="2400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importanza</a:t>
            </a:r>
            <a:r>
              <a:rPr lang="en-GB" sz="24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di </a:t>
            </a:r>
            <a:r>
              <a:rPr lang="en-GB" sz="2400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politiche</a:t>
            </a:r>
            <a:r>
              <a:rPr lang="en-GB" sz="24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2400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europee</a:t>
            </a:r>
            <a:r>
              <a:rPr lang="en-GB" sz="24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“WIN – WIN</a:t>
            </a:r>
            <a:r>
              <a:rPr lang="en-GB" sz="2400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”</a:t>
            </a:r>
            <a:endParaRPr lang="en-GB" sz="2400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3"/>
          <p:cNvSpPr txBox="1">
            <a:spLocks/>
          </p:cNvSpPr>
          <p:nvPr/>
        </p:nvSpPr>
        <p:spPr bwMode="auto">
          <a:xfrm>
            <a:off x="323528" y="404665"/>
            <a:ext cx="8568952" cy="2664296"/>
          </a:xfrm>
          <a:prstGeom prst="rect">
            <a:avLst/>
          </a:prstGeom>
          <a:gradFill>
            <a:gsLst>
              <a:gs pos="30000">
                <a:schemeClr val="accent1">
                  <a:lumMod val="5000"/>
                  <a:lumOff val="95000"/>
                </a:schemeClr>
              </a:gs>
              <a:gs pos="68000">
                <a:schemeClr val="accent3">
                  <a:lumMod val="60000"/>
                  <a:lumOff val="40000"/>
                </a:schemeClr>
              </a:gs>
              <a:gs pos="83000">
                <a:srgbClr val="D3E1B6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small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defTabSz="914400" eaLnBrk="1" hangingPunct="1">
              <a:defRPr/>
            </a:pPr>
            <a:endParaRPr kumimoji="0" lang="it-IT" sz="3200" b="1" i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95536" y="1158999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1800" dirty="0">
              <a:latin typeface="+mn-lt"/>
            </a:endParaRPr>
          </a:p>
          <a:p>
            <a:pPr algn="just"/>
            <a:r>
              <a:rPr lang="en-GB" sz="1800" b="1" i="0" dirty="0" err="1" smtClean="0">
                <a:latin typeface="+mn-lt"/>
              </a:rPr>
              <a:t>Altro</a:t>
            </a:r>
            <a:r>
              <a:rPr lang="en-GB" sz="1800" b="1" i="0" dirty="0" smtClean="0">
                <a:latin typeface="+mn-lt"/>
              </a:rPr>
              <a:t> </a:t>
            </a:r>
            <a:r>
              <a:rPr lang="en-GB" sz="1800" b="1" i="0" dirty="0" err="1" smtClean="0">
                <a:latin typeface="+mn-lt"/>
              </a:rPr>
              <a:t>esempio</a:t>
            </a:r>
            <a:r>
              <a:rPr lang="en-GB" sz="1800" b="1" i="0" dirty="0" smtClean="0">
                <a:latin typeface="+mn-lt"/>
              </a:rPr>
              <a:t> di </a:t>
            </a:r>
            <a:r>
              <a:rPr lang="en-GB" sz="1800" b="1" i="0" dirty="0" err="1" smtClean="0">
                <a:latin typeface="+mn-lt"/>
              </a:rPr>
              <a:t>interferenza</a:t>
            </a:r>
            <a:r>
              <a:rPr lang="en-GB" sz="1800" b="1" i="0" dirty="0" smtClean="0">
                <a:latin typeface="+mn-lt"/>
              </a:rPr>
              <a:t> </a:t>
            </a:r>
            <a:r>
              <a:rPr lang="en-GB" sz="1800" b="1" i="0" dirty="0" err="1" smtClean="0">
                <a:latin typeface="+mn-lt"/>
              </a:rPr>
              <a:t>negativa</a:t>
            </a:r>
            <a:r>
              <a:rPr lang="en-GB" sz="1800" b="1" i="0" dirty="0" smtClean="0">
                <a:latin typeface="+mn-lt"/>
              </a:rPr>
              <a:t> </a:t>
            </a:r>
            <a:r>
              <a:rPr lang="en-GB" sz="1800" b="1" i="0" dirty="0" err="1" smtClean="0">
                <a:latin typeface="+mn-lt"/>
              </a:rPr>
              <a:t>tra</a:t>
            </a:r>
            <a:r>
              <a:rPr lang="en-GB" sz="1800" b="1" i="0" dirty="0" smtClean="0">
                <a:latin typeface="+mn-lt"/>
              </a:rPr>
              <a:t> </a:t>
            </a:r>
            <a:r>
              <a:rPr lang="en-GB" sz="1800" b="1" i="0" dirty="0" err="1" smtClean="0">
                <a:latin typeface="+mn-lt"/>
              </a:rPr>
              <a:t>politiche</a:t>
            </a:r>
            <a:r>
              <a:rPr lang="en-GB" sz="1800" b="1" i="0" dirty="0" smtClean="0">
                <a:latin typeface="+mn-lt"/>
              </a:rPr>
              <a:t> (Corte Conti UE, 2018)</a:t>
            </a:r>
          </a:p>
          <a:p>
            <a:pPr algn="just"/>
            <a:endParaRPr lang="en-GB" sz="1800" dirty="0" smtClean="0">
              <a:latin typeface="+mn-lt"/>
            </a:endParaRPr>
          </a:p>
          <a:p>
            <a:pPr algn="just"/>
            <a:r>
              <a:rPr lang="en-GB" sz="1800" b="1" dirty="0" smtClean="0">
                <a:latin typeface="+mn-lt"/>
              </a:rPr>
              <a:t>LE POLITICHE SUL DIESEL </a:t>
            </a:r>
            <a:endParaRPr lang="en-GB" sz="1800" b="1" dirty="0">
              <a:latin typeface="+mn-lt"/>
            </a:endParaRPr>
          </a:p>
          <a:p>
            <a:r>
              <a:rPr lang="it-IT" sz="1800" dirty="0" smtClean="0">
                <a:latin typeface="+mn-lt"/>
              </a:rPr>
              <a:t>«</a:t>
            </a:r>
            <a:r>
              <a:rPr lang="it-IT" sz="1800" i="0" dirty="0" smtClean="0"/>
              <a:t>57</a:t>
            </a:r>
            <a:r>
              <a:rPr lang="it-IT" sz="1800" i="0" dirty="0"/>
              <a:t>. I veicoli diesel costituivano un elemento fondamentale per i costruttori di automobili nell’UE al fine di adempiere gli obblighi di riduzione del biossido di carbonio (CO2</a:t>
            </a:r>
            <a:r>
              <a:rPr lang="it-IT" sz="1800" i="0" dirty="0" smtClean="0"/>
              <a:t>), </a:t>
            </a:r>
            <a:r>
              <a:rPr lang="it-IT" sz="1800" i="0" dirty="0"/>
              <a:t>poiché essi producono meno emissioni di CO2 rispetto alle automobili a benzina. </a:t>
            </a:r>
            <a:r>
              <a:rPr lang="it-IT" sz="1800" i="0" dirty="0" smtClean="0"/>
              <a:t>… le </a:t>
            </a:r>
            <a:r>
              <a:rPr lang="it-IT" sz="1800" i="0" dirty="0"/>
              <a:t>norme </a:t>
            </a:r>
            <a:r>
              <a:rPr lang="it-IT" sz="1800" i="0" dirty="0" smtClean="0"/>
              <a:t>EURO hanno </a:t>
            </a:r>
            <a:r>
              <a:rPr lang="it-IT" sz="1800" i="0" dirty="0"/>
              <a:t>notevolmente ridotto le emissioni di CO2 e PM, ma non sono riusciti a fare altrettanto con le emissioni di NOX, causate da tali veicoli. È noto da </a:t>
            </a:r>
            <a:r>
              <a:rPr lang="it-IT" sz="1800" i="0" dirty="0" smtClean="0"/>
              <a:t>anni</a:t>
            </a:r>
            <a:r>
              <a:rPr lang="it-IT" sz="1800" b="1" i="0" dirty="0" smtClean="0"/>
              <a:t> </a:t>
            </a:r>
            <a:r>
              <a:rPr lang="it-IT" sz="1800" i="0" dirty="0" smtClean="0"/>
              <a:t>che </a:t>
            </a:r>
            <a:r>
              <a:rPr lang="it-IT" sz="1800" b="1" i="0" dirty="0"/>
              <a:t>le emissioni effettive di NOX sono più elevate di quelle prodotte in condizioni di prova</a:t>
            </a:r>
            <a:r>
              <a:rPr lang="it-IT" sz="1800" i="0" dirty="0" smtClean="0"/>
              <a:t>.</a:t>
            </a:r>
            <a:r>
              <a:rPr lang="it-IT" sz="1800" dirty="0" smtClean="0">
                <a:latin typeface="+mn-lt"/>
              </a:rPr>
              <a:t>»</a:t>
            </a:r>
          </a:p>
          <a:p>
            <a:endParaRPr lang="it-IT" sz="1800" dirty="0" smtClean="0">
              <a:latin typeface="+mn-lt"/>
            </a:endParaRPr>
          </a:p>
          <a:p>
            <a:r>
              <a:rPr lang="it-IT" sz="1800" b="1" dirty="0" smtClean="0">
                <a:latin typeface="+mn-lt"/>
              </a:rPr>
              <a:t>POLITICHE PER LA PROTEZIONE DELLE ACQUE</a:t>
            </a:r>
          </a:p>
          <a:p>
            <a:r>
              <a:rPr lang="it-IT" sz="1800" dirty="0"/>
              <a:t>« </a:t>
            </a:r>
            <a:r>
              <a:rPr lang="it-IT" sz="1800" i="0" dirty="0" smtClean="0"/>
              <a:t>62. L’agricoltura rappresenta il 94 % delle emissioni di ammoniaca (NH3) nell’UE. L’ammoniaca è un precursore del PM. …</a:t>
            </a:r>
            <a:r>
              <a:rPr lang="it-IT" sz="1800" i="0" dirty="0"/>
              <a:t>.</a:t>
            </a:r>
            <a:r>
              <a:rPr lang="it-IT" sz="1800" dirty="0"/>
              <a:t>»</a:t>
            </a:r>
          </a:p>
          <a:p>
            <a:r>
              <a:rPr lang="it-IT" sz="1800" i="0" dirty="0" smtClean="0"/>
              <a:t>Nota 73: … la </a:t>
            </a:r>
            <a:r>
              <a:rPr lang="it-IT" sz="1800" i="0" dirty="0"/>
              <a:t>direttiva sui nitrati </a:t>
            </a:r>
            <a:r>
              <a:rPr lang="it-IT" sz="1800" i="0" dirty="0" smtClean="0"/>
              <a:t>relativa </a:t>
            </a:r>
            <a:r>
              <a:rPr lang="it-IT" sz="1800" i="0" dirty="0"/>
              <a:t>alla protezione delle acque dell’inquinamento provocato dai nitrati provenienti da fonti agricole </a:t>
            </a:r>
            <a:r>
              <a:rPr lang="it-IT" sz="1800" i="0" dirty="0" smtClean="0"/>
              <a:t>… pone </a:t>
            </a:r>
            <a:r>
              <a:rPr lang="it-IT" sz="1800" i="0" dirty="0"/>
              <a:t>l’accento sull’impatto dell’azoto sulla qualità dell’acqua, piuttosto che sulla qualità dell’aria. </a:t>
            </a:r>
          </a:p>
          <a:p>
            <a:endParaRPr lang="it-IT" sz="1800" dirty="0" smtClean="0">
              <a:latin typeface="+mn-lt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392619" y="404664"/>
            <a:ext cx="8499861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it-IT"/>
            </a:defPPr>
            <a:lvl1pPr algn="ctr" eaLnBrk="0" hangingPunct="0">
              <a:defRPr b="1" i="0">
                <a:solidFill>
                  <a:srgbClr val="0066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400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ATTENZIONE</a:t>
            </a:r>
            <a:r>
              <a:rPr lang="en-GB" sz="24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 </a:t>
            </a:r>
            <a:r>
              <a:rPr lang="en-GB" sz="2400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importanza</a:t>
            </a:r>
            <a:r>
              <a:rPr lang="en-GB" sz="24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di </a:t>
            </a:r>
            <a:r>
              <a:rPr lang="en-GB" sz="2400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politiche</a:t>
            </a:r>
            <a:r>
              <a:rPr lang="en-GB" sz="24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2400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europee</a:t>
            </a:r>
            <a:r>
              <a:rPr lang="en-GB" sz="24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“WIN – WIN</a:t>
            </a:r>
            <a:r>
              <a:rPr lang="en-GB" sz="2400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”</a:t>
            </a:r>
            <a:endParaRPr lang="en-GB" sz="2400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39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accent1">
                <a:lumMod val="5000"/>
                <a:lumOff val="95000"/>
              </a:schemeClr>
            </a:gs>
            <a:gs pos="72000">
              <a:schemeClr val="accent3">
                <a:lumMod val="40000"/>
                <a:lumOff val="60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/>
          <p:cNvSpPr/>
          <p:nvPr/>
        </p:nvSpPr>
        <p:spPr>
          <a:xfrm>
            <a:off x="755576" y="1660001"/>
            <a:ext cx="648072" cy="1044116"/>
          </a:xfrm>
          <a:prstGeom prst="rightArrow">
            <a:avLst/>
          </a:prstGeom>
          <a:solidFill>
            <a:srgbClr val="6BA42C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835695" y="4149080"/>
            <a:ext cx="6696745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2" algn="just"/>
            <a:r>
              <a:rPr lang="it-IT" sz="2400" b="1" i="0" u="sng" dirty="0" smtClean="0">
                <a:solidFill>
                  <a:srgbClr val="336600"/>
                </a:solidFill>
                <a:latin typeface="Arial" charset="0"/>
                <a:cs typeface="Arial" charset="0"/>
              </a:rPr>
              <a:t>AMPLIANDO ULTERIORMENTE LE </a:t>
            </a:r>
            <a:r>
              <a:rPr lang="it-IT" sz="2400" b="1" i="0" u="sng" dirty="0">
                <a:solidFill>
                  <a:srgbClr val="336600"/>
                </a:solidFill>
                <a:latin typeface="Arial" charset="0"/>
                <a:cs typeface="Arial" charset="0"/>
              </a:rPr>
              <a:t>AREE DI INTERVENTO </a:t>
            </a:r>
            <a:r>
              <a:rPr lang="it-IT" sz="2400" b="1" i="0" u="sng" dirty="0" smtClean="0">
                <a:solidFill>
                  <a:srgbClr val="336600"/>
                </a:solidFill>
                <a:latin typeface="Arial" charset="0"/>
                <a:cs typeface="Arial" charset="0"/>
              </a:rPr>
              <a:t>2021-2027</a:t>
            </a:r>
            <a:r>
              <a:rPr lang="it-IT" sz="2400" b="1" i="0" dirty="0" smtClean="0">
                <a:solidFill>
                  <a:srgbClr val="336600"/>
                </a:solidFill>
                <a:latin typeface="Arial" charset="0"/>
                <a:cs typeface="Arial" charset="0"/>
              </a:rPr>
              <a:t>, ponendo vincoli alla realizzazione di AZIONI WIN-WIN</a:t>
            </a:r>
            <a:endParaRPr lang="it-IT" sz="1800" i="0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 bwMode="auto">
          <a:xfrm>
            <a:off x="350551" y="539074"/>
            <a:ext cx="8504561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it-IT"/>
            </a:defPPr>
            <a:lvl1pPr algn="ctr" eaLnBrk="0" hangingPunct="0">
              <a:defRPr b="1" i="0">
                <a:solidFill>
                  <a:srgbClr val="0066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400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PROSPETTIVE 2021 - 2027</a:t>
            </a:r>
            <a:endParaRPr lang="en-GB" sz="2400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755576" y="4145143"/>
            <a:ext cx="648072" cy="1044116"/>
          </a:xfrm>
          <a:prstGeom prst="rightArrow">
            <a:avLst/>
          </a:prstGeom>
          <a:solidFill>
            <a:srgbClr val="6BA42C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764750" y="1403700"/>
            <a:ext cx="6911706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b="1" i="0" dirty="0">
                <a:solidFill>
                  <a:srgbClr val="336600"/>
                </a:solidFill>
              </a:rPr>
              <a:t>Per la complementarità con le azioni di Bacino Padano </a:t>
            </a:r>
            <a:endParaRPr lang="it-IT" b="1" i="0" dirty="0" smtClean="0">
              <a:solidFill>
                <a:srgbClr val="336600"/>
              </a:solidFill>
            </a:endParaRPr>
          </a:p>
          <a:p>
            <a:pPr algn="just"/>
            <a:r>
              <a:rPr lang="it-IT" sz="2400" b="1" i="0" u="sng" dirty="0" smtClean="0">
                <a:solidFill>
                  <a:srgbClr val="336600"/>
                </a:solidFill>
              </a:rPr>
              <a:t>E’ STRATEGICO PROSEGUIRE LE AZIONI 2014-2020</a:t>
            </a:r>
            <a:r>
              <a:rPr lang="it-IT" sz="2400" b="1" i="0" dirty="0">
                <a:solidFill>
                  <a:srgbClr val="336600"/>
                </a:solidFill>
              </a:rPr>
              <a:t> </a:t>
            </a:r>
            <a:endParaRPr lang="it-IT" sz="2400" b="1" i="0" dirty="0" smtClean="0">
              <a:solidFill>
                <a:srgbClr val="336600"/>
              </a:solidFill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1898147" y="2741954"/>
            <a:ext cx="288032" cy="18186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2627784" y="2642044"/>
            <a:ext cx="410445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Aft>
                <a:spcPts val="600"/>
              </a:spcAft>
            </a:pPr>
            <a:r>
              <a:rPr lang="it-IT" sz="1800" i="0" dirty="0" err="1">
                <a:solidFill>
                  <a:srgbClr val="006600"/>
                </a:solidFill>
              </a:rPr>
              <a:t>Efficientamento</a:t>
            </a:r>
            <a:r>
              <a:rPr lang="it-IT" sz="1800" i="0" dirty="0">
                <a:solidFill>
                  <a:srgbClr val="006600"/>
                </a:solidFill>
              </a:rPr>
              <a:t> edifici </a:t>
            </a:r>
          </a:p>
          <a:p>
            <a:pPr marL="0" lvl="2">
              <a:spcAft>
                <a:spcPts val="600"/>
              </a:spcAft>
            </a:pPr>
            <a:r>
              <a:rPr lang="it-IT" sz="1800" i="0" dirty="0">
                <a:solidFill>
                  <a:srgbClr val="006600"/>
                </a:solidFill>
              </a:rPr>
              <a:t>Produzione FER termiche e elettriche</a:t>
            </a:r>
          </a:p>
          <a:p>
            <a:pPr marL="0" lvl="2">
              <a:spcAft>
                <a:spcPts val="600"/>
              </a:spcAft>
            </a:pPr>
            <a:r>
              <a:rPr lang="it-IT" sz="1800" i="0" dirty="0">
                <a:solidFill>
                  <a:srgbClr val="006600"/>
                </a:solidFill>
              </a:rPr>
              <a:t>Mobilità elettrica  e ciclistica</a:t>
            </a:r>
          </a:p>
          <a:p>
            <a:pPr marL="0" lvl="2">
              <a:spcAft>
                <a:spcPts val="600"/>
              </a:spcAft>
            </a:pPr>
            <a:r>
              <a:rPr lang="it-IT" sz="1800" i="0" dirty="0" smtClean="0">
                <a:solidFill>
                  <a:srgbClr val="006600"/>
                </a:solidFill>
              </a:rPr>
              <a:t>Agricoltura</a:t>
            </a:r>
            <a:endParaRPr lang="it-IT" sz="1800" i="0" dirty="0">
              <a:solidFill>
                <a:srgbClr val="006600"/>
              </a:solidFill>
            </a:endParaRPr>
          </a:p>
        </p:txBody>
      </p:sp>
      <p:sp>
        <p:nvSpPr>
          <p:cNvPr id="12" name="Freccia a destra 11"/>
          <p:cNvSpPr/>
          <p:nvPr/>
        </p:nvSpPr>
        <p:spPr>
          <a:xfrm>
            <a:off x="1909828" y="3045155"/>
            <a:ext cx="288032" cy="18186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1909828" y="3401443"/>
            <a:ext cx="288032" cy="18186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>
            <a:off x="1912671" y="3754945"/>
            <a:ext cx="288032" cy="18186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62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accent1">
                <a:lumMod val="5000"/>
                <a:lumOff val="95000"/>
              </a:schemeClr>
            </a:gs>
            <a:gs pos="72000">
              <a:schemeClr val="accent3">
                <a:lumMod val="75000"/>
              </a:schemeClr>
            </a:gs>
            <a:gs pos="81000">
              <a:schemeClr val="accent3">
                <a:lumMod val="60000"/>
                <a:lumOff val="40000"/>
              </a:schemeClr>
            </a:gs>
            <a:gs pos="100000">
              <a:schemeClr val="bg1"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777040" y="593254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i="0" dirty="0" smtClean="0">
                <a:solidFill>
                  <a:schemeClr val="accent3">
                    <a:lumMod val="50000"/>
                  </a:schemeClr>
                </a:solidFill>
              </a:rPr>
              <a:t>Gian Luca </a:t>
            </a:r>
            <a:r>
              <a:rPr lang="it-IT" sz="1800" b="1" i="0" dirty="0" err="1" smtClean="0">
                <a:solidFill>
                  <a:schemeClr val="accent3">
                    <a:lumMod val="50000"/>
                  </a:schemeClr>
                </a:solidFill>
              </a:rPr>
              <a:t>Gurrieri</a:t>
            </a:r>
            <a:r>
              <a:rPr lang="it-IT" sz="1800" b="1" i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it-IT" sz="1800" b="1" i="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23528" y="548680"/>
            <a:ext cx="8496944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5004048" y="5364505"/>
            <a:ext cx="40655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0" cap="none" spc="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Baskerville Old Face" panose="02020602080505020303" pitchFamily="18" charset="0"/>
              </a:rPr>
              <a:t>Grazie per l’attenzione. </a:t>
            </a:r>
            <a:endParaRPr lang="it-IT" sz="3200" b="0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54" y="930440"/>
            <a:ext cx="6977026" cy="500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accent1">
                <a:lumMod val="5000"/>
                <a:lumOff val="95000"/>
              </a:schemeClr>
            </a:gs>
            <a:gs pos="72000">
              <a:schemeClr val="accent3">
                <a:lumMod val="75000"/>
              </a:schemeClr>
            </a:gs>
            <a:gs pos="81000">
              <a:schemeClr val="accent3">
                <a:lumMod val="60000"/>
                <a:lumOff val="40000"/>
              </a:schemeClr>
            </a:gs>
            <a:gs pos="100000">
              <a:schemeClr val="bg1"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/>
          </p:cNvSpPr>
          <p:nvPr/>
        </p:nvSpPr>
        <p:spPr bwMode="auto">
          <a:xfrm>
            <a:off x="323528" y="404664"/>
            <a:ext cx="8568952" cy="1800200"/>
          </a:xfrm>
          <a:prstGeom prst="rect">
            <a:avLst/>
          </a:prstGeom>
          <a:gradFill>
            <a:gsLst>
              <a:gs pos="30000">
                <a:schemeClr val="accent1">
                  <a:lumMod val="5000"/>
                  <a:lumOff val="95000"/>
                </a:schemeClr>
              </a:gs>
              <a:gs pos="68000">
                <a:schemeClr val="accent3">
                  <a:lumMod val="60000"/>
                  <a:lumOff val="40000"/>
                </a:schemeClr>
              </a:gs>
              <a:gs pos="83000">
                <a:srgbClr val="D3E1B6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small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defTabSz="914400" eaLnBrk="1" hangingPunct="1">
              <a:defRPr/>
            </a:pPr>
            <a:r>
              <a:rPr lang="it-IT" sz="2800" i="0" cap="none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itchFamily="34" charset="0"/>
              </a:rPr>
              <a:t>Politiche per il clima </a:t>
            </a:r>
            <a:r>
              <a:rPr lang="it-IT" sz="2800" cap="none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itchFamily="34" charset="0"/>
              </a:rPr>
              <a:t>(e la qualità dell’aria)</a:t>
            </a:r>
            <a:r>
              <a:rPr lang="it-IT" sz="2800" i="0" cap="none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itchFamily="34" charset="0"/>
              </a:rPr>
              <a:t> </a:t>
            </a:r>
            <a:r>
              <a:rPr lang="it-IT" sz="2800" i="0" cap="none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itchFamily="34" charset="0"/>
              </a:rPr>
              <a:t>del bacino padano finanziate dai fondi SIE</a:t>
            </a:r>
            <a:endParaRPr kumimoji="0" lang="it-IT" sz="3200" b="1" i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00000" detail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761" y="1916832"/>
            <a:ext cx="5622677" cy="4034048"/>
          </a:xfrm>
          <a:prstGeom prst="rect">
            <a:avLst/>
          </a:prstGeom>
          <a:noFill/>
          <a:ln>
            <a:noFill/>
          </a:ln>
          <a:effectLst>
            <a:reflection stA="19000" endPos="170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47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72000">
              <a:schemeClr val="accent3">
                <a:lumMod val="40000"/>
                <a:lumOff val="60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 bwMode="auto">
          <a:xfrm>
            <a:off x="611560" y="548680"/>
            <a:ext cx="8280192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0" hangingPunct="0"/>
            <a:r>
              <a:rPr lang="it-IT" sz="2400" b="1" i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S PGothic" pitchFamily="34" charset="-128"/>
                <a:cs typeface="Helvetica" panose="020B0604020202020204" pitchFamily="34" charset="0"/>
              </a:rPr>
              <a:t>IL BACINO PADANO: UNA SCALA DI INTERVENTO </a:t>
            </a:r>
            <a:r>
              <a:rPr lang="it-IT" sz="24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it-IT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S PGothic" pitchFamily="34" charset="-128"/>
                <a:cs typeface="Helvetica" panose="020B0604020202020204" pitchFamily="34" charset="0"/>
              </a:rPr>
              <a:t>NATURALE»</a:t>
            </a:r>
            <a:endParaRPr lang="it-IT" altLang="it-IT" sz="2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MS PGothic" pitchFamily="34" charset="-128"/>
              <a:cs typeface="Helvetica" pitchFamily="34" charset="0"/>
            </a:endParaRPr>
          </a:p>
        </p:txBody>
      </p:sp>
      <p:pic>
        <p:nvPicPr>
          <p:cNvPr id="4" name="Immagine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0931" y="3557740"/>
            <a:ext cx="3329266" cy="257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953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Rettangolo 5"/>
          <p:cNvSpPr>
            <a:spLocks noChangeArrowheads="1"/>
          </p:cNvSpPr>
          <p:nvPr/>
        </p:nvSpPr>
        <p:spPr bwMode="auto">
          <a:xfrm>
            <a:off x="611560" y="1556792"/>
            <a:ext cx="8032660" cy="178510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 i="0" u="heavy" dirty="0">
                <a:solidFill>
                  <a:prstClr val="black"/>
                </a:solidFill>
                <a:latin typeface="+mj-lt"/>
                <a:ea typeface="MS PGothic" pitchFamily="34" charset="-128"/>
              </a:rPr>
              <a:t>M</a:t>
            </a:r>
            <a:r>
              <a:rPr lang="it-IT" altLang="it-IT" sz="1800" b="1" i="0" u="heavy" dirty="0" smtClean="0">
                <a:solidFill>
                  <a:prstClr val="black"/>
                </a:solidFill>
                <a:latin typeface="+mj-lt"/>
                <a:ea typeface="MS PGothic" pitchFamily="34" charset="-128"/>
              </a:rPr>
              <a:t>isure coordinate e congiunte a scala di bacino padano: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it-IT" altLang="it-IT" sz="1800" b="1" i="0" dirty="0" smtClean="0">
                <a:solidFill>
                  <a:prstClr val="black"/>
                </a:solidFill>
                <a:latin typeface="+mj-lt"/>
                <a:ea typeface="MS PGothic" pitchFamily="34" charset="-128"/>
              </a:rPr>
              <a:t>1° Accordo nel 2005 (Regioni)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it-IT" altLang="it-IT" sz="1800" b="1" i="0" dirty="0" smtClean="0">
                <a:solidFill>
                  <a:prstClr val="black"/>
                </a:solidFill>
                <a:latin typeface="+mj-lt"/>
                <a:ea typeface="MS PGothic" pitchFamily="34" charset="-128"/>
              </a:rPr>
              <a:t>2° Accordo nel 2007 (Regioni)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it-IT" altLang="it-IT" sz="1800" b="1" i="0" dirty="0" smtClean="0">
                <a:solidFill>
                  <a:prstClr val="black"/>
                </a:solidFill>
                <a:latin typeface="+mj-lt"/>
                <a:ea typeface="MS PGothic" pitchFamily="34" charset="-128"/>
              </a:rPr>
              <a:t>3° Accordo nel 2013 (8 Regioni/</a:t>
            </a:r>
            <a:r>
              <a:rPr lang="it-IT" altLang="it-IT" sz="1800" b="1" i="0" dirty="0" err="1" smtClean="0">
                <a:solidFill>
                  <a:prstClr val="black"/>
                </a:solidFill>
                <a:latin typeface="+mj-lt"/>
                <a:ea typeface="MS PGothic" pitchFamily="34" charset="-128"/>
              </a:rPr>
              <a:t>Prov</a:t>
            </a:r>
            <a:r>
              <a:rPr lang="it-IT" altLang="it-IT" sz="1800" b="1" i="0" dirty="0" smtClean="0">
                <a:solidFill>
                  <a:prstClr val="black"/>
                </a:solidFill>
                <a:latin typeface="+mj-lt"/>
                <a:ea typeface="MS PGothic" pitchFamily="34" charset="-128"/>
              </a:rPr>
              <a:t>. Autonome e 5 Ministeri)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it-IT" altLang="it-IT" sz="1800" b="1" i="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MS PGothic" pitchFamily="34" charset="-128"/>
              </a:rPr>
              <a:t>4° Accordo nel 2017 (4 Regioni e Ministero Ambiente)</a:t>
            </a:r>
            <a:endParaRPr lang="it-IT" altLang="it-IT" sz="1800" b="1" i="0" dirty="0">
              <a:solidFill>
                <a:schemeClr val="accent3">
                  <a:lumMod val="75000"/>
                </a:schemeClr>
              </a:solidFill>
              <a:latin typeface="+mj-lt"/>
              <a:ea typeface="MS PGothic" pitchFamily="34" charset="-12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3557740"/>
            <a:ext cx="4536504" cy="2569934"/>
          </a:xfrm>
          <a:prstGeom prst="rect">
            <a:avLst/>
          </a:prstGeom>
          <a:noFill/>
          <a:ln w="38100"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marL="180000" lvl="0" indent="-180000" algn="just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b="1" i="0" dirty="0" smtClean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Mobilità </a:t>
            </a:r>
            <a:r>
              <a:rPr lang="it-IT" sz="1800" b="1" i="0" dirty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sostenibile e riduzione emissioni da circolazione veicoli </a:t>
            </a:r>
            <a:r>
              <a:rPr lang="it-IT" sz="1800" b="1" i="0" dirty="0" smtClean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diesel</a:t>
            </a:r>
          </a:p>
          <a:p>
            <a:pPr marL="180000" lvl="0" indent="-180000" algn="just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b="1" i="0" dirty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1800" b="1" i="0" dirty="0" smtClean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imitazioni impianti </a:t>
            </a:r>
            <a:r>
              <a:rPr lang="it-IT" sz="1800" b="1" i="0" dirty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legna </a:t>
            </a:r>
            <a:r>
              <a:rPr lang="it-IT" sz="1800" b="1" i="0" dirty="0" smtClean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elevate emissioni</a:t>
            </a:r>
          </a:p>
          <a:p>
            <a:pPr marL="180000" indent="-180000" algn="just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b="1" i="0" dirty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Riduzione delle emissioni </a:t>
            </a:r>
            <a:r>
              <a:rPr lang="it-IT" sz="1800" b="1" i="0" dirty="0" smtClean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agricoltura </a:t>
            </a:r>
          </a:p>
          <a:p>
            <a:pPr marL="180000" indent="-180000" algn="just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b="1" i="0" dirty="0" smtClean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Gestione coordinata episodi acuti</a:t>
            </a:r>
            <a:endParaRPr lang="it-IT" sz="1800" b="1" i="0" dirty="0">
              <a:solidFill>
                <a:srgbClr val="0066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1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72000">
              <a:schemeClr val="accent3">
                <a:lumMod val="40000"/>
                <a:lumOff val="60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6478588" y="62007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08894" y="4491418"/>
            <a:ext cx="3960440" cy="1692771"/>
          </a:xfrm>
          <a:prstGeom prst="rect">
            <a:avLst/>
          </a:prstGeom>
          <a:noFill/>
          <a:ln w="28575">
            <a:solidFill>
              <a:srgbClr val="006600"/>
            </a:solidFill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800" b="1" i="0" dirty="0" smtClean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b="1" i="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Budget: </a:t>
            </a:r>
            <a:r>
              <a:rPr lang="en-US" altLang="it-IT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M€ - 1/2/2017 – 31/1/2024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6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0" indent="-1079500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b="1" i="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Partners: </a:t>
            </a:r>
            <a:r>
              <a:rPr lang="en-US" altLang="it-IT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altLang="it-IT" sz="1600" b="1" i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Regioni</a:t>
            </a:r>
            <a:endParaRPr lang="en-US" altLang="it-IT" sz="16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0" indent="-1079500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it-IT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ARPA</a:t>
            </a:r>
          </a:p>
          <a:p>
            <a:pPr marL="1079500" indent="-1079500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3 </a:t>
            </a:r>
            <a:r>
              <a:rPr lang="en-US" altLang="it-IT" sz="1600" b="1" i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</a:t>
            </a:r>
            <a:endParaRPr lang="en-US" altLang="it-IT" sz="16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0" indent="-1079500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2 </a:t>
            </a:r>
            <a:r>
              <a:rPr lang="en-US" altLang="it-IT" sz="1600" b="1" i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</a:t>
            </a:r>
            <a:r>
              <a:rPr lang="en-US" altLang="it-IT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600" b="1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it-IT" sz="1600" b="1" i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istemi</a:t>
            </a:r>
            <a:r>
              <a:rPr lang="en-US" altLang="it-IT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600" b="1" i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regionali</a:t>
            </a:r>
            <a:endParaRPr lang="en-US" altLang="it-IT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434013" y="2592388"/>
            <a:ext cx="2735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12287" y="1309405"/>
            <a:ext cx="811409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i="0" dirty="0" smtClean="0">
                <a:solidFill>
                  <a:srgbClr val="006600"/>
                </a:solidFill>
                <a:latin typeface="Arial Black" panose="020B0A04020102020204" pitchFamily="34" charset="0"/>
              </a:rPr>
              <a:t>OBIETTIVO: </a:t>
            </a:r>
            <a:r>
              <a:rPr lang="it-IT" sz="1800" b="1" i="0" dirty="0" smtClean="0">
                <a:solidFill>
                  <a:srgbClr val="006600"/>
                </a:solidFill>
              </a:rPr>
              <a:t>promuovere azioni di miglioramento della qualità dell’aria (rispetto direttiva 2008/50/CE)</a:t>
            </a:r>
          </a:p>
          <a:p>
            <a:endParaRPr lang="it-IT" sz="1800" dirty="0"/>
          </a:p>
          <a:p>
            <a:pPr>
              <a:spcAft>
                <a:spcPts val="0"/>
              </a:spcAft>
              <a:tabLst>
                <a:tab pos="457200" algn="l"/>
              </a:tabLst>
              <a:defRPr/>
            </a:pPr>
            <a:r>
              <a:rPr lang="it-IT" sz="1800" i="0" dirty="0" smtClean="0">
                <a:solidFill>
                  <a:srgbClr val="006600"/>
                </a:solidFill>
                <a:latin typeface="Arial Black" panose="020B0A04020102020204" pitchFamily="34" charset="0"/>
              </a:rPr>
              <a:t>PRINCIPALI AREE DI INTERVENTO </a:t>
            </a:r>
            <a:r>
              <a:rPr lang="it-IT" sz="1800" b="1" i="0" dirty="0">
                <a:solidFill>
                  <a:srgbClr val="006600"/>
                </a:solidFill>
              </a:rPr>
              <a:t>per ridurre </a:t>
            </a:r>
            <a:r>
              <a:rPr lang="en-GB" sz="1800" b="1" i="0" dirty="0">
                <a:solidFill>
                  <a:srgbClr val="006600"/>
                </a:solidFill>
              </a:rPr>
              <a:t>polveri sottili, ossidi di </a:t>
            </a:r>
            <a:r>
              <a:rPr lang="en-GB" sz="1800" b="1" i="0" dirty="0" err="1">
                <a:solidFill>
                  <a:srgbClr val="006600"/>
                </a:solidFill>
              </a:rPr>
              <a:t>azoto</a:t>
            </a:r>
            <a:r>
              <a:rPr lang="en-GB" sz="1800" b="1" i="0" dirty="0">
                <a:solidFill>
                  <a:srgbClr val="006600"/>
                </a:solidFill>
              </a:rPr>
              <a:t>, </a:t>
            </a:r>
            <a:r>
              <a:rPr lang="en-GB" sz="1800" b="1" i="0" dirty="0" err="1">
                <a:solidFill>
                  <a:srgbClr val="006600"/>
                </a:solidFill>
              </a:rPr>
              <a:t>ammoniaca</a:t>
            </a:r>
            <a:r>
              <a:rPr lang="en-GB" sz="1800" b="1" i="0" dirty="0">
                <a:solidFill>
                  <a:srgbClr val="006600"/>
                </a:solidFill>
              </a:rPr>
              <a:t>, </a:t>
            </a:r>
            <a:r>
              <a:rPr lang="en-GB" sz="1800" b="1" i="0" dirty="0" err="1">
                <a:solidFill>
                  <a:srgbClr val="006600"/>
                </a:solidFill>
              </a:rPr>
              <a:t>anidride</a:t>
            </a:r>
            <a:r>
              <a:rPr lang="en-GB" sz="1800" b="1" i="0" dirty="0">
                <a:solidFill>
                  <a:srgbClr val="006600"/>
                </a:solidFill>
              </a:rPr>
              <a:t> </a:t>
            </a:r>
            <a:r>
              <a:rPr lang="en-GB" sz="1800" b="1" i="0" dirty="0" err="1">
                <a:solidFill>
                  <a:srgbClr val="006600"/>
                </a:solidFill>
              </a:rPr>
              <a:t>carbonica</a:t>
            </a:r>
            <a:r>
              <a:rPr lang="it-IT" sz="1800" b="1" i="0" dirty="0">
                <a:solidFill>
                  <a:srgbClr val="006600"/>
                </a:solidFill>
              </a:rPr>
              <a:t>:</a:t>
            </a:r>
          </a:p>
          <a:p>
            <a:pPr>
              <a:spcAft>
                <a:spcPts val="0"/>
              </a:spcAft>
              <a:tabLst>
                <a:tab pos="457200" algn="l"/>
              </a:tabLst>
              <a:defRPr/>
            </a:pPr>
            <a:endParaRPr lang="it-IT" b="1" dirty="0" smtClean="0"/>
          </a:p>
          <a:p>
            <a:pPr lvl="1">
              <a:tabLst>
                <a:tab pos="457200" algn="l"/>
              </a:tabLst>
              <a:defRPr/>
            </a:pPr>
            <a:r>
              <a:rPr lang="en-GB" b="1" i="0" dirty="0" err="1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Agricoltura</a:t>
            </a:r>
            <a:r>
              <a:rPr lang="en-GB" b="1" i="0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i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i="0" dirty="0" err="1" smtClean="0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gestione</a:t>
            </a:r>
            <a:r>
              <a:rPr lang="en-GB" sz="1800" b="1" i="0" dirty="0" smtClean="0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i="0" dirty="0" err="1" smtClean="0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reflui</a:t>
            </a:r>
            <a:r>
              <a:rPr lang="en-GB" sz="1800" b="1" i="0" dirty="0" smtClean="0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i="0" dirty="0" err="1" smtClean="0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zootecnici</a:t>
            </a:r>
            <a:endParaRPr lang="en-GB" sz="1800" b="1" i="0" dirty="0" smtClean="0">
              <a:solidFill>
                <a:srgbClr val="6BA42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tabLst>
                <a:tab pos="457200" algn="l"/>
              </a:tabLst>
              <a:defRPr/>
            </a:pPr>
            <a:r>
              <a:rPr lang="en-GB" b="1" i="0" dirty="0" err="1" smtClean="0"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Biomassa</a:t>
            </a:r>
            <a:r>
              <a:rPr lang="en-GB" b="1" i="0" dirty="0" smtClean="0"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GB" i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i="0" dirty="0" err="1" smtClean="0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combustione</a:t>
            </a:r>
            <a:r>
              <a:rPr lang="en-GB" sz="1800" b="1" i="0" dirty="0" smtClean="0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i="0" dirty="0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piccolo </a:t>
            </a:r>
            <a:r>
              <a:rPr lang="en-GB" sz="1800" b="1" i="0" dirty="0" err="1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impianti</a:t>
            </a:r>
            <a:r>
              <a:rPr lang="en-GB" sz="1800" b="1" i="0" dirty="0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i="0" dirty="0" err="1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domestici</a:t>
            </a:r>
            <a:endParaRPr lang="en-GB" sz="1800" b="1" i="0" dirty="0">
              <a:solidFill>
                <a:srgbClr val="6BA42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tabLst>
                <a:tab pos="457200" algn="l"/>
              </a:tabLst>
              <a:defRPr/>
            </a:pPr>
            <a:r>
              <a:rPr lang="en-GB" b="1" i="0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Trasporti</a:t>
            </a:r>
            <a:r>
              <a:rPr lang="en-GB" b="1" i="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GB" sz="1800" b="1" i="0" dirty="0" err="1" smtClean="0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promozione</a:t>
            </a:r>
            <a:r>
              <a:rPr lang="en-GB" sz="1800" b="1" i="0" dirty="0" smtClean="0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i="0" dirty="0" err="1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mobilità</a:t>
            </a:r>
            <a:r>
              <a:rPr lang="en-GB" sz="1800" b="1" i="0" dirty="0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i="0" dirty="0" err="1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sostenibile</a:t>
            </a:r>
            <a:endParaRPr lang="en-GB" sz="1800" b="1" i="0" dirty="0">
              <a:solidFill>
                <a:srgbClr val="6BA42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tabLst>
                <a:tab pos="457200" algn="l"/>
              </a:tabLst>
              <a:defRPr/>
            </a:pPr>
            <a:r>
              <a:rPr lang="en-GB" b="1" i="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Efficienza</a:t>
            </a:r>
            <a:r>
              <a:rPr lang="en-GB" b="1" i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energetica</a:t>
            </a:r>
            <a:r>
              <a:rPr lang="en-GB" b="1" i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800" b="1" i="0" dirty="0" err="1" smtClean="0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efficientamento</a:t>
            </a:r>
            <a:r>
              <a:rPr lang="en-GB" sz="1800" b="1" i="0" dirty="0" smtClean="0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i="0" dirty="0" err="1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energetico</a:t>
            </a:r>
            <a:r>
              <a:rPr lang="en-GB" sz="1800" b="1" i="0" dirty="0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i="0" dirty="0" err="1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degli</a:t>
            </a:r>
            <a:r>
              <a:rPr lang="en-GB" sz="1800" b="1" i="0" dirty="0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i="0" dirty="0" err="1" smtClean="0">
                <a:solidFill>
                  <a:srgbClr val="6BA42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edifici</a:t>
            </a:r>
            <a:endParaRPr lang="en-GB" sz="1800" b="1" i="0" dirty="0">
              <a:solidFill>
                <a:srgbClr val="6BA42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874" y="4855298"/>
            <a:ext cx="2048044" cy="123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 bwMode="auto">
          <a:xfrm>
            <a:off x="612287" y="450999"/>
            <a:ext cx="8280192" cy="7863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it-IT"/>
            </a:defPPr>
            <a:lvl1pPr algn="ctr" eaLnBrk="0" hangingPunct="0">
              <a:defRPr b="1" i="0">
                <a:solidFill>
                  <a:srgbClr val="0066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defRPr>
            </a:lvl1pPr>
          </a:lstStyle>
          <a:p>
            <a:pPr algn="l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IL </a:t>
            </a:r>
            <a:r>
              <a:rPr lang="it-IT" alt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LIFE PREPAIR </a:t>
            </a:r>
            <a:r>
              <a:rPr lang="it-IT" alt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(progetto LIFE integrato che supporta </a:t>
            </a:r>
            <a:r>
              <a:rPr lang="it-IT" alt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l’attuazione del Piano ARIA)</a:t>
            </a:r>
          </a:p>
        </p:txBody>
      </p:sp>
      <p:sp>
        <p:nvSpPr>
          <p:cNvPr id="5" name="Freccia a destra 4"/>
          <p:cNvSpPr/>
          <p:nvPr/>
        </p:nvSpPr>
        <p:spPr>
          <a:xfrm>
            <a:off x="755576" y="3124864"/>
            <a:ext cx="288032" cy="18186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755576" y="3420202"/>
            <a:ext cx="288032" cy="18186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755576" y="3737964"/>
            <a:ext cx="288032" cy="18186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755576" y="4055726"/>
            <a:ext cx="288032" cy="16536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6BA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915883" y="4390401"/>
            <a:ext cx="3942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b="1" dirty="0" err="1">
                <a:solidFill>
                  <a:srgbClr val="00B0F0"/>
                </a:solidFill>
                <a:latin typeface="Arial Black" panose="020B0A04020102020204" pitchFamily="34" charset="0"/>
              </a:rPr>
              <a:t>Azioni</a:t>
            </a:r>
            <a:r>
              <a:rPr lang="en-GB" b="1" dirty="0">
                <a:solidFill>
                  <a:srgbClr val="00B0F0"/>
                </a:solidFill>
                <a:latin typeface="Arial Black" panose="020B0A04020102020204" pitchFamily="34" charset="0"/>
              </a:rPr>
              <a:t> win </a:t>
            </a:r>
            <a:r>
              <a:rPr lang="en-GB" b="1" dirty="0" err="1">
                <a:solidFill>
                  <a:srgbClr val="00B0F0"/>
                </a:solidFill>
                <a:latin typeface="Arial Black" panose="020B0A04020102020204" pitchFamily="34" charset="0"/>
              </a:rPr>
              <a:t>win</a:t>
            </a:r>
            <a:r>
              <a:rPr lang="en-GB" b="1" dirty="0">
                <a:solidFill>
                  <a:srgbClr val="00B0F0"/>
                </a:solidFill>
                <a:latin typeface="Arial Black" panose="020B0A04020102020204" pitchFamily="34" charset="0"/>
              </a:rPr>
              <a:t> aria – </a:t>
            </a:r>
            <a:r>
              <a:rPr lang="en-GB" b="1" dirty="0" err="1">
                <a:solidFill>
                  <a:srgbClr val="00B0F0"/>
                </a:solidFill>
                <a:latin typeface="Arial Black" panose="020B0A04020102020204" pitchFamily="34" charset="0"/>
              </a:rPr>
              <a:t>clima</a:t>
            </a:r>
            <a:r>
              <a:rPr lang="en-GB" b="1" dirty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335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accent1">
                <a:lumMod val="5000"/>
                <a:lumOff val="95000"/>
              </a:schemeClr>
            </a:gs>
            <a:gs pos="72000">
              <a:schemeClr val="accent3">
                <a:lumMod val="40000"/>
                <a:lumOff val="60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27584" y="1391841"/>
            <a:ext cx="7632848" cy="4125391"/>
          </a:xfrm>
          <a:prstGeom prst="rect">
            <a:avLst/>
          </a:prstGeom>
          <a:gradFill>
            <a:gsLst>
              <a:gs pos="38000">
                <a:schemeClr val="accent1">
                  <a:lumMod val="5000"/>
                  <a:lumOff val="95000"/>
                </a:schemeClr>
              </a:gs>
              <a:gs pos="72000">
                <a:schemeClr val="accent3">
                  <a:lumMod val="40000"/>
                  <a:lumOff val="60000"/>
                </a:schemeClr>
              </a:gs>
              <a:gs pos="83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4" descr="http://poid.eu/wp-content/uploads/2013/10/poid_UE_laga-392x26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88" y="1527881"/>
            <a:ext cx="113466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ccia in giù 3"/>
          <p:cNvSpPr>
            <a:spLocks noChangeArrowheads="1"/>
          </p:cNvSpPr>
          <p:nvPr/>
        </p:nvSpPr>
        <p:spPr bwMode="auto">
          <a:xfrm>
            <a:off x="4400525" y="2315413"/>
            <a:ext cx="486965" cy="2381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BA42C"/>
          </a:solidFill>
          <a:ln>
            <a:noFill/>
          </a:ln>
          <a:extLst/>
        </p:spPr>
        <p:txBody>
          <a:bodyPr lIns="33011" tIns="33241" rIns="33011" bIns="33241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350"/>
          </a:p>
        </p:txBody>
      </p:sp>
      <p:sp>
        <p:nvSpPr>
          <p:cNvPr id="7" name="AutoShape 7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90639" y="4766074"/>
            <a:ext cx="1631156" cy="534590"/>
          </a:xfrm>
          <a:prstGeom prst="roundRect">
            <a:avLst>
              <a:gd name="adj" fmla="val 6966"/>
            </a:avLst>
          </a:prstGeom>
          <a:solidFill>
            <a:sysClr val="window" lastClr="FFFFFF"/>
          </a:solidFill>
          <a:ln w="9525">
            <a:solidFill>
              <a:srgbClr val="174783"/>
            </a:solidFill>
            <a:prstDash val="sysDash"/>
            <a:round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tabLst>
                <a:tab pos="466725" algn="l"/>
                <a:tab pos="1800225" algn="l"/>
              </a:tabLst>
              <a:defRPr/>
            </a:pPr>
            <a:r>
              <a:rPr lang="it-IT" sz="1200" b="1" kern="0" dirty="0">
                <a:solidFill>
                  <a:srgbClr val="174783"/>
                </a:solidFill>
                <a:ea typeface="ＭＳ Ｐゴシック"/>
              </a:rPr>
              <a:t>Riqualificazione edifici pubblici</a:t>
            </a:r>
            <a:endParaRPr lang="it-IT" sz="900" b="1" kern="0" dirty="0">
              <a:solidFill>
                <a:srgbClr val="174783"/>
              </a:solidFill>
              <a:ea typeface="ＭＳ Ｐゴシック"/>
            </a:endParaRPr>
          </a:p>
        </p:txBody>
      </p:sp>
      <p:pic>
        <p:nvPicPr>
          <p:cNvPr id="8" name="Picture 2" descr="http://www.agenziaimmobiliaregt.it/images/fotocas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321" y="3933953"/>
            <a:ext cx="958453" cy="71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2253" y="4773216"/>
            <a:ext cx="1566863" cy="533400"/>
          </a:xfrm>
          <a:prstGeom prst="roundRect">
            <a:avLst>
              <a:gd name="adj" fmla="val 6966"/>
            </a:avLst>
          </a:prstGeom>
          <a:solidFill>
            <a:sysClr val="window" lastClr="FFFFFF"/>
          </a:solidFill>
          <a:ln w="9525">
            <a:solidFill>
              <a:srgbClr val="174783"/>
            </a:solidFill>
            <a:prstDash val="sysDash"/>
            <a:round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tabLst>
                <a:tab pos="466725" algn="l"/>
                <a:tab pos="1800225" algn="l"/>
              </a:tabLst>
              <a:defRPr/>
            </a:pPr>
            <a:r>
              <a:rPr lang="it-IT" sz="1200" b="1" kern="0" dirty="0">
                <a:solidFill>
                  <a:srgbClr val="174783"/>
                </a:solidFill>
                <a:ea typeface="ＭＳ Ｐゴシック"/>
              </a:rPr>
              <a:t>Illuminazione SMART</a:t>
            </a:r>
            <a:endParaRPr lang="it-IT" sz="900" b="1" kern="0" dirty="0">
              <a:solidFill>
                <a:srgbClr val="174783"/>
              </a:solidFill>
              <a:ea typeface="ＭＳ Ｐゴシック"/>
            </a:endParaRPr>
          </a:p>
        </p:txBody>
      </p:sp>
      <p:pic>
        <p:nvPicPr>
          <p:cNvPr id="10" name="Picture 4" descr="http://i1064.photobucket.com/albums/u366/lumiere2012/Immagine1jh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5" r="23688"/>
          <a:stretch>
            <a:fillRect/>
          </a:stretch>
        </p:blipFill>
        <p:spPr bwMode="auto">
          <a:xfrm>
            <a:off x="5624549" y="3405710"/>
            <a:ext cx="415643" cy="127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ccia curva 10"/>
          <p:cNvSpPr/>
          <p:nvPr/>
        </p:nvSpPr>
        <p:spPr bwMode="auto">
          <a:xfrm rot="5400000">
            <a:off x="6277126" y="3098007"/>
            <a:ext cx="821531" cy="702469"/>
          </a:xfrm>
          <a:prstGeom prst="bentArrow">
            <a:avLst/>
          </a:prstGeom>
          <a:solidFill>
            <a:srgbClr val="6BA42C"/>
          </a:solidFill>
          <a:ln>
            <a:noFill/>
          </a:ln>
          <a:effectLst/>
        </p:spPr>
        <p:txBody>
          <a:bodyPr lIns="33011" tIns="33241" rIns="33011" bIns="33241" anchor="ctr"/>
          <a:lstStyle/>
          <a:p>
            <a:endParaRPr lang="it-IT" sz="1500"/>
          </a:p>
        </p:txBody>
      </p:sp>
      <p:sp>
        <p:nvSpPr>
          <p:cNvPr id="12" name="Freccia curva 11"/>
          <p:cNvSpPr/>
          <p:nvPr/>
        </p:nvSpPr>
        <p:spPr bwMode="auto">
          <a:xfrm rot="16200000" flipH="1">
            <a:off x="2370535" y="3092054"/>
            <a:ext cx="809625" cy="702469"/>
          </a:xfrm>
          <a:prstGeom prst="bentArrow">
            <a:avLst/>
          </a:prstGeom>
          <a:solidFill>
            <a:srgbClr val="6BA42C"/>
          </a:solidFill>
          <a:ln>
            <a:noFill/>
          </a:ln>
          <a:effectLst/>
        </p:spPr>
        <p:txBody>
          <a:bodyPr lIns="33011" tIns="33241" rIns="33011" bIns="33241" anchor="ctr"/>
          <a:lstStyle/>
          <a:p>
            <a:pPr>
              <a:defRPr/>
            </a:pPr>
            <a:endParaRPr lang="it-IT" sz="1500"/>
          </a:p>
        </p:txBody>
      </p:sp>
      <p:sp>
        <p:nvSpPr>
          <p:cNvPr id="14" name="Freccia in giù 13"/>
          <p:cNvSpPr>
            <a:spLocks noChangeArrowheads="1"/>
          </p:cNvSpPr>
          <p:nvPr/>
        </p:nvSpPr>
        <p:spPr bwMode="auto">
          <a:xfrm>
            <a:off x="4043364" y="3749567"/>
            <a:ext cx="378619" cy="756047"/>
          </a:xfrm>
          <a:prstGeom prst="downArrow">
            <a:avLst>
              <a:gd name="adj1" fmla="val 50000"/>
              <a:gd name="adj2" fmla="val 49921"/>
            </a:avLst>
          </a:prstGeom>
          <a:solidFill>
            <a:srgbClr val="6BA42C"/>
          </a:solidFill>
          <a:ln>
            <a:noFill/>
          </a:ln>
          <a:extLst/>
        </p:spPr>
        <p:txBody>
          <a:bodyPr lIns="33011" tIns="33241" rIns="33011" bIns="33241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350"/>
          </a:p>
        </p:txBody>
      </p:sp>
      <p:sp>
        <p:nvSpPr>
          <p:cNvPr id="15" name="AutoShape 7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96816" y="4773216"/>
            <a:ext cx="1379934" cy="533400"/>
          </a:xfrm>
          <a:prstGeom prst="roundRect">
            <a:avLst>
              <a:gd name="adj" fmla="val 6966"/>
            </a:avLst>
          </a:prstGeom>
          <a:solidFill>
            <a:sysClr val="window" lastClr="FFFFFF"/>
          </a:solidFill>
          <a:ln w="9525">
            <a:solidFill>
              <a:srgbClr val="174783"/>
            </a:solidFill>
            <a:prstDash val="sysDash"/>
            <a:round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tabLst>
                <a:tab pos="466725" algn="l"/>
                <a:tab pos="1800225" algn="l"/>
              </a:tabLst>
              <a:defRPr/>
            </a:pPr>
            <a:r>
              <a:rPr lang="it-IT" sz="1200" b="1" kern="0" dirty="0">
                <a:solidFill>
                  <a:srgbClr val="174783"/>
                </a:solidFill>
                <a:ea typeface="ＭＳ Ｐゴシック"/>
              </a:rPr>
              <a:t>Mobilità elettrica</a:t>
            </a:r>
            <a:endParaRPr lang="it-IT" sz="900" b="1" kern="0" dirty="0">
              <a:solidFill>
                <a:srgbClr val="174783"/>
              </a:solidFill>
              <a:ea typeface="ＭＳ Ｐゴシック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165" y="4006221"/>
            <a:ext cx="863204" cy="64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7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44854" y="4766072"/>
            <a:ext cx="1583530" cy="631032"/>
          </a:xfrm>
          <a:prstGeom prst="roundRect">
            <a:avLst>
              <a:gd name="adj" fmla="val 6966"/>
            </a:avLst>
          </a:prstGeom>
          <a:solidFill>
            <a:sysClr val="window" lastClr="FFFFFF"/>
          </a:solidFill>
          <a:ln w="9525">
            <a:solidFill>
              <a:srgbClr val="174783"/>
            </a:solidFill>
            <a:prstDash val="sysDash"/>
            <a:round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tabLst>
                <a:tab pos="466725" algn="l"/>
                <a:tab pos="1800225" algn="l"/>
              </a:tabLst>
              <a:defRPr/>
            </a:pPr>
            <a:r>
              <a:rPr lang="it-IT" sz="1200" b="1" kern="0" dirty="0" smtClean="0">
                <a:solidFill>
                  <a:srgbClr val="174783"/>
                </a:solidFill>
                <a:ea typeface="ＭＳ Ｐゴシック"/>
              </a:rPr>
              <a:t>Agricoltura</a:t>
            </a:r>
          </a:p>
          <a:p>
            <a:pPr algn="ctr" eaLnBrk="0" hangingPunct="0">
              <a:spcBef>
                <a:spcPct val="20000"/>
              </a:spcBef>
              <a:tabLst>
                <a:tab pos="466725" algn="l"/>
                <a:tab pos="1800225" algn="l"/>
              </a:tabLst>
              <a:defRPr/>
            </a:pPr>
            <a:r>
              <a:rPr lang="it-IT" sz="1200" b="1" kern="0" dirty="0" smtClean="0">
                <a:solidFill>
                  <a:srgbClr val="174783"/>
                </a:solidFill>
                <a:ea typeface="ＭＳ Ｐゴシック"/>
              </a:rPr>
              <a:t>(reflui zootecnici e altro)</a:t>
            </a:r>
            <a:endParaRPr lang="it-IT" sz="1200" b="1" kern="0" dirty="0">
              <a:solidFill>
                <a:srgbClr val="174783"/>
              </a:solidFill>
              <a:ea typeface="ＭＳ Ｐゴシック"/>
            </a:endParaRPr>
          </a:p>
        </p:txBody>
      </p:sp>
      <p:sp>
        <p:nvSpPr>
          <p:cNvPr id="18" name="Freccia in giù 13"/>
          <p:cNvSpPr>
            <a:spLocks noChangeArrowheads="1"/>
          </p:cNvSpPr>
          <p:nvPr/>
        </p:nvSpPr>
        <p:spPr bwMode="auto">
          <a:xfrm>
            <a:off x="4917283" y="3749567"/>
            <a:ext cx="378619" cy="756047"/>
          </a:xfrm>
          <a:prstGeom prst="downArrow">
            <a:avLst>
              <a:gd name="adj1" fmla="val 50000"/>
              <a:gd name="adj2" fmla="val 49921"/>
            </a:avLst>
          </a:prstGeom>
          <a:solidFill>
            <a:srgbClr val="6BA42C"/>
          </a:solidFill>
          <a:ln>
            <a:noFill/>
          </a:ln>
          <a:extLst/>
        </p:spPr>
        <p:txBody>
          <a:bodyPr lIns="33011" tIns="33241" rIns="33011" bIns="33241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350"/>
          </a:p>
        </p:txBody>
      </p:sp>
      <p:sp>
        <p:nvSpPr>
          <p:cNvPr id="20" name="CasellaDiTesto 15"/>
          <p:cNvSpPr txBox="1">
            <a:spLocks noChangeArrowheads="1"/>
          </p:cNvSpPr>
          <p:nvPr/>
        </p:nvSpPr>
        <p:spPr bwMode="auto">
          <a:xfrm>
            <a:off x="1290639" y="5609187"/>
            <a:ext cx="65579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DOTAZIONE </a:t>
            </a:r>
            <a:r>
              <a:rPr lang="it-IT" altLang="it-IT" sz="18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COMPLESSIVA REGIONI: 700 </a:t>
            </a:r>
            <a:r>
              <a:rPr lang="it-IT" altLang="it-IT" sz="1800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ML € </a:t>
            </a: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12" y="2633425"/>
            <a:ext cx="1428767" cy="100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bioenergi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580" y="3972795"/>
            <a:ext cx="907969" cy="68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arrotondato 12"/>
          <p:cNvSpPr/>
          <p:nvPr/>
        </p:nvSpPr>
        <p:spPr>
          <a:xfrm>
            <a:off x="6259116" y="2186862"/>
            <a:ext cx="1413272" cy="6858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336600"/>
                </a:solidFill>
              </a:rPr>
              <a:t>Efficienza energetica (imprese</a:t>
            </a:r>
            <a:r>
              <a:rPr lang="it-IT" sz="1500" dirty="0">
                <a:solidFill>
                  <a:srgbClr val="336600"/>
                </a:solidFill>
              </a:rPr>
              <a:t>)</a:t>
            </a:r>
          </a:p>
        </p:txBody>
      </p:sp>
      <p:sp>
        <p:nvSpPr>
          <p:cNvPr id="19" name="Freccia a destra 18"/>
          <p:cNvSpPr/>
          <p:nvPr/>
        </p:nvSpPr>
        <p:spPr>
          <a:xfrm>
            <a:off x="5436096" y="2434830"/>
            <a:ext cx="779904" cy="292093"/>
          </a:xfrm>
          <a:prstGeom prst="rightArrow">
            <a:avLst/>
          </a:prstGeom>
          <a:solidFill>
            <a:srgbClr val="6BA4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00"/>
          </a:p>
        </p:txBody>
      </p:sp>
      <p:sp>
        <p:nvSpPr>
          <p:cNvPr id="23" name="Titolo 1"/>
          <p:cNvSpPr txBox="1">
            <a:spLocks/>
          </p:cNvSpPr>
          <p:nvPr/>
        </p:nvSpPr>
        <p:spPr bwMode="auto">
          <a:xfrm>
            <a:off x="611560" y="621816"/>
            <a:ext cx="8280920" cy="7700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it-IT"/>
            </a:defPPr>
            <a:lvl1pPr algn="ctr" eaLnBrk="0" hangingPunct="0">
              <a:defRPr b="1" i="0">
                <a:solidFill>
                  <a:srgbClr val="0066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defRPr>
            </a:lvl1pPr>
          </a:lstStyle>
          <a:p>
            <a:pPr algn="l"/>
            <a:r>
              <a:rPr lang="it-IT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AZIONI COMPLEMENTARI : </a:t>
            </a:r>
            <a:r>
              <a:rPr lang="it-IT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linee di intervento (in tutte le Regioni del </a:t>
            </a:r>
            <a:r>
              <a:rPr lang="it-IT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bacino </a:t>
            </a:r>
            <a:r>
              <a:rPr lang="it-IT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padano</a:t>
            </a:r>
            <a:r>
              <a:rPr lang="it-IT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  <a:endParaRPr lang="it-IT" altLang="it-IT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3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accent1">
                <a:lumMod val="5000"/>
                <a:lumOff val="95000"/>
              </a:schemeClr>
            </a:gs>
            <a:gs pos="72000">
              <a:schemeClr val="accent3">
                <a:lumMod val="40000"/>
                <a:lumOff val="60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1124744"/>
            <a:ext cx="8306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0" u="sng" dirty="0">
                <a:solidFill>
                  <a:srgbClr val="006600"/>
                </a:solidFill>
                <a:latin typeface="+mn-lt"/>
              </a:rPr>
              <a:t>COMITATO FONDI COMPLEMENTARI </a:t>
            </a:r>
            <a:r>
              <a:rPr lang="it-IT" sz="1400" i="0" u="sng" dirty="0" smtClean="0">
                <a:solidFill>
                  <a:srgbClr val="006600"/>
                </a:solidFill>
                <a:latin typeface="+mn-lt"/>
              </a:rPr>
              <a:t>- assicurare </a:t>
            </a:r>
            <a:r>
              <a:rPr lang="it-IT" sz="1400" i="0" u="sng" dirty="0">
                <a:solidFill>
                  <a:srgbClr val="006600"/>
                </a:solidFill>
                <a:latin typeface="+mn-lt"/>
              </a:rPr>
              <a:t>coordinamento permanente nell’utilizzo fondi </a:t>
            </a:r>
            <a:r>
              <a:rPr lang="it-IT" sz="1400" i="0" u="sng" dirty="0" smtClean="0">
                <a:solidFill>
                  <a:srgbClr val="006600"/>
                </a:solidFill>
                <a:latin typeface="+mn-lt"/>
              </a:rPr>
              <a:t>SIE</a:t>
            </a:r>
            <a:endParaRPr lang="it-IT" sz="1400" i="0" u="sng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09255" y="6237312"/>
            <a:ext cx="26581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i="0" u="sng" dirty="0" smtClean="0">
                <a:solidFill>
                  <a:srgbClr val="008000"/>
                </a:solidFill>
              </a:rPr>
              <a:t>Stato avanzamento, novembre 2018</a:t>
            </a:r>
            <a:endParaRPr lang="it-IT" sz="1200" i="0" u="sng" dirty="0">
              <a:solidFill>
                <a:srgbClr val="008000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611560" y="404664"/>
            <a:ext cx="8280920" cy="708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it-IT"/>
            </a:defPPr>
            <a:lvl1pPr algn="ctr" eaLnBrk="0" hangingPunct="0">
              <a:defRPr b="1" i="0">
                <a:solidFill>
                  <a:srgbClr val="0066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defRPr>
            </a:lvl1pPr>
          </a:lstStyle>
          <a:p>
            <a:pPr algn="l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Fondi complementari nelle 4 regioni del bacino padano</a:t>
            </a:r>
            <a:endParaRPr lang="it-IT" altLang="it-IT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948915"/>
              </p:ext>
            </p:extLst>
          </p:nvPr>
        </p:nvGraphicFramePr>
        <p:xfrm>
          <a:off x="683601" y="1554421"/>
          <a:ext cx="3552023" cy="2020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611560" y="3547796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it-IT" sz="1400" b="1" i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egione Lombardia</a:t>
            </a:r>
            <a:endParaRPr lang="it-IT" sz="1400" b="1" i="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5141"/>
              </p:ext>
            </p:extLst>
          </p:nvPr>
        </p:nvGraphicFramePr>
        <p:xfrm>
          <a:off x="4839670" y="1535988"/>
          <a:ext cx="3511917" cy="2017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4747463" y="3545084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Regione Emilia </a:t>
            </a:r>
            <a:r>
              <a:rPr lang="it-IT" sz="1400" b="1" i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it-IT" sz="1400" b="1" i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omagna</a:t>
            </a:r>
            <a:endParaRPr lang="it-IT" sz="1400" b="1" i="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234623"/>
              </p:ext>
            </p:extLst>
          </p:nvPr>
        </p:nvGraphicFramePr>
        <p:xfrm>
          <a:off x="687373" y="3855573"/>
          <a:ext cx="3520782" cy="1964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609255" y="5780522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Regione Piemonte </a:t>
            </a:r>
            <a:endParaRPr lang="it-IT" sz="1400" b="1" i="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Gra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2672043"/>
              </p:ext>
            </p:extLst>
          </p:nvPr>
        </p:nvGraphicFramePr>
        <p:xfrm>
          <a:off x="4839670" y="3862281"/>
          <a:ext cx="3528392" cy="196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4764983" y="5811535"/>
            <a:ext cx="3868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Regione Veneto  </a:t>
            </a:r>
            <a:endParaRPr lang="it-IT" sz="1400" b="1" i="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81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accent1">
                <a:lumMod val="5000"/>
                <a:lumOff val="95000"/>
              </a:schemeClr>
            </a:gs>
            <a:gs pos="72000">
              <a:schemeClr val="accent3">
                <a:lumMod val="40000"/>
                <a:lumOff val="60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2"/>
          <p:cNvSpPr/>
          <p:nvPr/>
        </p:nvSpPr>
        <p:spPr>
          <a:xfrm>
            <a:off x="2632476" y="1556792"/>
            <a:ext cx="6043979" cy="7875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3200" b="1" i="0" spc="-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r>
              <a:rPr lang="it-IT" sz="1800" b="1" i="0" spc="-1" dirty="0">
                <a:solidFill>
                  <a:srgbClr val="6BA42C"/>
                </a:solidFill>
              </a:rPr>
              <a:t> ML di </a:t>
            </a:r>
            <a:r>
              <a:rPr lang="it-IT" sz="1800" b="1" i="0" spc="-1" dirty="0" smtClean="0">
                <a:solidFill>
                  <a:srgbClr val="6BA42C"/>
                </a:solidFill>
              </a:rPr>
              <a:t>€ - </a:t>
            </a:r>
            <a:r>
              <a:rPr lang="it-IT" sz="1800" b="1" i="0" u="sng" spc="-1" dirty="0" smtClean="0">
                <a:solidFill>
                  <a:srgbClr val="6BA42C"/>
                </a:solidFill>
              </a:rPr>
              <a:t>BANDO </a:t>
            </a:r>
            <a:r>
              <a:rPr lang="it-IT" sz="1800" b="1" i="0" u="sng" spc="-1" dirty="0">
                <a:solidFill>
                  <a:srgbClr val="6BA42C"/>
                </a:solidFill>
              </a:rPr>
              <a:t>«FREE» </a:t>
            </a:r>
            <a:endParaRPr lang="it-IT" sz="1600" b="1" i="0" u="sng" spc="-1" dirty="0">
              <a:solidFill>
                <a:srgbClr val="6BA42C"/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600" b="1" i="0" spc="-1" dirty="0" smtClean="0">
                <a:solidFill>
                  <a:srgbClr val="6BA42C"/>
                </a:solidFill>
              </a:rPr>
              <a:t>Finanziamento 30% fondo perduto, 40% a restituzione. Trasformazione in edifici NZEB (</a:t>
            </a:r>
            <a:r>
              <a:rPr lang="it-IT" sz="1600" b="1" i="0" spc="-1" dirty="0" err="1" smtClean="0">
                <a:solidFill>
                  <a:srgbClr val="6BA42C"/>
                </a:solidFill>
              </a:rPr>
              <a:t>min</a:t>
            </a:r>
            <a:r>
              <a:rPr lang="it-IT" sz="1600" b="1" i="0" spc="-1" dirty="0" smtClean="0">
                <a:solidFill>
                  <a:srgbClr val="6BA42C"/>
                </a:solidFill>
              </a:rPr>
              <a:t> 1 ML di €)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3200" b="1" i="0" spc="-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r>
              <a:rPr lang="it-IT" sz="1800" b="1" i="0" spc="-1" dirty="0">
                <a:solidFill>
                  <a:srgbClr val="6BA42C"/>
                </a:solidFill>
              </a:rPr>
              <a:t> </a:t>
            </a:r>
            <a:r>
              <a:rPr lang="it-IT" sz="1600" b="1" i="0" spc="-1" dirty="0">
                <a:solidFill>
                  <a:srgbClr val="6BA42C"/>
                </a:solidFill>
              </a:rPr>
              <a:t> interventi di trasformazione dell’edificio in NZEB (superficie media edificio: 2.200 mq) </a:t>
            </a:r>
            <a:endParaRPr lang="it-IT" sz="1600" i="0" spc="-1" dirty="0">
              <a:solidFill>
                <a:srgbClr val="6BA42C"/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sz="1600" b="1" i="0" spc="-1" dirty="0" smtClean="0">
              <a:solidFill>
                <a:srgbClr val="6BA42C"/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i="0" spc="-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2" name="CustomShape 3"/>
          <p:cNvSpPr/>
          <p:nvPr/>
        </p:nvSpPr>
        <p:spPr>
          <a:xfrm flipH="1">
            <a:off x="2610279" y="1564054"/>
            <a:ext cx="6268760" cy="91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sz="1600" i="0" spc="-1" dirty="0">
              <a:solidFill>
                <a:srgbClr val="6BA42C"/>
              </a:solidFill>
            </a:endParaRPr>
          </a:p>
        </p:txBody>
      </p:sp>
      <p:sp>
        <p:nvSpPr>
          <p:cNvPr id="423" name="CustomShape 4"/>
          <p:cNvSpPr/>
          <p:nvPr/>
        </p:nvSpPr>
        <p:spPr>
          <a:xfrm>
            <a:off x="482290" y="3429000"/>
            <a:ext cx="3873686" cy="122413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400" b="1" i="0" spc="-1" dirty="0">
                <a:solidFill>
                  <a:srgbClr val="000000"/>
                </a:solidFill>
              </a:rPr>
              <a:t>Totale investimenti: </a:t>
            </a:r>
            <a:r>
              <a:rPr lang="it-IT" sz="1400" b="1" i="0" spc="-1" dirty="0" smtClean="0">
                <a:solidFill>
                  <a:srgbClr val="000000"/>
                </a:solidFill>
              </a:rPr>
              <a:t>64 </a:t>
            </a:r>
            <a:r>
              <a:rPr lang="it-IT" sz="1400" b="1" i="0" spc="-1" dirty="0">
                <a:solidFill>
                  <a:srgbClr val="000000"/>
                </a:solidFill>
              </a:rPr>
              <a:t>ML €</a:t>
            </a:r>
            <a:endParaRPr lang="it-IT" sz="1400" b="1" i="0" spc="-1" dirty="0">
              <a:solidFill>
                <a:prstClr val="black"/>
              </a:solidFill>
            </a:endParaRP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400" b="1" i="0" spc="-1" dirty="0">
                <a:solidFill>
                  <a:srgbClr val="000000"/>
                </a:solidFill>
              </a:rPr>
              <a:t>Risparmio complessivo: </a:t>
            </a:r>
            <a:r>
              <a:rPr lang="it-IT" sz="1400" b="1" i="0" spc="-1" dirty="0" smtClean="0">
                <a:solidFill>
                  <a:srgbClr val="000000"/>
                </a:solidFill>
              </a:rPr>
              <a:t>45 </a:t>
            </a:r>
            <a:r>
              <a:rPr lang="it-IT" sz="1400" b="1" i="0" spc="-1" dirty="0" err="1">
                <a:solidFill>
                  <a:srgbClr val="000000"/>
                </a:solidFill>
              </a:rPr>
              <a:t>GWh</a:t>
            </a:r>
            <a:r>
              <a:rPr lang="it-IT" sz="1400" b="1" i="0" spc="-1" dirty="0">
                <a:solidFill>
                  <a:srgbClr val="000000"/>
                </a:solidFill>
              </a:rPr>
              <a:t>/a</a:t>
            </a:r>
            <a:endParaRPr lang="it-IT" sz="1400" b="1" i="0" spc="-1" dirty="0">
              <a:solidFill>
                <a:prstClr val="black"/>
              </a:solidFill>
            </a:endParaRP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400" b="1" i="0" spc="-1" dirty="0">
                <a:solidFill>
                  <a:srgbClr val="000000"/>
                </a:solidFill>
              </a:rPr>
              <a:t>Contributo medio: </a:t>
            </a:r>
            <a:r>
              <a:rPr lang="it-IT" sz="1400" b="1" i="0" spc="-1" dirty="0" smtClean="0">
                <a:solidFill>
                  <a:srgbClr val="000000"/>
                </a:solidFill>
              </a:rPr>
              <a:t>950.000 </a:t>
            </a:r>
            <a:r>
              <a:rPr lang="it-IT" sz="1400" b="1" i="0" spc="-1" dirty="0">
                <a:solidFill>
                  <a:srgbClr val="000000"/>
                </a:solidFill>
              </a:rPr>
              <a:t>€ </a:t>
            </a:r>
            <a:endParaRPr lang="it-IT" sz="1400" b="1" i="0" spc="-1" dirty="0">
              <a:solidFill>
                <a:prstClr val="black"/>
              </a:solidFill>
            </a:endParaRP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400" b="1" i="0" spc="-1" dirty="0">
                <a:solidFill>
                  <a:srgbClr val="000000"/>
                </a:solidFill>
              </a:rPr>
              <a:t>Costo medio unitario: 650 €/m2 (</a:t>
            </a:r>
            <a:r>
              <a:rPr lang="it-IT" sz="1400" b="1" i="0" spc="-1" dirty="0" err="1">
                <a:solidFill>
                  <a:srgbClr val="000000"/>
                </a:solidFill>
              </a:rPr>
              <a:t>sup</a:t>
            </a:r>
            <a:r>
              <a:rPr lang="it-IT" sz="1400" b="1" i="0" spc="-1" dirty="0">
                <a:solidFill>
                  <a:srgbClr val="000000"/>
                </a:solidFill>
              </a:rPr>
              <a:t>. utile climatizzata) </a:t>
            </a:r>
            <a:endParaRPr lang="it-IT" sz="1400" b="1" i="0" spc="-1" dirty="0">
              <a:solidFill>
                <a:prstClr val="black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91" y="1672380"/>
            <a:ext cx="2095828" cy="1540596"/>
          </a:xfrm>
          <a:prstGeom prst="rect">
            <a:avLst/>
          </a:prstGeom>
        </p:spPr>
      </p:pic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1152083"/>
              </p:ext>
            </p:extLst>
          </p:nvPr>
        </p:nvGraphicFramePr>
        <p:xfrm>
          <a:off x="4680664" y="3528071"/>
          <a:ext cx="417646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olo 1"/>
          <p:cNvSpPr txBox="1">
            <a:spLocks/>
          </p:cNvSpPr>
          <p:nvPr/>
        </p:nvSpPr>
        <p:spPr bwMode="auto">
          <a:xfrm>
            <a:off x="1087021" y="426960"/>
            <a:ext cx="7792018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it-IT"/>
            </a:defPPr>
            <a:lvl1pPr algn="ctr" eaLnBrk="0" hangingPunct="0">
              <a:defRPr b="1" i="0">
                <a:solidFill>
                  <a:srgbClr val="0066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24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POR FESR 2014-2020 </a:t>
            </a:r>
            <a:endParaRPr lang="it-IT" sz="2400" spc="-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UN </a:t>
            </a:r>
            <a:r>
              <a:rPr lang="it-IT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ESEMPIO EFFICIENTAMENTO ENERGETICO </a:t>
            </a:r>
            <a:endParaRPr lang="it-IT" spc="-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it-IT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ristrutturazione profonda) </a:t>
            </a:r>
            <a:r>
              <a:rPr lang="it-IT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REGIONE </a:t>
            </a:r>
            <a:r>
              <a:rPr lang="it-IT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LOMBARDIA </a:t>
            </a:r>
          </a:p>
        </p:txBody>
      </p:sp>
      <p:sp>
        <p:nvSpPr>
          <p:cNvPr id="9" name="CustomShape 4"/>
          <p:cNvSpPr/>
          <p:nvPr/>
        </p:nvSpPr>
        <p:spPr>
          <a:xfrm>
            <a:off x="482290" y="4824215"/>
            <a:ext cx="3873686" cy="1566133"/>
          </a:xfrm>
          <a:prstGeom prst="rect">
            <a:avLst/>
          </a:prstGeom>
          <a:noFill/>
          <a:ln w="38100">
            <a:solidFill>
              <a:srgbClr val="3366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400" b="1" i="0" u="sng" spc="-1" dirty="0" smtClean="0">
                <a:solidFill>
                  <a:srgbClr val="FF0000"/>
                </a:solidFill>
              </a:rPr>
              <a:t>Riduzione fabbisogno energetico:</a:t>
            </a:r>
            <a:endParaRPr lang="it-IT" sz="1400" i="0" u="sng" spc="-1" dirty="0">
              <a:solidFill>
                <a:srgbClr val="FF0000"/>
              </a:solidFill>
            </a:endParaRPr>
          </a:p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b="1" i="0" spc="-1" dirty="0" err="1" smtClean="0">
                <a:solidFill>
                  <a:srgbClr val="000000"/>
                </a:solidFill>
              </a:rPr>
              <a:t>Epgl</a:t>
            </a:r>
            <a:r>
              <a:rPr lang="it-IT" sz="1400" b="1" i="0" spc="-1" dirty="0" smtClean="0">
                <a:solidFill>
                  <a:srgbClr val="000000"/>
                </a:solidFill>
              </a:rPr>
              <a:t>, </a:t>
            </a:r>
            <a:r>
              <a:rPr lang="it-IT" sz="1400" b="1" i="0" spc="-1" dirty="0" err="1">
                <a:solidFill>
                  <a:srgbClr val="000000"/>
                </a:solidFill>
              </a:rPr>
              <a:t>nren</a:t>
            </a:r>
            <a:r>
              <a:rPr lang="it-IT" sz="1400" b="1" i="0" spc="-1" dirty="0">
                <a:solidFill>
                  <a:srgbClr val="000000"/>
                </a:solidFill>
              </a:rPr>
              <a:t> → - 86%</a:t>
            </a:r>
            <a:endParaRPr lang="it-IT" sz="1400" i="0" spc="-1" dirty="0">
              <a:solidFill>
                <a:prstClr val="black"/>
              </a:solidFill>
            </a:endParaRPr>
          </a:p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b="1" i="0" spc="-1" dirty="0">
                <a:solidFill>
                  <a:srgbClr val="000000"/>
                </a:solidFill>
              </a:rPr>
              <a:t>€/kWh </a:t>
            </a:r>
            <a:r>
              <a:rPr lang="it-IT" sz="1400" b="1" i="0" spc="-1" dirty="0" smtClean="0">
                <a:solidFill>
                  <a:srgbClr val="000000"/>
                </a:solidFill>
              </a:rPr>
              <a:t>risparmiato </a:t>
            </a:r>
            <a:r>
              <a:rPr lang="it-IT" sz="1400" b="1" i="0" spc="-1" dirty="0">
                <a:solidFill>
                  <a:srgbClr val="000000"/>
                </a:solidFill>
              </a:rPr>
              <a:t>→ </a:t>
            </a:r>
            <a:r>
              <a:rPr lang="it-IT" sz="1400" b="1" i="0" spc="-1" dirty="0" smtClean="0">
                <a:solidFill>
                  <a:srgbClr val="000000"/>
                </a:solidFill>
              </a:rPr>
              <a:t>1,47 (</a:t>
            </a:r>
            <a:r>
              <a:rPr lang="it-IT" sz="1400" b="1" i="0" spc="-1" dirty="0" err="1" smtClean="0">
                <a:solidFill>
                  <a:srgbClr val="000000"/>
                </a:solidFill>
              </a:rPr>
              <a:t>EPgl</a:t>
            </a:r>
            <a:r>
              <a:rPr lang="it-IT" sz="1400" b="1" i="0" spc="-1" dirty="0" smtClean="0">
                <a:solidFill>
                  <a:srgbClr val="000000"/>
                </a:solidFill>
              </a:rPr>
              <a:t>, tot)</a:t>
            </a:r>
            <a:endParaRPr lang="it-IT" sz="1400" i="0" spc="-1" dirty="0">
              <a:solidFill>
                <a:prstClr val="black"/>
              </a:solidFill>
            </a:endParaRPr>
          </a:p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b="1" i="0" spc="-1" dirty="0">
                <a:solidFill>
                  <a:srgbClr val="000000"/>
                </a:solidFill>
              </a:rPr>
              <a:t>€</a:t>
            </a:r>
            <a:r>
              <a:rPr lang="it-IT" sz="1400" b="1" i="0" spc="-1" dirty="0" smtClean="0">
                <a:solidFill>
                  <a:srgbClr val="000000"/>
                </a:solidFill>
              </a:rPr>
              <a:t>/kWh risparmiato → 1,36 (</a:t>
            </a:r>
            <a:r>
              <a:rPr lang="it-IT" sz="1400" b="1" i="0" spc="-1" dirty="0" err="1" smtClean="0">
                <a:solidFill>
                  <a:srgbClr val="000000"/>
                </a:solidFill>
              </a:rPr>
              <a:t>Epgl</a:t>
            </a:r>
            <a:r>
              <a:rPr lang="it-IT" sz="1400" b="1" i="0" spc="-1" dirty="0" smtClean="0">
                <a:solidFill>
                  <a:srgbClr val="000000"/>
                </a:solidFill>
              </a:rPr>
              <a:t>, </a:t>
            </a:r>
            <a:r>
              <a:rPr lang="it-IT" sz="1400" b="1" i="0" spc="-1" dirty="0" err="1" smtClean="0">
                <a:solidFill>
                  <a:srgbClr val="000000"/>
                </a:solidFill>
              </a:rPr>
              <a:t>nren</a:t>
            </a:r>
            <a:r>
              <a:rPr lang="it-IT" sz="1400" b="1" i="0" spc="-1" dirty="0" smtClean="0">
                <a:solidFill>
                  <a:srgbClr val="000000"/>
                </a:solidFill>
              </a:rPr>
              <a:t>)</a:t>
            </a:r>
            <a:endParaRPr lang="it-IT" sz="1400" i="0" spc="-1" dirty="0">
              <a:solidFill>
                <a:prstClr val="black"/>
              </a:solidFill>
            </a:endParaRPr>
          </a:p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b="1" i="0" spc="-1" dirty="0">
                <a:solidFill>
                  <a:srgbClr val="000000"/>
                </a:solidFill>
              </a:rPr>
              <a:t>Sistemi di monitoraggio dei consumi e </a:t>
            </a:r>
            <a:endParaRPr lang="it-IT" sz="1400" b="1" i="0" spc="-1" dirty="0" smtClean="0">
              <a:solidFill>
                <a:srgbClr val="000000"/>
              </a:solidFill>
            </a:endParaRPr>
          </a:p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b="1" i="0" spc="-1" dirty="0" smtClean="0">
                <a:solidFill>
                  <a:srgbClr val="000000"/>
                </a:solidFill>
              </a:rPr>
              <a:t>della </a:t>
            </a:r>
            <a:r>
              <a:rPr lang="it-IT" sz="1400" b="1" i="0" spc="-1" dirty="0">
                <a:solidFill>
                  <a:srgbClr val="000000"/>
                </a:solidFill>
              </a:rPr>
              <a:t>produzione impianti FER</a:t>
            </a:r>
            <a:endParaRPr lang="it-IT" sz="1400" i="0" spc="-1" dirty="0">
              <a:solidFill>
                <a:prstClr val="black"/>
              </a:solidFill>
            </a:endParaRPr>
          </a:p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b="1" i="0" spc="-1" dirty="0">
                <a:solidFill>
                  <a:srgbClr val="000000"/>
                </a:solidFill>
              </a:rPr>
              <a:t>Bioarchitettura e edilizia </a:t>
            </a:r>
            <a:r>
              <a:rPr lang="it-IT" sz="1400" b="1" i="0" spc="-1" dirty="0" smtClean="0">
                <a:solidFill>
                  <a:srgbClr val="000000"/>
                </a:solidFill>
              </a:rPr>
              <a:t>sostenibile</a:t>
            </a:r>
            <a:endParaRPr lang="it-IT" sz="1400" i="0" spc="-1" dirty="0">
              <a:solidFill>
                <a:prstClr val="black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3196" y="426959"/>
            <a:ext cx="633825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6600" b="1" i="0" dirty="0" smtClean="0">
                <a:solidFill>
                  <a:schemeClr val="tx1"/>
                </a:solidFill>
              </a:rPr>
              <a:t>1</a:t>
            </a:r>
            <a:endParaRPr lang="it-IT" sz="6600" b="1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186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accent1">
                <a:lumMod val="5000"/>
                <a:lumOff val="95000"/>
              </a:schemeClr>
            </a:gs>
            <a:gs pos="72000">
              <a:schemeClr val="accent3">
                <a:lumMod val="40000"/>
                <a:lumOff val="60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2"/>
          <p:cNvSpPr/>
          <p:nvPr/>
        </p:nvSpPr>
        <p:spPr>
          <a:xfrm>
            <a:off x="2743124" y="1556792"/>
            <a:ext cx="6041543" cy="10559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3200" b="1" i="0" spc="-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20,7 </a:t>
            </a:r>
            <a:r>
              <a:rPr lang="it-IT" sz="3200" b="1" i="0" spc="-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 </a:t>
            </a:r>
            <a:r>
              <a:rPr lang="it-IT" sz="1800" b="1" i="0" spc="-1" dirty="0">
                <a:solidFill>
                  <a:srgbClr val="6BA42C"/>
                </a:solidFill>
              </a:rPr>
              <a:t>di </a:t>
            </a:r>
            <a:r>
              <a:rPr lang="it-IT" sz="1800" b="1" i="0" spc="-1" dirty="0" smtClean="0">
                <a:solidFill>
                  <a:srgbClr val="6BA42C"/>
                </a:solidFill>
              </a:rPr>
              <a:t>€ - </a:t>
            </a:r>
            <a:r>
              <a:rPr lang="it-IT" sz="1800" b="1" i="0" u="sng" spc="-1" dirty="0" smtClean="0">
                <a:solidFill>
                  <a:srgbClr val="6BA42C"/>
                </a:solidFill>
              </a:rPr>
              <a:t>BANDI </a:t>
            </a:r>
            <a:r>
              <a:rPr lang="it-IT" sz="1800" b="1" i="0" u="sng" spc="-1" dirty="0">
                <a:solidFill>
                  <a:srgbClr val="6BA42C"/>
                </a:solidFill>
              </a:rPr>
              <a:t>«PICCOLI COMUNI</a:t>
            </a:r>
            <a:r>
              <a:rPr lang="it-IT" sz="1800" b="1" i="0" u="sng" spc="-1" dirty="0" smtClean="0">
                <a:solidFill>
                  <a:srgbClr val="6BA42C"/>
                </a:solidFill>
              </a:rPr>
              <a:t>» </a:t>
            </a:r>
            <a:r>
              <a:rPr lang="it-IT" sz="1600" b="1" i="0" spc="-1" dirty="0" smtClean="0">
                <a:solidFill>
                  <a:srgbClr val="6BA42C"/>
                </a:solidFill>
              </a:rPr>
              <a:t>Finanziamento 90% a fondo perduto, </a:t>
            </a:r>
            <a:r>
              <a:rPr lang="it-IT" sz="1600" b="1" i="0" spc="-1" dirty="0" err="1" smtClean="0">
                <a:solidFill>
                  <a:srgbClr val="6BA42C"/>
                </a:solidFill>
              </a:rPr>
              <a:t>max</a:t>
            </a:r>
            <a:r>
              <a:rPr lang="it-IT" sz="1600" b="1" i="0" spc="-1" dirty="0" smtClean="0">
                <a:solidFill>
                  <a:srgbClr val="6BA42C"/>
                </a:solidFill>
              </a:rPr>
              <a:t> 250.000 €. Ristrutturazione importante secondo livello</a:t>
            </a: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3200" b="1" i="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</a:t>
            </a:r>
            <a:r>
              <a:rPr lang="it-IT" sz="3200" b="1" i="0" spc="-1" dirty="0">
                <a:solidFill>
                  <a:srgbClr val="000000"/>
                </a:solidFill>
              </a:rPr>
              <a:t> </a:t>
            </a:r>
            <a:r>
              <a:rPr lang="it-IT" sz="1600" b="1" i="0" spc="-1" dirty="0">
                <a:solidFill>
                  <a:srgbClr val="6BA42C"/>
                </a:solidFill>
              </a:rPr>
              <a:t>interventi di </a:t>
            </a:r>
            <a:r>
              <a:rPr lang="it-IT" sz="1600" b="1" i="0" spc="-1" dirty="0" err="1">
                <a:solidFill>
                  <a:srgbClr val="6BA42C"/>
                </a:solidFill>
              </a:rPr>
              <a:t>efficientamento</a:t>
            </a:r>
            <a:r>
              <a:rPr lang="it-IT" sz="1600" b="1" i="0" spc="-1" dirty="0">
                <a:solidFill>
                  <a:srgbClr val="6BA42C"/>
                </a:solidFill>
              </a:rPr>
              <a:t> di edifici pubblici (superficie media edificio: 510 mq), 25 già conclusi</a:t>
            </a:r>
            <a:endParaRPr lang="it-IT" sz="1600" i="0" spc="-1" dirty="0">
              <a:solidFill>
                <a:srgbClr val="6BA42C"/>
              </a:solidFill>
            </a:endParaRP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endParaRPr lang="it-IT" sz="1600" i="0" spc="-1" dirty="0">
              <a:solidFill>
                <a:srgbClr val="6BA42C"/>
              </a:solidFill>
            </a:endParaRPr>
          </a:p>
        </p:txBody>
      </p:sp>
      <p:graphicFrame>
        <p:nvGraphicFramePr>
          <p:cNvPr id="418" name="Grafico 7"/>
          <p:cNvGraphicFramePr/>
          <p:nvPr>
            <p:extLst>
              <p:ext uri="{D42A27DB-BD31-4B8C-83A1-F6EECF244321}">
                <p14:modId xmlns:p14="http://schemas.microsoft.com/office/powerpoint/2010/main" val="3913087761"/>
              </p:ext>
            </p:extLst>
          </p:nvPr>
        </p:nvGraphicFramePr>
        <p:xfrm>
          <a:off x="4499992" y="3245040"/>
          <a:ext cx="4378688" cy="2848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Immagine 7" descr="Mezzoldo ante operam  (1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18" y="1678032"/>
            <a:ext cx="2231523" cy="1631979"/>
          </a:xfrm>
          <a:prstGeom prst="rect">
            <a:avLst/>
          </a:prstGeom>
        </p:spPr>
      </p:pic>
      <p:sp>
        <p:nvSpPr>
          <p:cNvPr id="11" name="CustomShape 4"/>
          <p:cNvSpPr/>
          <p:nvPr/>
        </p:nvSpPr>
        <p:spPr>
          <a:xfrm>
            <a:off x="461474" y="3890006"/>
            <a:ext cx="3873686" cy="1008112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400" b="1" i="0" spc="-1" dirty="0" smtClean="0">
                <a:solidFill>
                  <a:srgbClr val="000000"/>
                </a:solidFill>
              </a:rPr>
              <a:t>Contributo </a:t>
            </a:r>
            <a:r>
              <a:rPr lang="it-IT" sz="1400" b="1" i="0" spc="-1" dirty="0">
                <a:solidFill>
                  <a:srgbClr val="000000"/>
                </a:solidFill>
              </a:rPr>
              <a:t>medio: </a:t>
            </a:r>
            <a:r>
              <a:rPr lang="it-IT" sz="1400" b="1" i="0" spc="-1" dirty="0" smtClean="0">
                <a:solidFill>
                  <a:srgbClr val="000000"/>
                </a:solidFill>
                <a:latin typeface="Calibri"/>
              </a:rPr>
              <a:t>205.000€ </a:t>
            </a:r>
            <a:r>
              <a:rPr lang="it-IT" sz="1400" b="1" i="0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it-IT" sz="1400" b="1" i="0" spc="-1" dirty="0" err="1">
                <a:solidFill>
                  <a:srgbClr val="000000"/>
                </a:solidFill>
                <a:latin typeface="Calibri"/>
              </a:rPr>
              <a:t>max</a:t>
            </a:r>
            <a:r>
              <a:rPr lang="it-IT" sz="1400" b="1" i="0" spc="-1" dirty="0">
                <a:solidFill>
                  <a:srgbClr val="000000"/>
                </a:solidFill>
                <a:latin typeface="Calibri"/>
              </a:rPr>
              <a:t> 250.000 €) </a:t>
            </a:r>
            <a:r>
              <a:rPr lang="it-IT" sz="1400" b="1" i="0" spc="-1" dirty="0" smtClean="0">
                <a:solidFill>
                  <a:srgbClr val="000000"/>
                </a:solidFill>
              </a:rPr>
              <a:t>Costo </a:t>
            </a:r>
            <a:r>
              <a:rPr lang="it-IT" sz="1400" b="1" i="0" spc="-1" dirty="0">
                <a:solidFill>
                  <a:srgbClr val="000000"/>
                </a:solidFill>
              </a:rPr>
              <a:t>medio unitario</a:t>
            </a:r>
            <a:r>
              <a:rPr lang="it-IT" sz="1400" b="1" i="0" spc="-1" dirty="0" smtClean="0">
                <a:solidFill>
                  <a:srgbClr val="000000"/>
                </a:solidFill>
              </a:rPr>
              <a:t>:</a:t>
            </a:r>
            <a:r>
              <a:rPr lang="it-IT" sz="1400" b="1" i="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1400" b="1" i="0" spc="-1" dirty="0">
                <a:solidFill>
                  <a:srgbClr val="000000"/>
                </a:solidFill>
                <a:latin typeface="Calibri"/>
              </a:rPr>
              <a:t>419  €/m2</a:t>
            </a:r>
            <a:endParaRPr lang="it-IT" sz="1400" i="0" spc="-1" dirty="0">
              <a:solidFill>
                <a:prstClr val="black"/>
              </a:solidFill>
            </a:endParaRP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400" b="1" i="0" spc="-1" dirty="0" smtClean="0">
                <a:solidFill>
                  <a:srgbClr val="000000"/>
                </a:solidFill>
              </a:rPr>
              <a:t>(</a:t>
            </a:r>
            <a:r>
              <a:rPr lang="it-IT" sz="1400" b="1" i="0" spc="-1" dirty="0" err="1">
                <a:solidFill>
                  <a:srgbClr val="000000"/>
                </a:solidFill>
              </a:rPr>
              <a:t>sup</a:t>
            </a:r>
            <a:r>
              <a:rPr lang="it-IT" sz="1400" b="1" i="0" spc="-1" dirty="0">
                <a:solidFill>
                  <a:srgbClr val="000000"/>
                </a:solidFill>
              </a:rPr>
              <a:t>. utile climatizzata) </a:t>
            </a:r>
            <a:endParaRPr lang="it-IT" sz="1400" b="1" i="0" spc="-1" dirty="0" smtClean="0">
              <a:solidFill>
                <a:srgbClr val="000000"/>
              </a:solidFill>
            </a:endParaRP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400" b="1" i="0" spc="-1" dirty="0">
                <a:solidFill>
                  <a:srgbClr val="000000"/>
                </a:solidFill>
              </a:rPr>
              <a:t>Risparmio complessivo: 13GWh/a</a:t>
            </a:r>
            <a:endParaRPr lang="it-IT" sz="1400" b="1" i="0" spc="-1" dirty="0">
              <a:solidFill>
                <a:prstClr val="black"/>
              </a:solidFill>
            </a:endParaRP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endParaRPr lang="it-IT" sz="1400" b="1" i="0" spc="-1" dirty="0">
              <a:solidFill>
                <a:prstClr val="black"/>
              </a:solidFill>
            </a:endParaRPr>
          </a:p>
        </p:txBody>
      </p:sp>
      <p:sp>
        <p:nvSpPr>
          <p:cNvPr id="12" name="CustomShape 4"/>
          <p:cNvSpPr/>
          <p:nvPr/>
        </p:nvSpPr>
        <p:spPr>
          <a:xfrm>
            <a:off x="446483" y="5131302"/>
            <a:ext cx="3873686" cy="936104"/>
          </a:xfrm>
          <a:prstGeom prst="rect">
            <a:avLst/>
          </a:prstGeom>
          <a:noFill/>
          <a:ln w="38100">
            <a:solidFill>
              <a:srgbClr val="3366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400" b="1" i="0" u="sng" spc="-1" dirty="0" smtClean="0">
                <a:solidFill>
                  <a:srgbClr val="FF0000"/>
                </a:solidFill>
              </a:rPr>
              <a:t>Riduzione fabbisogno energetico:</a:t>
            </a:r>
            <a:endParaRPr lang="it-IT" sz="1400" i="0" u="sng" spc="-1" dirty="0">
              <a:solidFill>
                <a:srgbClr val="FF0000"/>
              </a:solidFill>
            </a:endParaRPr>
          </a:p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b="1" i="0" spc="-1" dirty="0" err="1" smtClean="0">
                <a:solidFill>
                  <a:srgbClr val="000000"/>
                </a:solidFill>
              </a:rPr>
              <a:t>Epgl</a:t>
            </a:r>
            <a:r>
              <a:rPr lang="it-IT" sz="1400" b="1" i="0" spc="-1" dirty="0" smtClean="0">
                <a:solidFill>
                  <a:srgbClr val="000000"/>
                </a:solidFill>
              </a:rPr>
              <a:t>, </a:t>
            </a:r>
            <a:r>
              <a:rPr lang="it-IT" sz="1400" b="1" i="0" spc="-1" dirty="0" err="1">
                <a:solidFill>
                  <a:srgbClr val="000000"/>
                </a:solidFill>
              </a:rPr>
              <a:t>nren</a:t>
            </a:r>
            <a:r>
              <a:rPr lang="it-IT" sz="1400" b="1" i="0" spc="-1" dirty="0">
                <a:solidFill>
                  <a:srgbClr val="000000"/>
                </a:solidFill>
              </a:rPr>
              <a:t> → - </a:t>
            </a:r>
            <a:r>
              <a:rPr lang="it-IT" sz="1400" b="1" i="0" spc="-1" dirty="0" smtClean="0">
                <a:solidFill>
                  <a:srgbClr val="000000"/>
                </a:solidFill>
              </a:rPr>
              <a:t>52%</a:t>
            </a:r>
            <a:endParaRPr lang="it-IT" sz="1400" i="0" spc="-1" dirty="0">
              <a:solidFill>
                <a:prstClr val="black"/>
              </a:solidFill>
            </a:endParaRPr>
          </a:p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b="1" i="0" spc="-1" dirty="0">
                <a:solidFill>
                  <a:srgbClr val="000000"/>
                </a:solidFill>
              </a:rPr>
              <a:t>€/kWh </a:t>
            </a:r>
            <a:r>
              <a:rPr lang="it-IT" sz="1400" b="1" i="0" spc="-1" dirty="0" smtClean="0">
                <a:solidFill>
                  <a:srgbClr val="000000"/>
                </a:solidFill>
              </a:rPr>
              <a:t>risparmiato </a:t>
            </a:r>
            <a:r>
              <a:rPr lang="it-IT" sz="1400" b="1" i="0" spc="-1" dirty="0">
                <a:solidFill>
                  <a:srgbClr val="000000"/>
                </a:solidFill>
              </a:rPr>
              <a:t>→ </a:t>
            </a:r>
            <a:r>
              <a:rPr lang="it-IT" sz="1400" b="1" i="0" spc="-1" dirty="0" smtClean="0">
                <a:solidFill>
                  <a:srgbClr val="000000"/>
                </a:solidFill>
              </a:rPr>
              <a:t>2,2  (</a:t>
            </a:r>
            <a:r>
              <a:rPr lang="it-IT" sz="1400" b="1" i="0" spc="-1" dirty="0" err="1" smtClean="0">
                <a:solidFill>
                  <a:srgbClr val="000000"/>
                </a:solidFill>
              </a:rPr>
              <a:t>EPgl</a:t>
            </a:r>
            <a:r>
              <a:rPr lang="it-IT" sz="1400" b="1" i="0" spc="-1" dirty="0" smtClean="0">
                <a:solidFill>
                  <a:srgbClr val="000000"/>
                </a:solidFill>
              </a:rPr>
              <a:t>, tot)</a:t>
            </a:r>
            <a:endParaRPr lang="it-IT" sz="1400" i="0" spc="-1" dirty="0">
              <a:solidFill>
                <a:prstClr val="black"/>
              </a:solidFill>
            </a:endParaRPr>
          </a:p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b="1" i="0" spc="-1" dirty="0">
                <a:solidFill>
                  <a:srgbClr val="000000"/>
                </a:solidFill>
              </a:rPr>
              <a:t>€</a:t>
            </a:r>
            <a:r>
              <a:rPr lang="it-IT" sz="1400" b="1" i="0" spc="-1" dirty="0" smtClean="0">
                <a:solidFill>
                  <a:srgbClr val="000000"/>
                </a:solidFill>
              </a:rPr>
              <a:t>/kWh risparmiato →2,15 (</a:t>
            </a:r>
            <a:r>
              <a:rPr lang="it-IT" sz="1400" b="1" i="0" spc="-1" dirty="0" err="1" smtClean="0">
                <a:solidFill>
                  <a:srgbClr val="000000"/>
                </a:solidFill>
              </a:rPr>
              <a:t>Epgl</a:t>
            </a:r>
            <a:r>
              <a:rPr lang="it-IT" sz="1400" b="1" i="0" spc="-1" dirty="0" smtClean="0">
                <a:solidFill>
                  <a:srgbClr val="000000"/>
                </a:solidFill>
              </a:rPr>
              <a:t>, </a:t>
            </a:r>
            <a:r>
              <a:rPr lang="it-IT" sz="1400" b="1" i="0" spc="-1" dirty="0" err="1" smtClean="0">
                <a:solidFill>
                  <a:srgbClr val="000000"/>
                </a:solidFill>
              </a:rPr>
              <a:t>nren</a:t>
            </a:r>
            <a:r>
              <a:rPr lang="it-IT" sz="1400" b="1" i="0" spc="-1" dirty="0" smtClean="0">
                <a:solidFill>
                  <a:srgbClr val="000000"/>
                </a:solidFill>
              </a:rPr>
              <a:t>)</a:t>
            </a:r>
            <a:endParaRPr lang="it-IT" sz="1400" i="0" spc="-1" dirty="0">
              <a:solidFill>
                <a:prstClr val="black"/>
              </a:solidFill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 bwMode="auto">
          <a:xfrm>
            <a:off x="1087021" y="426960"/>
            <a:ext cx="7792018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it-IT"/>
            </a:defPPr>
            <a:lvl1pPr algn="ctr" eaLnBrk="0" hangingPunct="0">
              <a:defRPr b="1" i="0">
                <a:solidFill>
                  <a:srgbClr val="0066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24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POR FESR 2014-2020 </a:t>
            </a:r>
            <a:endParaRPr lang="it-IT" sz="2400" spc="-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UN </a:t>
            </a:r>
            <a:r>
              <a:rPr lang="it-IT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ESEMPIO EFFICIENTAMENTO ENERGETICO </a:t>
            </a:r>
            <a:endParaRPr lang="it-IT" spc="-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it-IT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ristrutturazione profonda) </a:t>
            </a:r>
            <a:r>
              <a:rPr lang="it-IT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REGIONE </a:t>
            </a:r>
            <a:r>
              <a:rPr lang="it-IT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LOMBARDIA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53196" y="426959"/>
            <a:ext cx="633825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6600" b="1" i="0" dirty="0" smtClean="0">
                <a:solidFill>
                  <a:schemeClr val="tx1"/>
                </a:solidFill>
              </a:rPr>
              <a:t>2</a:t>
            </a:r>
            <a:endParaRPr lang="it-IT" sz="6600" b="1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487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accent1">
                <a:lumMod val="5000"/>
                <a:lumOff val="95000"/>
              </a:schemeClr>
            </a:gs>
            <a:gs pos="72000">
              <a:schemeClr val="accent3">
                <a:lumMod val="40000"/>
                <a:lumOff val="60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 bwMode="auto">
          <a:xfrm>
            <a:off x="387919" y="548680"/>
            <a:ext cx="8504561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it-IT"/>
            </a:defPPr>
            <a:lvl1pPr algn="ctr" eaLnBrk="0" hangingPunct="0">
              <a:defRPr b="1" i="0">
                <a:solidFill>
                  <a:srgbClr val="0066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24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BANDI EDILIZIA – FESR 2014-2020 </a:t>
            </a:r>
            <a:endParaRPr lang="it-IT" sz="2400" spc="-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Immagin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8" t="905" r="18203" b="810"/>
          <a:stretch/>
        </p:blipFill>
        <p:spPr bwMode="auto">
          <a:xfrm>
            <a:off x="387919" y="1597268"/>
            <a:ext cx="3932917" cy="42800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Grafico 5">
            <a:extLst>
              <a:ext uri="{FF2B5EF4-FFF2-40B4-BE49-F238E27FC236}">
                <a16:creationId xmlns:lc="http://schemas.openxmlformats.org/drawingml/2006/lockedCanvas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0700-00000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8759786"/>
              </p:ext>
            </p:extLst>
          </p:nvPr>
        </p:nvGraphicFramePr>
        <p:xfrm>
          <a:off x="4632660" y="1623897"/>
          <a:ext cx="4070985" cy="189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4553930" y="4010288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i="0" dirty="0" smtClean="0">
                <a:solidFill>
                  <a:srgbClr val="006600"/>
                </a:solidFill>
                <a:latin typeface="+mn-lt"/>
              </a:rPr>
              <a:t>147 edifici </a:t>
            </a:r>
            <a:r>
              <a:rPr lang="it-IT" sz="1600" b="1" i="0" dirty="0" err="1" smtClean="0">
                <a:solidFill>
                  <a:srgbClr val="006600"/>
                </a:solidFill>
                <a:latin typeface="+mn-lt"/>
              </a:rPr>
              <a:t>efficientati</a:t>
            </a:r>
            <a:r>
              <a:rPr lang="it-IT" sz="1600" b="1" i="0" dirty="0" smtClean="0">
                <a:solidFill>
                  <a:srgbClr val="006600"/>
                </a:solidFill>
                <a:latin typeface="+mn-lt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i="0" dirty="0" smtClean="0">
                <a:solidFill>
                  <a:srgbClr val="006600"/>
                </a:solidFill>
                <a:latin typeface="+mn-lt"/>
              </a:rPr>
              <a:t>Potenza fotovoltaica installata: 1,8 MW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i="0" dirty="0" smtClean="0">
                <a:solidFill>
                  <a:srgbClr val="006600"/>
                </a:solidFill>
                <a:latin typeface="+mn-lt"/>
              </a:rPr>
              <a:t>Risparmio: 60 ML di kWh/a (Epgl,nren)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i="0" dirty="0" smtClean="0">
                <a:solidFill>
                  <a:srgbClr val="006600"/>
                </a:solidFill>
                <a:latin typeface="+mn-lt"/>
              </a:rPr>
              <a:t>Riduzione CO2: 10.000 t/a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i="0" dirty="0" smtClean="0">
                <a:solidFill>
                  <a:srgbClr val="006600"/>
                </a:solidFill>
                <a:latin typeface="+mn-lt"/>
              </a:rPr>
              <a:t>Riduzione </a:t>
            </a:r>
            <a:r>
              <a:rPr lang="it-IT" sz="1600" b="1" i="0" dirty="0" err="1" smtClean="0">
                <a:solidFill>
                  <a:srgbClr val="006600"/>
                </a:solidFill>
                <a:latin typeface="+mn-lt"/>
              </a:rPr>
              <a:t>NOx</a:t>
            </a:r>
            <a:r>
              <a:rPr lang="it-IT" sz="1600" b="1" i="0" dirty="0" smtClean="0">
                <a:solidFill>
                  <a:srgbClr val="006600"/>
                </a:solidFill>
                <a:latin typeface="+mn-lt"/>
              </a:rPr>
              <a:t>: 5.880 kg/a</a:t>
            </a:r>
            <a:endParaRPr lang="it-IT" sz="1600" b="1" i="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8" name="Sottotitolo 2"/>
          <p:cNvSpPr>
            <a:spLocks noGrp="1"/>
          </p:cNvSpPr>
          <p:nvPr>
            <p:ph type="subTitle" idx="4294967295"/>
          </p:nvPr>
        </p:nvSpPr>
        <p:spPr>
          <a:xfrm>
            <a:off x="323528" y="6309320"/>
            <a:ext cx="5181701" cy="28803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it-IT" i="1" dirty="0" smtClean="0">
                <a:solidFill>
                  <a:schemeClr val="bg1">
                    <a:lumMod val="50000"/>
                  </a:schemeClr>
                </a:solidFill>
              </a:rPr>
              <a:t>Fonte dati: Autorità Ambientale Regionale -  report in via di formalizzazione</a:t>
            </a:r>
            <a:endParaRPr lang="it-IT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1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d43d24bc958a15d523e366b39d67f99451528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ACYrg8VES45GZ4W0Mvl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ACYrg8VES45GZ4W0Mvl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ACYrg8VES45GZ4W0Mvl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ACYrg8VES45GZ4W0Mvl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13575</TotalTime>
  <Words>1008</Words>
  <Application>Microsoft Office PowerPoint</Application>
  <PresentationFormat>Presentazione su schermo (4:3)</PresentationFormat>
  <Paragraphs>115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6" baseType="lpstr">
      <vt:lpstr>MS PGothic</vt:lpstr>
      <vt:lpstr>MS PGothic</vt:lpstr>
      <vt:lpstr>Arial</vt:lpstr>
      <vt:lpstr>Arial Black</vt:lpstr>
      <vt:lpstr>Baskerville Old Face</vt:lpstr>
      <vt:lpstr>Calibri</vt:lpstr>
      <vt:lpstr>DejaVu Sans</vt:lpstr>
      <vt:lpstr>Helvetica</vt:lpstr>
      <vt:lpstr>Symbol</vt:lpstr>
      <vt:lpstr>Times New Roman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SILENZIOSE ED ECOSOSTENIBILI</dc:title>
  <dc:creator>TEP</dc:creator>
  <cp:lastModifiedBy>Livia Rachele Fumagalli</cp:lastModifiedBy>
  <cp:revision>1217</cp:revision>
  <cp:lastPrinted>2019-01-17T10:32:46Z</cp:lastPrinted>
  <dcterms:created xsi:type="dcterms:W3CDTF">2005-02-22T14:55:24Z</dcterms:created>
  <dcterms:modified xsi:type="dcterms:W3CDTF">2019-04-04T16:38:17Z</dcterms:modified>
</cp:coreProperties>
</file>