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1" r:id="rId2"/>
    <p:sldId id="335" r:id="rId3"/>
    <p:sldId id="329" r:id="rId4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B44"/>
    <a:srgbClr val="4AA9C3"/>
    <a:srgbClr val="7E629F"/>
    <a:srgbClr val="4E80BB"/>
    <a:srgbClr val="BD4E4C"/>
    <a:srgbClr val="99B958"/>
    <a:srgbClr val="F7F7F7"/>
    <a:srgbClr val="9FC285"/>
    <a:srgbClr val="31642C"/>
    <a:srgbClr val="297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7" autoAdjust="0"/>
    <p:restoredTop sz="96433" autoAdjust="0"/>
  </p:normalViewPr>
  <p:slideViewPr>
    <p:cSldViewPr snapToGrid="0" snapToObjects="1">
      <p:cViewPr varScale="1">
        <p:scale>
          <a:sx n="146" d="100"/>
          <a:sy n="146" d="100"/>
        </p:scale>
        <p:origin x="72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339031339031341E-2"/>
          <c:y val="6.3728539231941092E-2"/>
          <c:w val="0.96866096866096862"/>
          <c:h val="0.93627146076805889"/>
        </c:manualLayout>
      </c:layout>
      <c:pie3DChart>
        <c:varyColors val="1"/>
        <c:ser>
          <c:idx val="0"/>
          <c:order val="0"/>
          <c:tx>
            <c:strRef>
              <c:f>'Data Sheet'!$E$433</c:f>
              <c:strCache>
                <c:ptCount val="1"/>
                <c:pt idx="0">
                  <c:v>%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A4-4CA0-9856-A540258904BF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A4-4CA0-9856-A540258904BF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A4-4CA0-9856-A540258904BF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A4-4CA0-9856-A540258904BF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A4-4CA0-9856-A540258904BF}"/>
              </c:ext>
            </c:extLst>
          </c:dPt>
          <c:cat>
            <c:strRef>
              <c:f>'Data Sheet'!$D$434:$D$438</c:f>
              <c:strCache>
                <c:ptCount val="5"/>
                <c:pt idx="0">
                  <c:v>Grande impresa</c:v>
                </c:pt>
                <c:pt idx="1">
                  <c:v>Media impresa</c:v>
                </c:pt>
                <c:pt idx="2">
                  <c:v>Piccola/micro impresa</c:v>
                </c:pt>
                <c:pt idx="3">
                  <c:v>OdR privato</c:v>
                </c:pt>
                <c:pt idx="4">
                  <c:v>OdR pubblico</c:v>
                </c:pt>
              </c:strCache>
            </c:strRef>
          </c:cat>
          <c:val>
            <c:numRef>
              <c:f>'Data Sheet'!$E$434:$E$438</c:f>
              <c:numCache>
                <c:formatCode>0.00%</c:formatCode>
                <c:ptCount val="5"/>
                <c:pt idx="0">
                  <c:v>0.19813519813519814</c:v>
                </c:pt>
                <c:pt idx="1">
                  <c:v>0.10023310023310024</c:v>
                </c:pt>
                <c:pt idx="2">
                  <c:v>0.41724941724941728</c:v>
                </c:pt>
                <c:pt idx="3">
                  <c:v>0.12587412587412589</c:v>
                </c:pt>
                <c:pt idx="4">
                  <c:v>0.1585081585081585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A4-4CA0-9856-A5402589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759638962701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5-47CE-B6D3-5F7925F01E03}"/>
                </c:ext>
              </c:extLst>
            </c:dLbl>
            <c:dLbl>
              <c:idx val="1"/>
              <c:layout>
                <c:manualLayout>
                  <c:x val="0"/>
                  <c:y val="4.8546201871665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05-47CE-B6D3-5F7925F01E03}"/>
                </c:ext>
              </c:extLst>
            </c:dLbl>
            <c:dLbl>
              <c:idx val="2"/>
              <c:layout>
                <c:manualLayout>
                  <c:x val="0"/>
                  <c:y val="1.83932814544808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05-47CE-B6D3-5F7925F01E03}"/>
                </c:ext>
              </c:extLst>
            </c:dLbl>
            <c:dLbl>
              <c:idx val="3"/>
              <c:layout>
                <c:manualLayout>
                  <c:x val="0"/>
                  <c:y val="7.8699122288848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05-47CE-B6D3-5F7925F01E03}"/>
                </c:ext>
              </c:extLst>
            </c:dLbl>
            <c:dLbl>
              <c:idx val="4"/>
              <c:layout>
                <c:manualLayout>
                  <c:x val="0"/>
                  <c:y val="1.83932814544819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05-47CE-B6D3-5F7925F01E03}"/>
                </c:ext>
              </c:extLst>
            </c:dLbl>
            <c:dLbl>
              <c:idx val="5"/>
              <c:layout>
                <c:manualLayout>
                  <c:x val="-1.1085789103425995E-16"/>
                  <c:y val="1.8393281454482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5-47CE-B6D3-5F7925F01E03}"/>
                </c:ext>
              </c:extLst>
            </c:dLbl>
            <c:dLbl>
              <c:idx val="6"/>
              <c:layout>
                <c:manualLayout>
                  <c:x val="0"/>
                  <c:y val="5.6877430040476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05-47CE-B6D3-5F7925F01E03}"/>
                </c:ext>
              </c:extLst>
            </c:dLbl>
            <c:dLbl>
              <c:idx val="7"/>
              <c:layout>
                <c:manualLayout>
                  <c:x val="-1.1085789103425995E-16"/>
                  <c:y val="7.8699122288847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05-47CE-B6D3-5F7925F01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Nutrizione</c:v>
                </c:pt>
                <c:pt idx="1">
                  <c:v>Salute&amp;LS</c:v>
                </c:pt>
                <c:pt idx="2">
                  <c:v>Cultura&amp;conoscenza</c:v>
                </c:pt>
                <c:pt idx="3">
                  <c:v>Connettività&amp;Info</c:v>
                </c:pt>
                <c:pt idx="4">
                  <c:v>Smart mobility&amp;architecture</c:v>
                </c:pt>
                <c:pt idx="5">
                  <c:v>Sostenibilità</c:v>
                </c:pt>
                <c:pt idx="6">
                  <c:v>Sviluppo sociale</c:v>
                </c:pt>
                <c:pt idx="7">
                  <c:v>Manifattura avanzata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5</c:v>
                </c:pt>
                <c:pt idx="1">
                  <c:v>29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15</c:v>
                </c:pt>
                <c:pt idx="6">
                  <c:v>1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5-47CE-B6D3-5F7925F01E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6501736"/>
        <c:axId val="176501344"/>
      </c:barChart>
      <c:catAx>
        <c:axId val="176501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501344"/>
        <c:crosses val="autoZero"/>
        <c:auto val="1"/>
        <c:lblAlgn val="ctr"/>
        <c:lblOffset val="100"/>
        <c:noMultiLvlLbl val="0"/>
      </c:catAx>
      <c:valAx>
        <c:axId val="1765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501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052859-DAF1-4E38-AE98-942A9BF161B8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1A3CDB3-3922-4D60-B2EC-B122FE3D0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8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5702D4F-57FA-4684-A046-352E139F0D91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F78551B-A8D8-4B1F-BB89-0EBCF20AC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21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306553"/>
            <a:ext cx="9144000" cy="3031733"/>
          </a:xfrm>
        </p:spPr>
        <p:txBody>
          <a:bodyPr/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59371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" y="0"/>
            <a:ext cx="9143193" cy="5143349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329222"/>
            <a:ext cx="7772400" cy="660502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056633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1401379"/>
            <a:ext cx="7772400" cy="3310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-87586" y="1488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6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55" cy="5143440"/>
          </a:xfrm>
          <a:prstGeom prst="rect">
            <a:avLst/>
          </a:prstGeom>
          <a:noFill/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306553"/>
            <a:ext cx="8229600" cy="415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2849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56633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91" y="2582815"/>
            <a:ext cx="2371009" cy="16375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-4" y="4065196"/>
            <a:ext cx="91440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Candara" panose="020E0502030303020204" pitchFamily="34" charset="0"/>
                <a:ea typeface="MS PGothic" pitchFamily="34" charset="-128"/>
              </a:rPr>
              <a:t>Lombardia è ricerca e innovazione</a:t>
            </a:r>
          </a:p>
          <a:p>
            <a:pPr algn="ctr"/>
            <a:r>
              <a:rPr lang="it-IT" sz="1400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Programma Strategico Triennale per la Ricerca, l’Innovazione e il Trasferimento Tecnologico </a:t>
            </a:r>
            <a:endParaRPr lang="it-IT" sz="1200" dirty="0">
              <a:latin typeface="Candara" panose="020E0502030303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49527" y="4560975"/>
            <a:ext cx="3044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Milano, 05 aprile 2019</a:t>
            </a:r>
          </a:p>
        </p:txBody>
      </p:sp>
      <p:sp>
        <p:nvSpPr>
          <p:cNvPr id="6" name="Rettangolo 5"/>
          <p:cNvSpPr/>
          <p:nvPr/>
        </p:nvSpPr>
        <p:spPr>
          <a:xfrm>
            <a:off x="1" y="1891839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il potenziamento degli ecosistemi lombardi </a:t>
            </a:r>
          </a:p>
          <a:p>
            <a:pPr algn="ctr"/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della ricerca e dell’innovazione </a:t>
            </a:r>
          </a:p>
          <a:p>
            <a:pPr algn="ctr"/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quali </a:t>
            </a:r>
            <a:r>
              <a:rPr lang="it-IT" sz="3200" b="1" cap="small" dirty="0" err="1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hub</a:t>
            </a:r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 a valenza internazionale</a:t>
            </a:r>
            <a:endParaRPr lang="it-IT" sz="3200" cap="small" dirty="0">
              <a:latin typeface="Candara" panose="020E0502030303020204" pitchFamily="34" charset="0"/>
            </a:endParaRPr>
          </a:p>
        </p:txBody>
      </p:sp>
      <p:pic>
        <p:nvPicPr>
          <p:cNvPr id="9" name="Immagine 8" descr="Cover_Testata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" y="146957"/>
            <a:ext cx="8980007" cy="10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72861" y="141642"/>
            <a:ext cx="202569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it-IT" sz="1200" dirty="0"/>
              <a:t>Piccola/micro impresa (41, 72%)</a:t>
            </a:r>
          </a:p>
          <a:p>
            <a:r>
              <a:rPr lang="it-IT" sz="1200" dirty="0"/>
              <a:t>Media impresa (10,02%) </a:t>
            </a:r>
          </a:p>
          <a:p>
            <a:r>
              <a:rPr lang="it-IT" sz="1200" dirty="0"/>
              <a:t>Grande impresa (19,81%)</a:t>
            </a:r>
          </a:p>
          <a:p>
            <a:r>
              <a:rPr lang="it-IT" sz="1200" dirty="0"/>
              <a:t>OdR privato (12,59%)</a:t>
            </a:r>
          </a:p>
          <a:p>
            <a:r>
              <a:rPr lang="it-IT" sz="1200" dirty="0"/>
              <a:t>OdR pubblico (15,85%)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4736" t="42971" r="14342" b="7632"/>
          <a:stretch/>
        </p:blipFill>
        <p:spPr>
          <a:xfrm>
            <a:off x="1191491" y="1216257"/>
            <a:ext cx="6505997" cy="243139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-5" y="4467361"/>
            <a:ext cx="9144000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Lombardia attrattiva e inclusiva</a:t>
            </a:r>
            <a:endParaRPr lang="it-IT" sz="1400" b="1" dirty="0">
              <a:latin typeface="Candara" panose="020E0502030303020204" pitchFamily="34" charset="0"/>
            </a:endParaRPr>
          </a:p>
        </p:txBody>
      </p:sp>
      <p:graphicFrame>
        <p:nvGraphicFramePr>
          <p:cNvPr id="11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23697"/>
              </p:ext>
            </p:extLst>
          </p:nvPr>
        </p:nvGraphicFramePr>
        <p:xfrm>
          <a:off x="4924629" y="170621"/>
          <a:ext cx="1607554" cy="99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6487422" y="231322"/>
            <a:ext cx="125683" cy="124097"/>
          </a:xfrm>
          <a:prstGeom prst="rect">
            <a:avLst/>
          </a:prstGeom>
          <a:solidFill>
            <a:srgbClr val="99B9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486362" y="402905"/>
            <a:ext cx="125683" cy="124097"/>
          </a:xfrm>
          <a:prstGeom prst="rect">
            <a:avLst/>
          </a:prstGeom>
          <a:solidFill>
            <a:srgbClr val="BD4E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486354" y="588335"/>
            <a:ext cx="125683" cy="124097"/>
          </a:xfrm>
          <a:prstGeom prst="rect">
            <a:avLst/>
          </a:prstGeom>
          <a:solidFill>
            <a:srgbClr val="4E80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87422" y="771965"/>
            <a:ext cx="125683" cy="124097"/>
          </a:xfrm>
          <a:prstGeom prst="rect">
            <a:avLst/>
          </a:prstGeom>
          <a:solidFill>
            <a:srgbClr val="7E62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487422" y="963782"/>
            <a:ext cx="125683" cy="124097"/>
          </a:xfrm>
          <a:prstGeom prst="rect">
            <a:avLst/>
          </a:prstGeom>
          <a:solidFill>
            <a:srgbClr val="4AA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136864" y="43504"/>
            <a:ext cx="365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/>
              <a:t>Tipologia partner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79BF54-1137-412E-A532-417BF0A79DD8}"/>
              </a:ext>
            </a:extLst>
          </p:cNvPr>
          <p:cNvSpPr/>
          <p:nvPr/>
        </p:nvSpPr>
        <p:spPr>
          <a:xfrm>
            <a:off x="1196342" y="893457"/>
            <a:ext cx="373351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Lancio II semestre 2018 – chiusura 28/03</a:t>
            </a:r>
            <a:endParaRPr lang="it-IT" sz="1400" b="1" dirty="0">
              <a:latin typeface="Candara" panose="020E0502030303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886FA1A-1C0A-4126-A1F4-64A2E45946B6}"/>
              </a:ext>
            </a:extLst>
          </p:cNvPr>
          <p:cNvSpPr/>
          <p:nvPr/>
        </p:nvSpPr>
        <p:spPr>
          <a:xfrm>
            <a:off x="1175307" y="3666061"/>
            <a:ext cx="169609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Investimento potenziale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526.888.281,90 euro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A186E25-A092-430A-AE75-A6A3DDC0B941}"/>
              </a:ext>
            </a:extLst>
          </p:cNvPr>
          <p:cNvSpPr/>
          <p:nvPr/>
        </p:nvSpPr>
        <p:spPr>
          <a:xfrm>
            <a:off x="2871179" y="3667127"/>
            <a:ext cx="159604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Investimento 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medio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7 milioni di euro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D7506E3-5EB1-429C-BBFF-C13A4EB1DFB7}"/>
              </a:ext>
            </a:extLst>
          </p:cNvPr>
          <p:cNvSpPr/>
          <p:nvPr/>
        </p:nvSpPr>
        <p:spPr>
          <a:xfrm>
            <a:off x="4506118" y="3666061"/>
            <a:ext cx="142284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76 progetti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429 partner</a:t>
            </a:r>
            <a:endParaRPr lang="it-IT" sz="1400" dirty="0">
              <a:latin typeface="Candara" panose="020E0502030303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2173624-A129-47A1-9764-858EFE9771AF}"/>
              </a:ext>
            </a:extLst>
          </p:cNvPr>
          <p:cNvSpPr/>
          <p:nvPr/>
        </p:nvSpPr>
        <p:spPr>
          <a:xfrm>
            <a:off x="5971371" y="3656295"/>
            <a:ext cx="174726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Partner 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372 in Lombardia 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57 extra Lombardia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9FEA8F5-70A8-46F2-8BE9-78D65676C38F}"/>
              </a:ext>
            </a:extLst>
          </p:cNvPr>
          <p:cNvSpPr/>
          <p:nvPr/>
        </p:nvSpPr>
        <p:spPr>
          <a:xfrm>
            <a:off x="1196342" y="231322"/>
            <a:ext cx="2003521" cy="584775"/>
          </a:xfrm>
          <a:prstGeom prst="rect">
            <a:avLst/>
          </a:prstGeom>
          <a:ln>
            <a:solidFill>
              <a:srgbClr val="5D9B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Team di ricerca:</a:t>
            </a:r>
          </a:p>
          <a:p>
            <a:pPr algn="ctr"/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3767 persone</a:t>
            </a:r>
          </a:p>
        </p:txBody>
      </p:sp>
    </p:spTree>
    <p:extLst>
      <p:ext uri="{BB962C8B-B14F-4D97-AF65-F5344CB8AC3E}">
        <p14:creationId xmlns:p14="http://schemas.microsoft.com/office/powerpoint/2010/main" val="323907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10935"/>
              </p:ext>
            </p:extLst>
          </p:nvPr>
        </p:nvGraphicFramePr>
        <p:xfrm>
          <a:off x="4346832" y="34708"/>
          <a:ext cx="4715524" cy="47778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1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33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Ecosistema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</a:p>
                    <a:p>
                      <a:r>
                        <a:rPr lang="it-IT" sz="900" dirty="0">
                          <a:effectLst/>
                        </a:rPr>
                        <a:t>(PST R&amp;I&amp;TT)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Area di</a:t>
                      </a:r>
                      <a:r>
                        <a:rPr lang="it-IT" sz="1400" baseline="0" dirty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</a:rPr>
                        <a:t>Specializzazione</a:t>
                      </a:r>
                      <a:r>
                        <a:rPr lang="it-IT" sz="1400" baseline="0" dirty="0">
                          <a:effectLst/>
                        </a:rPr>
                        <a:t> + SCC </a:t>
                      </a:r>
                    </a:p>
                    <a:p>
                      <a:r>
                        <a:rPr lang="it-IT" sz="1000" baseline="0" dirty="0">
                          <a:effectLst/>
                        </a:rPr>
                        <a:t>(S3)</a:t>
                      </a:r>
                      <a:endParaRPr lang="it-IT" sz="105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Nutrizione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Agroalimentare (5)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Salute</a:t>
                      </a:r>
                      <a:r>
                        <a:rPr lang="it-IT" sz="1400" baseline="0" dirty="0"/>
                        <a:t> e life science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Industria della salute (28)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Cultura e conoscenza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Industrie creative e culturali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Connettività e informazione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(2)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Aerospazio (spazio)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Smart mobility e 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Mobilità</a:t>
                      </a:r>
                      <a:r>
                        <a:rPr lang="it-IT" sz="1200" baseline="0" dirty="0"/>
                        <a:t> sostenibile (6)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200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Sostenibilità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err="1"/>
                        <a:t>Ecoindustria</a:t>
                      </a:r>
                      <a:r>
                        <a:rPr lang="it-IT" sz="1200" dirty="0"/>
                        <a:t> (Ambiente / Energia) (8)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Agroalimentare (2)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Aerospazio (spazio) (2) / (aeronautica)</a:t>
                      </a:r>
                      <a:r>
                        <a:rPr lang="it-IT" sz="1200" baseline="0" dirty="0"/>
                        <a:t> (1)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(2)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Manifatturiero Avanzato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Sviluppo sociale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Smart cities and communities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Manifattura avanzata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(2)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Manifatturiero Avanzato (1)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9588919-EBAB-45C6-929B-B4AEA42D9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520441"/>
              </p:ext>
            </p:extLst>
          </p:nvPr>
        </p:nvGraphicFramePr>
        <p:xfrm>
          <a:off x="0" y="361567"/>
          <a:ext cx="4265188" cy="285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5BD427D6-8758-45F1-8690-066E48454555}"/>
              </a:ext>
            </a:extLst>
          </p:cNvPr>
          <p:cNvSpPr/>
          <p:nvPr/>
        </p:nvSpPr>
        <p:spPr>
          <a:xfrm>
            <a:off x="0" y="3242222"/>
            <a:ext cx="426518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  <a:ea typeface="MS PGothic" pitchFamily="34" charset="-128"/>
              </a:rPr>
              <a:t>Valenza Internazionale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accordi di co-sviluppo con aziende internazionali 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accordi con potenziali investitori internazionali (studi clinici fase I e II)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riferimento a livello nazionale per cordate internazionali 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entrare come nodi di network internazionali </a:t>
            </a:r>
          </a:p>
          <a:p>
            <a:r>
              <a:rPr lang="it-IT" sz="1200" b="1" dirty="0">
                <a:latin typeface="Arial Narrow" panose="020B0606020202030204" pitchFamily="34" charset="0"/>
                <a:ea typeface="MS PGothic" pitchFamily="34" charset="-128"/>
              </a:rPr>
              <a:t>Risposta al bisogno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  <a:ea typeface="MS PGothic" pitchFamily="34" charset="-128"/>
              </a:rPr>
              <a:t>coinvolgimento cittadini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  <a:ea typeface="MS PGothic" pitchFamily="34" charset="-128"/>
              </a:rPr>
              <a:t>processi partecipativi </a:t>
            </a:r>
            <a:endParaRPr lang="it-IT" sz="1200" b="1" dirty="0">
              <a:latin typeface="Arial Narrow" panose="020B0606020202030204" pitchFamily="34" charset="0"/>
              <a:ea typeface="MS PGothic" pitchFamily="34" charset="-128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BB6573-BD05-4058-9253-292CDDE39AA0}"/>
              </a:ext>
            </a:extLst>
          </p:cNvPr>
          <p:cNvSpPr txBox="1"/>
          <p:nvPr/>
        </p:nvSpPr>
        <p:spPr>
          <a:xfrm>
            <a:off x="234670" y="25692"/>
            <a:ext cx="379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Ecosistemi  - Bisogni</a:t>
            </a:r>
          </a:p>
        </p:txBody>
      </p:sp>
    </p:spTree>
    <p:extLst>
      <p:ext uri="{BB962C8B-B14F-4D97-AF65-F5344CB8AC3E}">
        <p14:creationId xmlns:p14="http://schemas.microsoft.com/office/powerpoint/2010/main" val="4246237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309</Words>
  <Application>Microsoft Office PowerPoint</Application>
  <PresentationFormat>Presentazione su schermo (16:9)</PresentationFormat>
  <Paragraphs>72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MS PGothic</vt:lpstr>
      <vt:lpstr>Arial</vt:lpstr>
      <vt:lpstr>Arial Narrow</vt:lpstr>
      <vt:lpstr>Calibri</vt:lpstr>
      <vt:lpstr>Candara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Vincenzina Cristofaro</cp:lastModifiedBy>
  <cp:revision>261</cp:revision>
  <cp:lastPrinted>2019-04-04T15:21:51Z</cp:lastPrinted>
  <dcterms:created xsi:type="dcterms:W3CDTF">2017-12-04T13:54:02Z</dcterms:created>
  <dcterms:modified xsi:type="dcterms:W3CDTF">2019-04-05T07:56:37Z</dcterms:modified>
</cp:coreProperties>
</file>