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3" r:id="rId5"/>
    <p:sldId id="329" r:id="rId6"/>
    <p:sldId id="346" r:id="rId7"/>
    <p:sldId id="360" r:id="rId8"/>
    <p:sldId id="357" r:id="rId9"/>
    <p:sldId id="322" r:id="rId10"/>
    <p:sldId id="318" r:id="rId11"/>
    <p:sldId id="303" r:id="rId12"/>
    <p:sldId id="306" r:id="rId13"/>
    <p:sldId id="307" r:id="rId14"/>
    <p:sldId id="358" r:id="rId15"/>
    <p:sldId id="310" r:id="rId16"/>
    <p:sldId id="271" r:id="rId17"/>
  </p:sldIdLst>
  <p:sldSz cx="9144000" cy="6858000" type="screen4x3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6" userDrawn="1">
          <p15:clr>
            <a:srgbClr val="A4A3A4"/>
          </p15:clr>
        </p15:guide>
        <p15:guide id="2" pos="2134" userDrawn="1">
          <p15:clr>
            <a:srgbClr val="A4A3A4"/>
          </p15:clr>
        </p15:guide>
        <p15:guide id="3" orient="horz" pos="3079" userDrawn="1">
          <p15:clr>
            <a:srgbClr val="A4A3A4"/>
          </p15:clr>
        </p15:guide>
        <p15:guide id="4" pos="21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8A907"/>
    <a:srgbClr val="FFD624"/>
    <a:srgbClr val="BDDEFF"/>
    <a:srgbClr val="3166CF"/>
    <a:srgbClr val="2D5EC1"/>
    <a:srgbClr val="3E6FD2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4995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2208" y="84"/>
      </p:cViewPr>
      <p:guideLst>
        <p:guide orient="horz" pos="436"/>
        <p:guide pos="38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780" y="-108"/>
      </p:cViewPr>
      <p:guideLst>
        <p:guide orient="horz" pos="3056"/>
        <p:guide pos="2134"/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Mrd EUR</a:t>
            </a:r>
          </a:p>
          <a:p>
            <a:pPr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in prezzi attuali</a:t>
            </a:r>
            <a:endParaRPr lang="it-IT" sz="180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69775664244322155"/>
          <c:y val="7.031072998805867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XX prizes</c:v>
                </c:pt>
              </c:strCache>
            </c:strRef>
          </c:tx>
          <c:dPt>
            <c:idx val="0"/>
            <c:bubble3D val="0"/>
            <c:spPr>
              <a:ln cap="rnd"/>
            </c:spPr>
            <c:extLst>
              <c:ext xmlns:c16="http://schemas.microsoft.com/office/drawing/2014/chart" uri="{C3380CC4-5D6E-409C-BE32-E72D297353CC}">
                <c16:uniqueId val="{00000001-03FC-4BDA-800B-E9A961F90B4B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03FC-4BDA-800B-E9A961F90B4B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03FC-4BDA-800B-E9A961F90B4B}"/>
              </c:ext>
            </c:extLst>
          </c:dPt>
          <c:dLbls>
            <c:dLbl>
              <c:idx val="0"/>
              <c:layout>
                <c:manualLayout>
                  <c:x val="7.7026333959419706E-3"/>
                  <c:y val="2.4338329611251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25,8 EUR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FC-4BDA-800B-E9A961F90B4B}"/>
                </c:ext>
              </c:extLst>
            </c:dLbl>
            <c:dLbl>
              <c:idx val="1"/>
              <c:layout>
                <c:manualLayout>
                  <c:x val="1.848661127799738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52,7 EUR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FC-4BDA-800B-E9A961F90B4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13,5 EUR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3FC-4BDA-800B-E9A961F90B4B}"/>
                </c:ext>
              </c:extLst>
            </c:dLbl>
            <c:dLbl>
              <c:idx val="3"/>
              <c:layout>
                <c:manualLayout>
                  <c:x val="-7.0865343232323352E-2"/>
                  <c:y val="-0.129804637527106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2,1 EUR 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3FC-4BDA-800B-E9A961F90B4B}"/>
                </c:ext>
              </c:extLst>
            </c:dLbl>
            <c:dLbl>
              <c:idx val="4"/>
              <c:layout>
                <c:manualLayout>
                  <c:x val="4.7757079134826595E-2"/>
                  <c:y val="-0.1243959069019499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2,4 EUR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3FC-4BDA-800B-E9A961F90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Scienza aperta</c:v>
                </c:pt>
                <c:pt idx="1">
                  <c:v>Sfide globali &amp;  competitività industriale</c:v>
                </c:pt>
                <c:pt idx="2">
                  <c:v>Innovazione aperta</c:v>
                </c:pt>
                <c:pt idx="3">
                  <c:v>Consolidamento del SER</c:v>
                </c:pt>
                <c:pt idx="4">
                  <c:v>Euratom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25.8</c:v>
                </c:pt>
                <c:pt idx="1">
                  <c:v>52.7</c:v>
                </c:pt>
                <c:pt idx="2">
                  <c:v>13.5</c:v>
                </c:pt>
                <c:pt idx="3">
                  <c:v>2.1</c:v>
                </c:pt>
                <c:pt idx="4">
                  <c:v>2.4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>
            <c:ext xmlns:c16="http://schemas.microsoft.com/office/drawing/2014/chart" uri="{C3380CC4-5D6E-409C-BE32-E72D297353CC}">
              <c16:uniqueId val="{00000001-3A20-4BD7-960D-066BC2C805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3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418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3" y="9283418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3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1" y="4642491"/>
            <a:ext cx="5380349" cy="43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418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3" y="9283418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6919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541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079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06079">
                <a:defRPr/>
              </a:pPr>
              <a:t>11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8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202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29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03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60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23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914">
              <a:defRPr/>
            </a:pPr>
            <a:fld id="{36441B25-C4D1-47DB-817D-B9C4FC5392FB}" type="slidenum">
              <a:rPr lang="en-GB">
                <a:solidFill>
                  <a:prstClr val="white"/>
                </a:solidFill>
              </a:rPr>
              <a:pPr defTabSz="905914">
                <a:defRPr/>
              </a:pPr>
              <a:t>6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35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97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47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54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744"/>
            <a:ext cx="9144000" cy="575462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Ricerca e Innovazione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913" y="2624386"/>
            <a:ext cx="4429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chemeClr val="accent6"/>
                </a:solidFill>
              </a:rPr>
              <a:t>Proposta della Commissione per</a:t>
            </a:r>
            <a:endParaRPr lang="it-IT" sz="2000" b="0" dirty="0" smtClean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5802" y="3657057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00B0F0"/>
                </a:solidFill>
                <a:latin typeface="+mn-lt"/>
              </a:rPr>
              <a:t>IL FUTURO PROGRAMMA UE DI RICERCA E INNOVAZIONE (2021 – 2027)</a:t>
            </a:r>
            <a:endParaRPr lang="it-IT" sz="1500" dirty="0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it-IT" sz="4000" b="0" i="1" dirty="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5534" y="472514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82" y="294668"/>
            <a:ext cx="152776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04" y="6165304"/>
            <a:ext cx="2303648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93296"/>
            <a:ext cx="2305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60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26832"/>
            <a:ext cx="2305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1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8" r:id="rId3"/>
    <p:sldLayoutId id="2147483754" r:id="rId4"/>
    <p:sldLayoutId id="214748375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UScienceInnov/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s://twitter.com/HorizonMagEU" TargetMode="External"/><Relationship Id="rId12" Type="http://schemas.openxmlformats.org/officeDocument/2006/relationships/hyperlink" Target="http://ec.europa.eu/budget/mff/index_en.cf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U_H2020" TargetMode="External"/><Relationship Id="rId11" Type="http://schemas.openxmlformats.org/officeDocument/2006/relationships/hyperlink" Target="http://ec.europa.eu/research/eic" TargetMode="External"/><Relationship Id="rId5" Type="http://schemas.openxmlformats.org/officeDocument/2006/relationships/hyperlink" Target="https://twitter.com/EUScienceInnov" TargetMode="External"/><Relationship Id="rId10" Type="http://schemas.openxmlformats.org/officeDocument/2006/relationships/hyperlink" Target="http://ec.europa.eu/horizon-europe" TargetMode="External"/><Relationship Id="rId4" Type="http://schemas.openxmlformats.org/officeDocument/2006/relationships/hyperlink" Target="https://twitter.com/Moedas" TargetMode="External"/><Relationship Id="rId9" Type="http://schemas.openxmlformats.org/officeDocument/2006/relationships/hyperlink" Target="https://www.facebook.com/cmoeda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iccolo.querci@ec.europa.e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c.europa.eu/horizon-europ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8649" y="5445224"/>
            <a:ext cx="4914642" cy="261257"/>
          </a:xfrm>
        </p:spPr>
        <p:txBody>
          <a:bodyPr/>
          <a:lstStyle/>
          <a:p>
            <a:r>
              <a:rPr lang="en-GB" b="1" dirty="0"/>
              <a:t>Niccolò </a:t>
            </a:r>
            <a:r>
              <a:rPr lang="en-GB" b="1" dirty="0" err="1" smtClean="0"/>
              <a:t>Querci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DG RTD – European Commission</a:t>
            </a:r>
          </a:p>
          <a:p>
            <a:r>
              <a:rPr lang="en-IE" b="1" dirty="0" smtClean="0"/>
              <a:t>5 </a:t>
            </a:r>
            <a:r>
              <a:rPr lang="it-IT" b="1" dirty="0" smtClean="0"/>
              <a:t>Aprile</a:t>
            </a:r>
            <a:r>
              <a:rPr lang="en-IE" b="1" dirty="0" smtClean="0"/>
              <a:t> 2019</a:t>
            </a:r>
            <a:endParaRPr lang="en-GB" b="1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557823"/>
            <a:ext cx="8784976" cy="720081"/>
          </a:xfrm>
          <a:prstGeom prst="rect">
            <a:avLst/>
          </a:prstGeom>
        </p:spPr>
        <p:txBody>
          <a:bodyPr/>
          <a:lstStyle/>
          <a:p>
            <a:pPr marL="265113" indent="0"/>
            <a:r>
              <a:rPr lang="it-IT" dirty="0" smtClean="0">
                <a:solidFill>
                  <a:schemeClr val="accent6"/>
                </a:solidFill>
                <a:latin typeface="Arial" panose="020B0604020202020204" pitchFamily="34" charset="0"/>
              </a:rPr>
              <a:t>Pianificazione strategica </a:t>
            </a:r>
            <a:r>
              <a:rPr lang="it-IT" sz="2400" b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per la definizione di programmi di lavoro pluriennali e inviti a presentare proposte</a:t>
            </a:r>
            <a:r>
              <a:rPr dirty="0"/>
              <a:t/>
            </a:r>
            <a:br>
              <a:rPr dirty="0"/>
            </a:br>
            <a:endParaRPr lang="it-IT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8208912" cy="10801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tIns="72000"/>
          <a:lstStyle/>
          <a:p>
            <a:pPr indent="-2880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i="0" dirty="0" smtClean="0">
                <a:solidFill>
                  <a:schemeClr val="accent6"/>
                </a:solidFill>
              </a:rPr>
              <a:t>Trasparenza e coinvolgimento dei portatori di interessi</a:t>
            </a:r>
          </a:p>
          <a:p>
            <a:pPr indent="-2880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i="0" dirty="0" smtClean="0">
                <a:solidFill>
                  <a:schemeClr val="accent6"/>
                </a:solidFill>
              </a:rPr>
              <a:t>Definizione di priorità e flessibilità nell’allinearsi alle priorità politiche</a:t>
            </a:r>
            <a:endParaRPr lang="it-IT" sz="2000" i="0" dirty="0">
              <a:solidFill>
                <a:schemeClr val="accent6"/>
              </a:solidFill>
            </a:endParaRPr>
          </a:p>
          <a:p>
            <a:pPr indent="-2880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2000" i="0" dirty="0" smtClean="0">
                <a:solidFill>
                  <a:schemeClr val="accent6"/>
                </a:solidFill>
              </a:rPr>
              <a:t>Coerenza interna del programma e sinergie con altri programmi</a:t>
            </a:r>
            <a:endParaRPr lang="it-IT" sz="2000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11560" y="5229200"/>
            <a:ext cx="8208912" cy="668901"/>
          </a:xfrm>
          <a:custGeom>
            <a:avLst/>
            <a:gdLst>
              <a:gd name="connsiteX0" fmla="*/ 0 w 8208912"/>
              <a:gd name="connsiteY0" fmla="*/ 0 h 668901"/>
              <a:gd name="connsiteX1" fmla="*/ 8208912 w 8208912"/>
              <a:gd name="connsiteY1" fmla="*/ 0 h 668901"/>
              <a:gd name="connsiteX2" fmla="*/ 8208912 w 8208912"/>
              <a:gd name="connsiteY2" fmla="*/ 668901 h 668901"/>
              <a:gd name="connsiteX3" fmla="*/ 0 w 8208912"/>
              <a:gd name="connsiteY3" fmla="*/ 668901 h 668901"/>
              <a:gd name="connsiteX4" fmla="*/ 0 w 8208912"/>
              <a:gd name="connsiteY4" fmla="*/ 0 h 6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668901">
                <a:moveTo>
                  <a:pt x="0" y="0"/>
                </a:moveTo>
                <a:lnTo>
                  <a:pt x="8208912" y="0"/>
                </a:lnTo>
                <a:lnTo>
                  <a:pt x="8208912" y="668901"/>
                </a:lnTo>
                <a:lnTo>
                  <a:pt x="0" y="6689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>
                <a:solidFill>
                  <a:schemeClr val="tx1"/>
                </a:solidFill>
              </a:rPr>
              <a:t>Programmi di lavoro</a:t>
            </a:r>
          </a:p>
        </p:txBody>
      </p:sp>
      <p:sp>
        <p:nvSpPr>
          <p:cNvPr id="12" name="Freeform 6"/>
          <p:cNvSpPr/>
          <p:nvPr/>
        </p:nvSpPr>
        <p:spPr>
          <a:xfrm>
            <a:off x="611560" y="2852936"/>
            <a:ext cx="8208912" cy="2520280"/>
          </a:xfrm>
          <a:custGeom>
            <a:avLst/>
            <a:gdLst>
              <a:gd name="connsiteX0" fmla="*/ 0 w 8208912"/>
              <a:gd name="connsiteY0" fmla="*/ 1029877 h 2940572"/>
              <a:gd name="connsiteX1" fmla="*/ 3736885 w 8208912"/>
              <a:gd name="connsiteY1" fmla="*/ 1029877 h 2940572"/>
              <a:gd name="connsiteX2" fmla="*/ 3736885 w 8208912"/>
              <a:gd name="connsiteY2" fmla="*/ 735143 h 2940572"/>
              <a:gd name="connsiteX3" fmla="*/ 3369313 w 8208912"/>
              <a:gd name="connsiteY3" fmla="*/ 735143 h 2940572"/>
              <a:gd name="connsiteX4" fmla="*/ 4104456 w 8208912"/>
              <a:gd name="connsiteY4" fmla="*/ 0 h 2940572"/>
              <a:gd name="connsiteX5" fmla="*/ 4839599 w 8208912"/>
              <a:gd name="connsiteY5" fmla="*/ 735143 h 2940572"/>
              <a:gd name="connsiteX6" fmla="*/ 4472028 w 8208912"/>
              <a:gd name="connsiteY6" fmla="*/ 735143 h 2940572"/>
              <a:gd name="connsiteX7" fmla="*/ 4472028 w 8208912"/>
              <a:gd name="connsiteY7" fmla="*/ 1029877 h 2940572"/>
              <a:gd name="connsiteX8" fmla="*/ 8208912 w 8208912"/>
              <a:gd name="connsiteY8" fmla="*/ 1029877 h 2940572"/>
              <a:gd name="connsiteX9" fmla="*/ 8208912 w 8208912"/>
              <a:gd name="connsiteY9" fmla="*/ 2940572 h 2940572"/>
              <a:gd name="connsiteX10" fmla="*/ 0 w 8208912"/>
              <a:gd name="connsiteY10" fmla="*/ 2940572 h 2940572"/>
              <a:gd name="connsiteX11" fmla="*/ 0 w 8208912"/>
              <a:gd name="connsiteY11" fmla="*/ 1029877 h 29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8912" h="2940572">
                <a:moveTo>
                  <a:pt x="8208912" y="1910695"/>
                </a:moveTo>
                <a:lnTo>
                  <a:pt x="4472027" y="1910695"/>
                </a:lnTo>
                <a:lnTo>
                  <a:pt x="4472027" y="2205429"/>
                </a:lnTo>
                <a:lnTo>
                  <a:pt x="4839599" y="2205429"/>
                </a:lnTo>
                <a:lnTo>
                  <a:pt x="4104456" y="2940571"/>
                </a:lnTo>
                <a:lnTo>
                  <a:pt x="3369313" y="2205429"/>
                </a:lnTo>
                <a:lnTo>
                  <a:pt x="3736884" y="2205429"/>
                </a:lnTo>
                <a:lnTo>
                  <a:pt x="3736884" y="1910695"/>
                </a:lnTo>
                <a:lnTo>
                  <a:pt x="0" y="1910695"/>
                </a:lnTo>
                <a:lnTo>
                  <a:pt x="0" y="1"/>
                </a:lnTo>
                <a:lnTo>
                  <a:pt x="8208912" y="1"/>
                </a:lnTo>
                <a:lnTo>
                  <a:pt x="8208912" y="1910695"/>
                </a:lnTo>
                <a:close/>
              </a:path>
            </a:pathLst>
          </a:custGeom>
          <a:solidFill>
            <a:srgbClr val="009FB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20914"/>
              <a:satOff val="-4180"/>
              <a:lumOff val="-2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4000" rIns="142240" bIns="2050673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de-DE" sz="2000" b="1" kern="1200" dirty="0" smtClean="0">
                <a:solidFill>
                  <a:srgbClr val="002060"/>
                </a:solidFill>
              </a:rPr>
              <a:t>Piano strategico pluriennale di R&amp;I</a:t>
            </a:r>
            <a:endParaRPr lang="de-DE" sz="2000" b="1" kern="1200" dirty="0">
              <a:solidFill>
                <a:srgbClr val="002060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de-DE" sz="1800" kern="1200" dirty="0" smtClean="0"/>
              <a:t>* Orientamenti e priorità pluriennali in un documento unico</a:t>
            </a:r>
            <a:endParaRPr lang="de-DE" sz="1800" kern="1200" dirty="0"/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de-DE" sz="1800" kern="1200" dirty="0"/>
              <a:t>* </a:t>
            </a:r>
            <a:r>
              <a:rPr lang="de-DE" sz="1800" kern="1200" dirty="0" smtClean="0"/>
              <a:t>Ambiti per partenariati e missioni</a:t>
            </a:r>
            <a:endParaRPr lang="en-GB" sz="1800" kern="1200" dirty="0"/>
          </a:p>
        </p:txBody>
      </p:sp>
      <p:sp>
        <p:nvSpPr>
          <p:cNvPr id="13" name="Freeform 7"/>
          <p:cNvSpPr/>
          <p:nvPr/>
        </p:nvSpPr>
        <p:spPr>
          <a:xfrm>
            <a:off x="672144" y="3861048"/>
            <a:ext cx="3971864" cy="576064"/>
          </a:xfrm>
          <a:custGeom>
            <a:avLst/>
            <a:gdLst>
              <a:gd name="connsiteX0" fmla="*/ 0 w 4103049"/>
              <a:gd name="connsiteY0" fmla="*/ 0 h 690634"/>
              <a:gd name="connsiteX1" fmla="*/ 4103049 w 4103049"/>
              <a:gd name="connsiteY1" fmla="*/ 0 h 690634"/>
              <a:gd name="connsiteX2" fmla="*/ 4103049 w 4103049"/>
              <a:gd name="connsiteY2" fmla="*/ 690634 h 690634"/>
              <a:gd name="connsiteX3" fmla="*/ 0 w 4103049"/>
              <a:gd name="connsiteY3" fmla="*/ 690634 h 690634"/>
              <a:gd name="connsiteX4" fmla="*/ 0 w 4103049"/>
              <a:gd name="connsiteY4" fmla="*/ 0 h 69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049" h="690634">
                <a:moveTo>
                  <a:pt x="0" y="0"/>
                </a:moveTo>
                <a:lnTo>
                  <a:pt x="4103049" y="0"/>
                </a:lnTo>
                <a:lnTo>
                  <a:pt x="4103049" y="690634"/>
                </a:lnTo>
                <a:lnTo>
                  <a:pt x="0" y="6906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24130" rIns="135128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0" kern="1200" dirty="0" smtClean="0">
                <a:solidFill>
                  <a:schemeClr val="accent6"/>
                </a:solidFill>
              </a:rPr>
              <a:t>Discussioni strategiche con Stati membri e Parlamento europeo</a:t>
            </a:r>
            <a:endParaRPr lang="en-GB" sz="1800" b="0" kern="1200" dirty="0">
              <a:solidFill>
                <a:schemeClr val="accent6"/>
              </a:solidFill>
            </a:endParaRPr>
          </a:p>
        </p:txBody>
      </p:sp>
      <p:sp>
        <p:nvSpPr>
          <p:cNvPr id="14" name="Freeform 8"/>
          <p:cNvSpPr/>
          <p:nvPr/>
        </p:nvSpPr>
        <p:spPr>
          <a:xfrm>
            <a:off x="4704592" y="3848351"/>
            <a:ext cx="4048170" cy="588761"/>
          </a:xfrm>
          <a:custGeom>
            <a:avLst/>
            <a:gdLst>
              <a:gd name="connsiteX0" fmla="*/ 0 w 4101858"/>
              <a:gd name="connsiteY0" fmla="*/ 0 h 705345"/>
              <a:gd name="connsiteX1" fmla="*/ 4101858 w 4101858"/>
              <a:gd name="connsiteY1" fmla="*/ 0 h 705345"/>
              <a:gd name="connsiteX2" fmla="*/ 4101858 w 4101858"/>
              <a:gd name="connsiteY2" fmla="*/ 705345 h 705345"/>
              <a:gd name="connsiteX3" fmla="*/ 0 w 4101858"/>
              <a:gd name="connsiteY3" fmla="*/ 705345 h 705345"/>
              <a:gd name="connsiteX4" fmla="*/ 0 w 4101858"/>
              <a:gd name="connsiteY4" fmla="*/ 0 h 7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1858" h="705345">
                <a:moveTo>
                  <a:pt x="0" y="0"/>
                </a:moveTo>
                <a:lnTo>
                  <a:pt x="4101858" y="0"/>
                </a:lnTo>
                <a:lnTo>
                  <a:pt x="4101858" y="705345"/>
                </a:lnTo>
                <a:lnTo>
                  <a:pt x="0" y="7053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35540"/>
              <a:satOff val="-59703"/>
              <a:lumOff val="-5850"/>
              <a:alphaOff val="0"/>
            </a:schemeClr>
          </a:fillRef>
          <a:effectRef idx="0">
            <a:schemeClr val="accent5">
              <a:tint val="40000"/>
              <a:alpha val="90000"/>
              <a:hueOff val="-135540"/>
              <a:satOff val="-59703"/>
              <a:lumOff val="-585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24130" rIns="135128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b="0" kern="1200" dirty="0" smtClean="0">
                <a:solidFill>
                  <a:schemeClr val="accent6"/>
                </a:solidFill>
              </a:rPr>
              <a:t>Consultazione con </a:t>
            </a:r>
            <a:r>
              <a:rPr lang="en-GB" sz="1800" b="0" dirty="0" smtClean="0">
                <a:solidFill>
                  <a:schemeClr val="accent6"/>
                </a:solidFill>
              </a:rPr>
              <a:t>i portatori di interessi</a:t>
            </a:r>
            <a:endParaRPr lang="en-GB" sz="1800" b="0" kern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4976" y="566967"/>
            <a:ext cx="8784976" cy="720081"/>
          </a:xfrm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chemeClr val="accent6"/>
                </a:solidFill>
                <a:latin typeface="Arial" panose="020B0604020202020204" pitchFamily="34" charset="0"/>
              </a:rPr>
              <a:t>Prossime fasi</a:t>
            </a:r>
            <a:r>
              <a:rPr dirty="0"/>
              <a:t/>
            </a:r>
            <a:br>
              <a:rPr dirty="0"/>
            </a:br>
            <a:endParaRPr lang="it-IT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920" y="1258946"/>
            <a:ext cx="6660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buClr>
                <a:srgbClr val="FBC400"/>
              </a:buClr>
              <a:defRPr/>
            </a:pPr>
            <a:r>
              <a:rPr lang="it-IT" sz="2000" b="0" i="1" dirty="0">
                <a:solidFill>
                  <a:srgbClr val="878685">
                    <a:lumMod val="50000"/>
                  </a:srgbClr>
                </a:solidFill>
                <a:latin typeface="+mj-lt"/>
              </a:rPr>
              <a:t>Pianificazione strategica per la preparazione dei primi programmi di lavoro nell’ambito di </a:t>
            </a:r>
            <a:r>
              <a:rPr lang="it-IT" sz="2000" b="0" i="1" dirty="0" err="1">
                <a:solidFill>
                  <a:srgbClr val="878685">
                    <a:lumMod val="50000"/>
                  </a:srgbClr>
                </a:solidFill>
                <a:latin typeface="+mj-lt"/>
              </a:rPr>
              <a:t>Horizon</a:t>
            </a:r>
            <a:r>
              <a:rPr lang="it-IT" sz="2000" b="0" i="1" dirty="0">
                <a:solidFill>
                  <a:srgbClr val="878685">
                    <a:lumMod val="50000"/>
                  </a:srgbClr>
                </a:solidFill>
                <a:latin typeface="+mj-lt"/>
              </a:rPr>
              <a:t> Europe, compresa la co-definizione di missioni e l’impostazione di partenariati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9268" y="3980628"/>
            <a:ext cx="44941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spcAft>
                <a:spcPts val="1200"/>
              </a:spcAft>
              <a:defRPr/>
            </a:pPr>
            <a:r>
              <a:rPr lang="it-IT" sz="20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Avvio previsto di </a:t>
            </a:r>
            <a:r>
              <a:rPr lang="it-IT" sz="2000" b="0" i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Horizon</a:t>
            </a:r>
            <a:r>
              <a:rPr lang="it-IT" sz="2000" b="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Europe</a:t>
            </a:r>
            <a:endParaRPr lang="it-IT" sz="2000" b="0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it-IT" sz="2000" b="0" dirty="0" smtClean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378305" y="2318948"/>
            <a:ext cx="1067975" cy="576064"/>
          </a:xfrm>
          <a:prstGeom prst="bentUpArrow">
            <a:avLst/>
          </a:prstGeom>
          <a:solidFill>
            <a:srgbClr val="BDD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3" name="Rounded Rectangle 2"/>
          <p:cNvSpPr/>
          <p:nvPr/>
        </p:nvSpPr>
        <p:spPr>
          <a:xfrm>
            <a:off x="611188" y="1303422"/>
            <a:ext cx="1296144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schemeClr val="bg1"/>
                </a:solidFill>
              </a:rPr>
              <a:t>In corso</a:t>
            </a:r>
            <a:endParaRPr lang="it-IT" sz="1800" b="0" dirty="0">
              <a:solidFill>
                <a:schemeClr val="bg1"/>
              </a:solidFill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914389" y="3681030"/>
            <a:ext cx="1224134" cy="576064"/>
          </a:xfrm>
          <a:prstGeom prst="bentUpArrow">
            <a:avLst/>
          </a:prstGeom>
          <a:solidFill>
            <a:srgbClr val="BDD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16" name="Rounded Rectangle 15"/>
          <p:cNvSpPr/>
          <p:nvPr/>
        </p:nvSpPr>
        <p:spPr>
          <a:xfrm>
            <a:off x="1213024" y="2607378"/>
            <a:ext cx="1296144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Voto Parlamento Europeo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35324" y="4005064"/>
            <a:ext cx="1368524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>
                <a:solidFill>
                  <a:schemeClr val="bg1"/>
                </a:solidFill>
              </a:rPr>
              <a:t>1° gennaio</a:t>
            </a:r>
          </a:p>
          <a:p>
            <a:pPr algn="ctr"/>
            <a:r>
              <a:rPr lang="it-IT" sz="1800">
                <a:solidFill>
                  <a:schemeClr val="bg1"/>
                </a:solidFill>
              </a:rPr>
              <a:t>2021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60698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0" i="1" dirty="0" err="1" smtClean="0">
                <a:solidFill>
                  <a:schemeClr val="accent3"/>
                </a:solidFill>
                <a:latin typeface="+mn-lt"/>
              </a:rPr>
              <a:t>Voto</a:t>
            </a:r>
            <a:r>
              <a:rPr lang="en-IE" sz="2000" b="0" i="1" dirty="0" smtClean="0">
                <a:solidFill>
                  <a:schemeClr val="accent3"/>
                </a:solidFill>
                <a:latin typeface="+mn-lt"/>
              </a:rPr>
              <a:t> in </a:t>
            </a:r>
            <a:r>
              <a:rPr lang="en-IE" sz="2000" b="0" i="1" dirty="0" err="1" smtClean="0">
                <a:solidFill>
                  <a:schemeClr val="accent3"/>
                </a:solidFill>
                <a:latin typeface="+mn-lt"/>
              </a:rPr>
              <a:t>Commissione</a:t>
            </a:r>
            <a:r>
              <a:rPr lang="en-IE" sz="2000" b="0" i="1" dirty="0" smtClean="0">
                <a:solidFill>
                  <a:schemeClr val="accent3"/>
                </a:solidFill>
                <a:latin typeface="+mn-lt"/>
              </a:rPr>
              <a:t> ITRE (2 </a:t>
            </a:r>
            <a:r>
              <a:rPr lang="en-IE" sz="2000" b="0" i="1" dirty="0" err="1" smtClean="0">
                <a:solidFill>
                  <a:schemeClr val="accent3"/>
                </a:solidFill>
                <a:latin typeface="+mn-lt"/>
              </a:rPr>
              <a:t>Aprile</a:t>
            </a:r>
            <a:r>
              <a:rPr lang="en-IE" sz="2000" b="0" i="1" dirty="0" smtClean="0">
                <a:solidFill>
                  <a:schemeClr val="accent3"/>
                </a:solidFill>
                <a:latin typeface="+mn-lt"/>
              </a:rPr>
              <a:t>), </a:t>
            </a:r>
            <a:r>
              <a:rPr lang="en-IE" sz="2000" b="0" i="1" dirty="0" err="1" smtClean="0">
                <a:solidFill>
                  <a:schemeClr val="accent3"/>
                </a:solidFill>
                <a:latin typeface="+mn-lt"/>
              </a:rPr>
              <a:t>voto</a:t>
            </a:r>
            <a:r>
              <a:rPr lang="en-IE" sz="2000" b="0" i="1" dirty="0" smtClean="0">
                <a:solidFill>
                  <a:schemeClr val="accent3"/>
                </a:solidFill>
                <a:latin typeface="+mn-lt"/>
              </a:rPr>
              <a:t> in </a:t>
            </a:r>
            <a:r>
              <a:rPr lang="en-IE" sz="2000" b="0" i="1" dirty="0" err="1" smtClean="0">
                <a:solidFill>
                  <a:schemeClr val="accent3"/>
                </a:solidFill>
                <a:latin typeface="+mn-lt"/>
              </a:rPr>
              <a:t>Plenaria</a:t>
            </a:r>
            <a:r>
              <a:rPr lang="en-IE" sz="2000" b="0" i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it-IT" sz="2000" b="0" i="1" dirty="0" smtClean="0">
                <a:solidFill>
                  <a:schemeClr val="accent3"/>
                </a:solidFill>
                <a:latin typeface="+mn-lt"/>
              </a:rPr>
              <a:t>Parlamento</a:t>
            </a:r>
            <a:r>
              <a:rPr lang="en-IE" sz="2000" b="0" i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IE" sz="2000" b="0" i="1" dirty="0" err="1" smtClean="0">
                <a:solidFill>
                  <a:schemeClr val="accent3"/>
                </a:solidFill>
                <a:latin typeface="+mn-lt"/>
              </a:rPr>
              <a:t>Europeo</a:t>
            </a:r>
            <a:r>
              <a:rPr lang="en-IE" sz="2000" b="0" i="1" dirty="0" smtClean="0">
                <a:solidFill>
                  <a:schemeClr val="accent3"/>
                </a:solidFill>
                <a:latin typeface="+mn-lt"/>
              </a:rPr>
              <a:t> (15 </a:t>
            </a:r>
            <a:r>
              <a:rPr lang="en-IE" sz="2000" b="0" i="1" dirty="0" err="1" smtClean="0">
                <a:solidFill>
                  <a:schemeClr val="accent3"/>
                </a:solidFill>
                <a:latin typeface="+mn-lt"/>
              </a:rPr>
              <a:t>Aprile</a:t>
            </a:r>
            <a:r>
              <a:rPr lang="en-IE" sz="2000" b="0" i="1" dirty="0" smtClean="0">
                <a:solidFill>
                  <a:schemeClr val="accent3"/>
                </a:solidFill>
                <a:latin typeface="+mn-lt"/>
              </a:rPr>
              <a:t>)</a:t>
            </a:r>
            <a:endParaRPr lang="en-GB" sz="2000" b="0" i="1" dirty="0" err="1" smtClean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8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6" y="3832981"/>
            <a:ext cx="3521520" cy="3052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2120" y="557824"/>
            <a:ext cx="8147248" cy="72008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it-IT" dirty="0" smtClean="0">
                <a:solidFill>
                  <a:schemeClr val="accent6"/>
                </a:solidFill>
              </a:rPr>
              <a:t>Seguiteci e restate aggiornati tramite:</a:t>
            </a:r>
            <a:r>
              <a:rPr dirty="0"/>
              <a:t/>
            </a:r>
            <a:br>
              <a:rPr dirty="0"/>
            </a:br>
            <a:endParaRPr lang="it-IT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156682"/>
            <a:ext cx="2993054" cy="400110"/>
          </a:xfrm>
          <a:prstGeom prst="rect">
            <a:avLst/>
          </a:prstGeom>
          <a:solidFill>
            <a:srgbClr val="0F5494"/>
          </a:solidFill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it-IT" sz="2000" b="0" i="1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it-IT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HorizonEU</a:t>
            </a:r>
            <a:endParaRPr lang="it-IT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B969661B-3076-47BB-8A5A-6A9267B54BBF}"/>
              </a:ext>
            </a:extLst>
          </p:cNvPr>
          <p:cNvSpPr txBox="1"/>
          <p:nvPr/>
        </p:nvSpPr>
        <p:spPr>
          <a:xfrm>
            <a:off x="521264" y="1796623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4"/>
              </a:rPr>
              <a:t>@Moedas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5"/>
              </a:rPr>
              <a:t>@EUScienceInnov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6"/>
              </a:rPr>
              <a:t>@EU_H2020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7"/>
              </a:rPr>
              <a:t>@HorizonMagEU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  <a:defRPr/>
            </a:pPr>
            <a:endParaRPr lang="en-GB" sz="1800" b="0" i="1" dirty="0">
              <a:solidFill>
                <a:schemeClr val="accent3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8"/>
              </a:rPr>
              <a:t>https://www.facebook.com/EUScienceInnov/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</a:p>
          <a:p>
            <a:pPr>
              <a:buNone/>
              <a:defRPr/>
            </a:pPr>
            <a:r>
              <a:rPr lang="en-GB" sz="1800" b="0" i="1" dirty="0">
                <a:solidFill>
                  <a:schemeClr val="accent3"/>
                </a:solidFill>
                <a:latin typeface="+mj-lt"/>
                <a:hlinkClick r:id="rId9"/>
              </a:rPr>
              <a:t>https://www.facebook.com/cmoedas/</a:t>
            </a:r>
            <a:r>
              <a:rPr lang="en-GB" sz="1800" b="0" i="1" dirty="0">
                <a:solidFill>
                  <a:schemeClr val="accent3"/>
                </a:solidFill>
                <a:latin typeface="+mj-lt"/>
              </a:rPr>
              <a:t>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3707904" y="3183174"/>
            <a:ext cx="56886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Tx/>
              <a:buNone/>
              <a:defRPr/>
            </a:pPr>
            <a:r>
              <a:rPr lang="en-US" sz="1800" dirty="0" smtClean="0">
                <a:solidFill>
                  <a:schemeClr val="accent3"/>
                </a:solidFill>
                <a:latin typeface="+mj-lt"/>
              </a:rPr>
              <a:t>Sito internet </a:t>
            </a:r>
            <a:r>
              <a:rPr lang="en-US" sz="1800" dirty="0" err="1" smtClean="0">
                <a:solidFill>
                  <a:schemeClr val="accent3"/>
                </a:solidFill>
                <a:latin typeface="+mj-lt"/>
              </a:rPr>
              <a:t>dedicato</a:t>
            </a:r>
            <a:r>
              <a:rPr lang="en-US" sz="1800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1800" i="1" dirty="0">
                <a:solidFill>
                  <a:schemeClr val="accent3"/>
                </a:solidFill>
                <a:latin typeface="+mj-lt"/>
              </a:rPr>
              <a:t>Horizon Europe</a:t>
            </a:r>
            <a:r>
              <a:rPr lang="en-US" sz="1800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800" dirty="0" smtClean="0">
                <a:solidFill>
                  <a:schemeClr val="accent3"/>
                </a:solidFill>
                <a:latin typeface="+mj-lt"/>
              </a:rPr>
            </a:br>
            <a:r>
              <a:rPr lang="en-US" sz="1800" b="0" i="1" u="sng" dirty="0" smtClean="0">
                <a:solidFill>
                  <a:schemeClr val="accent6"/>
                </a:solidFill>
                <a:latin typeface="+mj-lt"/>
                <a:hlinkClick r:id="rId10"/>
              </a:rPr>
              <a:t>http</a:t>
            </a:r>
            <a:r>
              <a:rPr lang="en-US" sz="1800" b="0" i="1" u="sng" dirty="0">
                <a:solidFill>
                  <a:schemeClr val="accent6"/>
                </a:solidFill>
                <a:latin typeface="+mj-lt"/>
                <a:hlinkClick r:id="rId10"/>
              </a:rPr>
              <a:t>://ec.europa.eu/horizon-europe</a:t>
            </a:r>
            <a:endParaRPr lang="en-GB" sz="1800" b="0" i="1" dirty="0">
              <a:solidFill>
                <a:schemeClr val="accent6"/>
              </a:solidFill>
              <a:latin typeface="+mj-lt"/>
            </a:endParaRPr>
          </a:p>
          <a:p>
            <a:pPr>
              <a:spcBef>
                <a:spcPts val="1200"/>
              </a:spcBef>
              <a:defRPr/>
            </a:pPr>
            <a:r>
              <a:rPr lang="en-GB" sz="1800" dirty="0" smtClean="0">
                <a:solidFill>
                  <a:schemeClr val="accent3"/>
                </a:solidFill>
                <a:latin typeface="+mj-lt"/>
              </a:rPr>
              <a:t>Consiglio europeo per l’innovazione</a:t>
            </a:r>
            <a:br>
              <a:rPr lang="en-GB" sz="1800" dirty="0" smtClean="0">
                <a:solidFill>
                  <a:schemeClr val="accent3"/>
                </a:solidFill>
                <a:latin typeface="+mj-lt"/>
              </a:rPr>
            </a:br>
            <a:r>
              <a:rPr lang="fr-BE" sz="1800" b="0" i="1" dirty="0" smtClean="0">
                <a:solidFill>
                  <a:srgbClr val="000000"/>
                </a:solidFill>
                <a:latin typeface="+mj-lt"/>
                <a:hlinkClick r:id="rId11"/>
              </a:rPr>
              <a:t>http</a:t>
            </a:r>
            <a:r>
              <a:rPr lang="fr-BE" sz="1800" b="0" i="1" dirty="0">
                <a:solidFill>
                  <a:srgbClr val="000000"/>
                </a:solidFill>
                <a:latin typeface="+mj-lt"/>
                <a:hlinkClick r:id="rId11"/>
              </a:rPr>
              <a:t>://ec.europa.eu/research/eic</a:t>
            </a:r>
            <a:endParaRPr lang="fr-BE" sz="1800" b="0" i="1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buClrTx/>
              <a:buNone/>
              <a:defRPr/>
            </a:pPr>
            <a:r>
              <a:rPr lang="fr-BE" sz="1800" dirty="0" smtClean="0">
                <a:solidFill>
                  <a:schemeClr val="accent3"/>
                </a:solidFill>
                <a:latin typeface="+mj-lt"/>
              </a:rPr>
              <a:t>Bilancio UE per il futuro</a:t>
            </a:r>
            <a:br>
              <a:rPr lang="fr-BE" sz="1800" dirty="0" smtClean="0">
                <a:solidFill>
                  <a:schemeClr val="accent3"/>
                </a:solidFill>
                <a:latin typeface="+mj-lt"/>
              </a:rPr>
            </a:br>
            <a:r>
              <a:rPr lang="fr-BE" sz="1800" b="0" i="1" dirty="0" smtClean="0">
                <a:solidFill>
                  <a:schemeClr val="accent3"/>
                </a:solidFill>
                <a:latin typeface="+mj-lt"/>
                <a:hlinkClick r:id="rId12"/>
              </a:rPr>
              <a:t>http</a:t>
            </a:r>
            <a:r>
              <a:rPr lang="fr-BE" sz="1800" b="0" i="1" dirty="0">
                <a:solidFill>
                  <a:schemeClr val="accent3"/>
                </a:solidFill>
                <a:latin typeface="+mj-lt"/>
                <a:hlinkClick r:id="rId12"/>
              </a:rPr>
              <a:t>://ec.europa.eu/budget/mff/index_en.cfm</a:t>
            </a:r>
            <a:r>
              <a:rPr lang="fr-BE" sz="1800" b="0" i="1" dirty="0">
                <a:solidFill>
                  <a:schemeClr val="accent3"/>
                </a:solidFill>
                <a:latin typeface="+mj-lt"/>
              </a:rPr>
              <a:t> </a:t>
            </a:r>
          </a:p>
          <a:p>
            <a:endParaRPr lang="en-GB" sz="2000" b="0" dirty="0" smtClean="0">
              <a:solidFill>
                <a:srgbClr val="0F549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5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788" y="2152338"/>
            <a:ext cx="8229600" cy="192473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it-IT" sz="4800" b="0" kern="0" dirty="0" smtClean="0">
                <a:solidFill>
                  <a:schemeClr val="tx2"/>
                </a:solidFill>
              </a:rPr>
              <a:t>Grazie!</a:t>
            </a:r>
          </a:p>
          <a:p>
            <a:pPr algn="ctr"/>
            <a:r>
              <a:rPr dirty="0"/>
              <a:t/>
            </a:r>
            <a:br>
              <a:rPr dirty="0"/>
            </a:br>
            <a:r>
              <a:rPr lang="it-IT" dirty="0" smtClean="0"/>
              <a:t>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GB" kern="0" dirty="0">
                <a:hlinkClick r:id="rId3"/>
              </a:rPr>
              <a:t>niccolo.querci@ec.europa.eu</a:t>
            </a:r>
            <a:endParaRPr lang="en-GB" kern="0" dirty="0"/>
          </a:p>
          <a:p>
            <a:pPr algn="ctr"/>
            <a:endParaRPr lang="it-IT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077061" y="3861048"/>
            <a:ext cx="2993054" cy="400110"/>
          </a:xfrm>
          <a:prstGeom prst="rect">
            <a:avLst/>
          </a:prstGeom>
          <a:solidFill>
            <a:srgbClr val="0F5494"/>
          </a:solidFill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it-IT" sz="2000" b="0" i="1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it-IT" sz="2000" b="0" dirty="0" smtClean="0">
                <a:solidFill>
                  <a:schemeClr val="bg1"/>
                </a:solidFill>
                <a:latin typeface="Arial" panose="020B0604020202020204" pitchFamily="34" charset="0"/>
              </a:rPr>
              <a:t>HorizonEU</a:t>
            </a:r>
            <a:endParaRPr lang="it-IT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3916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b="0" kern="0" dirty="0">
                <a:solidFill>
                  <a:schemeClr val="accent2">
                    <a:lumMod val="50000"/>
                  </a:schemeClr>
                </a:solidFill>
              </a:rPr>
              <a:t>© Unione europea, 2018. | Fonte immagini: © darkovujic, #82863476; © Konovalov Pavel, #109031193; 2018. Fotolia.com</a:t>
            </a:r>
            <a:endParaRPr lang="it-IT" sz="600" b="0" dirty="0" smtClean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240" y="4345940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sng" dirty="0">
                <a:solidFill>
                  <a:schemeClr val="accent6"/>
                </a:solidFill>
                <a:hlinkClick r:id="rId4"/>
              </a:rPr>
              <a:t>http://ec.europa.eu/horizon-europe</a:t>
            </a:r>
            <a:endParaRPr lang="it-IT" sz="1800" dirty="0">
              <a:solidFill>
                <a:schemeClr val="accent6"/>
              </a:solidFill>
            </a:endParaRPr>
          </a:p>
          <a:p>
            <a:pPr algn="ctr"/>
            <a:endParaRPr lang="it-IT" sz="1000" b="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251520" y="493577"/>
            <a:ext cx="55446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Nonostante vanti una ricerca di livello mondiale e industrie forti…</a:t>
            </a:r>
            <a:r>
              <a:rPr lang="en-GB" sz="2400" b="0" dirty="0" smtClean="0">
                <a:solidFill>
                  <a:schemeClr val="accent3"/>
                </a:solidFill>
              </a:rPr>
              <a:t> </a:t>
            </a:r>
            <a:endParaRPr lang="en-GB" sz="2400" b="0" dirty="0">
              <a:solidFill>
                <a:schemeClr val="accent3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000" b="0" dirty="0" smtClean="0">
                <a:solidFill>
                  <a:schemeClr val="accent3"/>
                </a:solidFill>
              </a:rPr>
              <a:t>Le nostre conoscenze e competenze sono le nostre principali risorse</a:t>
            </a:r>
            <a:r>
              <a:rPr lang="it-IT" sz="2000" b="0" dirty="0" smtClean="0">
                <a:solidFill>
                  <a:schemeClr val="accent3"/>
                </a:solidFill>
                <a:latin typeface="+mn-lt"/>
              </a:rPr>
              <a:t>. </a:t>
            </a:r>
            <a:endParaRPr lang="it-IT" sz="2000" b="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642" y="2157029"/>
            <a:ext cx="496850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2000" dirty="0">
                <a:solidFill>
                  <a:schemeClr val="accent6"/>
                </a:solidFill>
                <a:latin typeface="+mj-lt"/>
              </a:rPr>
              <a:t>7%</a:t>
            </a:r>
            <a:r>
              <a:rPr lang="fr-FR" sz="2000" b="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fr-FR" sz="2000" b="0" dirty="0" smtClean="0">
                <a:solidFill>
                  <a:schemeClr val="accent3"/>
                </a:solidFill>
                <a:latin typeface="+mj-lt"/>
              </a:rPr>
              <a:t>della popolazione mondiale</a:t>
            </a:r>
            <a:endParaRPr lang="fr-FR" sz="2000" b="0" dirty="0">
              <a:solidFill>
                <a:schemeClr val="accent3"/>
              </a:solidFill>
              <a:latin typeface="+mj-lt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2000" dirty="0">
                <a:solidFill>
                  <a:schemeClr val="accent6"/>
                </a:solidFill>
                <a:latin typeface="+mj-lt"/>
              </a:rPr>
              <a:t>20%</a:t>
            </a:r>
            <a:r>
              <a:rPr lang="fr-FR" sz="2000" b="0" dirty="0">
                <a:solidFill>
                  <a:srgbClr val="00B0F0"/>
                </a:solidFill>
                <a:latin typeface="+mj-lt"/>
              </a:rPr>
              <a:t> </a:t>
            </a:r>
            <a:r>
              <a:rPr lang="fr-FR" sz="2000" b="0" dirty="0" smtClean="0">
                <a:solidFill>
                  <a:schemeClr val="accent3"/>
                </a:solidFill>
                <a:latin typeface="+mj-lt"/>
              </a:rPr>
              <a:t>della R&amp;S mondiale </a:t>
            </a:r>
            <a:endParaRPr lang="fr-FR" sz="2000" b="0" dirty="0">
              <a:solidFill>
                <a:schemeClr val="accent3"/>
              </a:solidFill>
              <a:latin typeface="+mj-lt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fr-FR" sz="2000" dirty="0">
                <a:solidFill>
                  <a:schemeClr val="accent6"/>
                </a:solidFill>
                <a:latin typeface="+mj-lt"/>
              </a:rPr>
              <a:t>1/3</a:t>
            </a:r>
            <a:r>
              <a:rPr lang="fr-FR" sz="2000" dirty="0">
                <a:solidFill>
                  <a:srgbClr val="00B0F0"/>
                </a:solidFill>
                <a:latin typeface="+mj-lt"/>
              </a:rPr>
              <a:t> </a:t>
            </a:r>
            <a:r>
              <a:rPr lang="fr-FR" sz="2000" b="0" dirty="0" smtClean="0">
                <a:solidFill>
                  <a:schemeClr val="accent3"/>
                </a:solidFill>
                <a:latin typeface="+mj-lt"/>
              </a:rPr>
              <a:t>di tutte le pubblicazioni scientifiche di alto livello</a:t>
            </a:r>
            <a:endParaRPr lang="fr-FR" sz="2000" b="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36" y="450926"/>
            <a:ext cx="3442938" cy="3467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7" y="4159240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…l’Europa non trasforma la sua leadership nella scienza in leadership nell'innovazione e nell'imprenditoria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7" y="3796624"/>
            <a:ext cx="25026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4104646"/>
            <a:ext cx="180020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6"/>
                </a:solidFill>
                <a:latin typeface="+mj-lt"/>
              </a:rPr>
              <a:t>1,3%,</a:t>
            </a:r>
          </a:p>
          <a:p>
            <a:pPr algn="ctr"/>
            <a:r>
              <a:rPr lang="it-IT" sz="2000" b="0" dirty="0" smtClean="0">
                <a:solidFill>
                  <a:srgbClr val="0F5494"/>
                </a:solidFill>
                <a:latin typeface="+mj-lt"/>
              </a:rPr>
              <a:t>l’investimento in</a:t>
            </a:r>
            <a:r>
              <a:rPr dirty="0"/>
              <a:t/>
            </a:r>
            <a:br>
              <a:rPr dirty="0"/>
            </a:br>
            <a:r>
              <a:rPr lang="it-IT" sz="2000" b="0" dirty="0" smtClean="0">
                <a:solidFill>
                  <a:srgbClr val="0F5494"/>
                </a:solidFill>
                <a:latin typeface="+mj-lt"/>
              </a:rPr>
              <a:t>R&amp;S delle imprese dell’UE</a:t>
            </a:r>
            <a:endParaRPr lang="it-IT" sz="2000" b="0" dirty="0">
              <a:solidFill>
                <a:srgbClr val="0F5494"/>
              </a:solidFill>
              <a:latin typeface="+mj-lt"/>
            </a:endParaRPr>
          </a:p>
          <a:p>
            <a:endParaRPr lang="it-IT" sz="2400" b="0" dirty="0" smtClean="0">
              <a:solidFill>
                <a:srgbClr val="0F5494"/>
              </a:solidFill>
            </a:endParaRPr>
          </a:p>
        </p:txBody>
      </p:sp>
      <p:sp>
        <p:nvSpPr>
          <p:cNvPr id="8" name="ZoneTexte 3"/>
          <p:cNvSpPr txBox="1"/>
          <p:nvPr/>
        </p:nvSpPr>
        <p:spPr>
          <a:xfrm>
            <a:off x="412033" y="2244778"/>
            <a:ext cx="487609" cy="157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it-IT" sz="2800" b="0" baseline="30000" dirty="0" smtClean="0">
                <a:solidFill>
                  <a:schemeClr val="accent6"/>
                </a:solidFill>
              </a:rPr>
              <a:t>→</a:t>
            </a:r>
            <a:endParaRPr lang="it-IT" sz="2800" b="0" baseline="30000" dirty="0" smtClean="0">
              <a:solidFill>
                <a:schemeClr val="accent6"/>
              </a:solidFill>
              <a:latin typeface="+mj-lt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it-IT" sz="2800" b="0" baseline="30000" dirty="0" smtClean="0">
                <a:solidFill>
                  <a:schemeClr val="accent6"/>
                </a:solidFill>
                <a:latin typeface="+mj-lt"/>
              </a:rPr>
              <a:t>→→</a:t>
            </a:r>
            <a:r>
              <a:rPr lang="it-IT" sz="2800" dirty="0" smtClean="0">
                <a:latin typeface="+mj-lt"/>
              </a:rPr>
              <a:t> </a:t>
            </a:r>
            <a:endParaRPr lang="it-IT" sz="2800" b="0" baseline="30000" dirty="0" smtClean="0">
              <a:solidFill>
                <a:schemeClr val="accent6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</a:pPr>
            <a:endParaRPr lang="it-IT" sz="2800" b="0" baseline="30000" dirty="0" smtClean="0">
              <a:solidFill>
                <a:schemeClr val="accent6"/>
              </a:solidFill>
              <a:latin typeface="EC Square Sans Pro Extra Black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4976" y="548679"/>
            <a:ext cx="7715200" cy="720081"/>
          </a:xfrm>
          <a:prstGeom prst="rect">
            <a:avLst/>
          </a:prstGeom>
        </p:spPr>
        <p:txBody>
          <a:bodyPr/>
          <a:lstStyle/>
          <a:p>
            <a:r>
              <a:rPr lang="it-IT" dirty="0" smtClean="0">
                <a:solidFill>
                  <a:schemeClr val="accent6"/>
                </a:solidFill>
                <a:latin typeface="Arial" panose="020B0604020202020204" pitchFamily="34" charset="0"/>
              </a:rPr>
              <a:t>Bilancio: 100 miliardi di EUR* (2021-2027)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988840"/>
            <a:ext cx="3960440" cy="39218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76162231"/>
              </p:ext>
            </p:extLst>
          </p:nvPr>
        </p:nvGraphicFramePr>
        <p:xfrm>
          <a:off x="611560" y="1036960"/>
          <a:ext cx="824380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4513" y="5733256"/>
            <a:ext cx="4761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174625"/>
            <a:r>
              <a:rPr lang="it-IT" sz="1600" dirty="0" smtClean="0">
                <a:solidFill>
                  <a:srgbClr val="878685">
                    <a:lumMod val="50000"/>
                  </a:srgbClr>
                </a:solidFill>
              </a:rPr>
              <a:t>* </a:t>
            </a:r>
            <a:r>
              <a:rPr lang="it-IT" sz="1600" b="0" dirty="0" smtClean="0">
                <a:solidFill>
                  <a:srgbClr val="878685">
                    <a:lumMod val="50000"/>
                  </a:srgbClr>
                </a:solidFill>
              </a:rPr>
              <a:t>La presente dotazione comprende 3,5 miliardi di EUR stanziati nell’ambito del  Fondo InvestEU.</a:t>
            </a:r>
          </a:p>
          <a:p>
            <a:endParaRPr lang="it-IT" sz="1600" b="0" dirty="0">
              <a:solidFill>
                <a:srgbClr val="0F549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344548" y="1899242"/>
            <a:ext cx="144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Elbow Connector 7"/>
          <p:cNvCxnSpPr/>
          <p:nvPr/>
        </p:nvCxnSpPr>
        <p:spPr bwMode="auto">
          <a:xfrm rot="5400000" flipH="1" flipV="1">
            <a:off x="575556" y="2240868"/>
            <a:ext cx="360040" cy="127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344548" y="1899242"/>
            <a:ext cx="0" cy="216024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956623" y="1899242"/>
            <a:ext cx="144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100623" y="1899242"/>
            <a:ext cx="0" cy="246131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86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7159" y="278936"/>
            <a:ext cx="8960793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it-IT" i="1" kern="0" dirty="0" err="1">
                <a:solidFill>
                  <a:schemeClr val="accent6"/>
                </a:solidFill>
              </a:rPr>
              <a:t>Horizon</a:t>
            </a:r>
            <a:r>
              <a:rPr lang="it-IT" i="1" kern="0" dirty="0">
                <a:solidFill>
                  <a:schemeClr val="accent6"/>
                </a:solidFill>
              </a:rPr>
              <a:t> Europe</a:t>
            </a:r>
            <a:r>
              <a:rPr lang="it-IT" kern="0" dirty="0">
                <a:solidFill>
                  <a:schemeClr val="accent6"/>
                </a:solidFill>
              </a:rPr>
              <a:t>: </a:t>
            </a:r>
            <a:r>
              <a:rPr lang="it-IT" kern="0" dirty="0" smtClean="0">
                <a:solidFill>
                  <a:schemeClr val="accent6"/>
                </a:solidFill>
              </a:rPr>
              <a:t>evoluzione, non rivoluzione</a:t>
            </a:r>
            <a:endParaRPr lang="it-IT" u="sng" kern="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2" y="980728"/>
            <a:ext cx="8784976" cy="5256584"/>
            <a:chOff x="395536" y="1121400"/>
            <a:chExt cx="8568952" cy="4827880"/>
          </a:xfrm>
        </p:grpSpPr>
        <p:sp>
          <p:nvSpPr>
            <p:cNvPr id="6" name="Rectangle 5"/>
            <p:cNvSpPr/>
            <p:nvPr/>
          </p:nvSpPr>
          <p:spPr>
            <a:xfrm>
              <a:off x="611188" y="2737173"/>
              <a:ext cx="8234684" cy="321210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188" y="1556792"/>
              <a:ext cx="8209284" cy="81567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1121400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b="0" dirty="0" smtClean="0">
                  <a:solidFill>
                    <a:schemeClr val="accent6"/>
                  </a:solidFill>
                  <a:latin typeface="Arial" charset="0"/>
                </a:rPr>
                <a:t>Obiettivi specifici del programma</a:t>
              </a:r>
              <a:endParaRPr lang="it-IT" sz="1800" b="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4334" y="1628800"/>
              <a:ext cx="2654130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 smtClean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Promuovere tutte le forme di innovazione e rafforzarne la diffusione sul mercato</a:t>
              </a:r>
              <a:endParaRPr lang="it-IT" sz="1100" dirty="0">
                <a:solidFill>
                  <a:schemeClr val="accent2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55876" y="1628800"/>
              <a:ext cx="2592288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 smtClean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Rafforzare l’impatto della R&amp;I nel sostegno alle politiche  dell’UE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9944" y="1628800"/>
              <a:ext cx="2708804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 smtClean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Sostenere la creazione e la diffusione di conoscenze di alta qualità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2064688"/>
              <a:ext cx="8568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  <a:latin typeface="Arial" charset="0"/>
                </a:rPr>
                <a:t>  Ottimizzare l’attuazione del programma per un impatto maggiore nell’ambito di un SER rafforzato</a:t>
              </a:r>
              <a:endParaRPr lang="it-IT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19944" y="5091132"/>
              <a:ext cx="8017172" cy="714132"/>
              <a:chOff x="755576" y="5091132"/>
              <a:chExt cx="8017172" cy="71413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63588" y="5091132"/>
                <a:ext cx="8009160" cy="71413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55576" y="5093322"/>
                <a:ext cx="80171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2"/>
                    </a:solidFill>
                    <a:latin typeface="Arial" charset="0"/>
                  </a:rPr>
                  <a:t>Consolidare lo Spazio europeo della ricerca</a:t>
                </a:r>
                <a:endParaRPr lang="it-IT" sz="1400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70076" y="5451388"/>
              <a:ext cx="7691508" cy="267960"/>
              <a:chOff x="971409" y="5451388"/>
              <a:chExt cx="7691508" cy="2679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868230" y="5451388"/>
                <a:ext cx="3794687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 smtClean="0">
                    <a:solidFill>
                      <a:schemeClr val="accent6"/>
                    </a:solidFill>
                    <a:latin typeface="Arial" charset="0"/>
                  </a:rPr>
                  <a:t>Riformare e migliorare il sistema europeo di R&amp;I</a:t>
                </a:r>
                <a:endParaRPr lang="it-IT" sz="1100" b="0" dirty="0">
                  <a:solidFill>
                    <a:schemeClr val="accent6"/>
                  </a:solidFill>
                  <a:latin typeface="Arial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71409" y="5457738"/>
                <a:ext cx="3794687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 smtClean="0">
                    <a:solidFill>
                      <a:schemeClr val="accent6"/>
                    </a:solidFill>
                    <a:latin typeface="Arial" charset="0"/>
                  </a:rPr>
                  <a:t>Condividere l’eccellenza</a:t>
                </a:r>
                <a:endParaRPr lang="it-IT" sz="1100" b="0" dirty="0">
                  <a:solidFill>
                    <a:schemeClr val="accent6"/>
                  </a:solidFill>
                  <a:latin typeface="Arial" charset="0"/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2079973" y="2372465"/>
              <a:ext cx="0" cy="17449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746104" y="2389138"/>
              <a:ext cx="0" cy="33645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452320" y="2372465"/>
              <a:ext cx="0" cy="17449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2079973" y="2540692"/>
              <a:ext cx="5372347" cy="62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755576" y="2861592"/>
              <a:ext cx="2592288" cy="2136285"/>
              <a:chOff x="755576" y="2840595"/>
              <a:chExt cx="2592288" cy="213628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55576" y="2840595"/>
                <a:ext cx="2592288" cy="213628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94122" y="2845499"/>
                <a:ext cx="19537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>
                    <a:solidFill>
                      <a:schemeClr val="bg2"/>
                    </a:solidFill>
                    <a:latin typeface="Arial" charset="0"/>
                  </a:rPr>
                  <a:t>Pilastro 1</a:t>
                </a:r>
              </a:p>
              <a:p>
                <a:r>
                  <a:rPr lang="it-IT" sz="1200" b="0" dirty="0" smtClean="0">
                    <a:solidFill>
                      <a:schemeClr val="bg2"/>
                    </a:solidFill>
                    <a:latin typeface="Arial" charset="0"/>
                  </a:rPr>
                  <a:t>Scienza aperta</a:t>
                </a:r>
                <a:endParaRPr lang="it-IT" sz="1200" b="0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94470" y="3588068"/>
                <a:ext cx="2304256" cy="24027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>
                    <a:solidFill>
                      <a:schemeClr val="accent6"/>
                    </a:solidFill>
                    <a:latin typeface="Arial" charset="0"/>
                  </a:rPr>
                  <a:t>Consiglio europeo </a:t>
                </a:r>
                <a:r>
                  <a:rPr lang="it-IT" sz="1100" b="0" dirty="0" smtClean="0">
                    <a:solidFill>
                      <a:schemeClr val="accent6"/>
                    </a:solidFill>
                    <a:latin typeface="Arial" charset="0"/>
                  </a:rPr>
                  <a:t>della </a:t>
                </a:r>
                <a:r>
                  <a:rPr lang="it-IT" sz="1100" b="0" dirty="0">
                    <a:solidFill>
                      <a:schemeClr val="accent6"/>
                    </a:solidFill>
                    <a:latin typeface="Arial" charset="0"/>
                  </a:rPr>
                  <a:t>ricerca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94470" y="4004233"/>
                <a:ext cx="230425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 smtClean="0">
                    <a:solidFill>
                      <a:schemeClr val="accent6"/>
                    </a:solidFill>
                    <a:latin typeface="Arial" charset="0"/>
                  </a:rPr>
                  <a:t>Azioni Marie Skłodowska-Curie</a:t>
                </a:r>
                <a:endParaRPr lang="it-IT" sz="1100" b="0" dirty="0">
                  <a:solidFill>
                    <a:schemeClr val="accent6"/>
                  </a:solidFill>
                  <a:latin typeface="Arial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94470" y="4470540"/>
                <a:ext cx="230425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 smtClean="0">
                    <a:solidFill>
                      <a:schemeClr val="accent6"/>
                    </a:solidFill>
                    <a:latin typeface="Arial" charset="0"/>
                  </a:rPr>
                  <a:t>Infrastrutture di ricerca</a:t>
                </a:r>
                <a:endParaRPr lang="it-IT" sz="1100" b="0" dirty="0">
                  <a:solidFill>
                    <a:schemeClr val="accent6"/>
                  </a:solidFill>
                  <a:latin typeface="Arial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2375" y="2958728"/>
                <a:ext cx="433100" cy="43310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137310" y="2852646"/>
              <a:ext cx="2592288" cy="2154180"/>
              <a:chOff x="6180460" y="2822700"/>
              <a:chExt cx="2592288" cy="215418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180460" y="2822700"/>
                <a:ext cx="2592288" cy="21541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804248" y="2851849"/>
                <a:ext cx="19685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>
                    <a:solidFill>
                      <a:schemeClr val="bg2"/>
                    </a:solidFill>
                    <a:latin typeface="Arial" charset="0"/>
                  </a:rPr>
                  <a:t>Pilastro 3</a:t>
                </a:r>
              </a:p>
              <a:p>
                <a:r>
                  <a:rPr lang="it-IT" sz="1200" b="0" dirty="0">
                    <a:solidFill>
                      <a:schemeClr val="bg2"/>
                    </a:solidFill>
                    <a:latin typeface="Arial" charset="0"/>
                  </a:rPr>
                  <a:t>Innovazione aperta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199326" y="3585716"/>
                <a:ext cx="2442259" cy="1137079"/>
                <a:chOff x="6199326" y="3573016"/>
                <a:chExt cx="2442259" cy="1137079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199326" y="3573016"/>
                  <a:ext cx="2442259" cy="261610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0" dirty="0" smtClean="0">
                      <a:solidFill>
                        <a:schemeClr val="accent6"/>
                      </a:solidFill>
                      <a:latin typeface="Arial" charset="0"/>
                    </a:rPr>
                    <a:t>Consiglio europeo per l’innovazione</a:t>
                  </a:r>
                  <a:endParaRPr lang="it-IT" sz="1100" b="0" dirty="0">
                    <a:solidFill>
                      <a:schemeClr val="accent6"/>
                    </a:solidFill>
                    <a:latin typeface="Arial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199326" y="3935747"/>
                  <a:ext cx="2442259" cy="240274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0" dirty="0" smtClean="0">
                      <a:solidFill>
                        <a:schemeClr val="accent6"/>
                      </a:solidFill>
                      <a:latin typeface="Arial" charset="0"/>
                    </a:rPr>
                    <a:t>Ecosistemi europei dell’innovazione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199326" y="4279208"/>
                  <a:ext cx="2442259" cy="430887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0" dirty="0" smtClean="0">
                      <a:solidFill>
                        <a:schemeClr val="accent6"/>
                      </a:solidFill>
                      <a:latin typeface="Arial" charset="0"/>
                    </a:rPr>
                    <a:t>Istituto europeo di innovazione e tecnologia</a:t>
                  </a:r>
                </a:p>
              </p:txBody>
            </p:sp>
          </p:grp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82340" y="2963796"/>
                <a:ext cx="441023" cy="441023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3428748" y="2852645"/>
              <a:ext cx="2592288" cy="2154181"/>
              <a:chOff x="3482008" y="2822699"/>
              <a:chExt cx="2592288" cy="215418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482008" y="2822699"/>
                <a:ext cx="2592288" cy="21541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99323" y="2852936"/>
                <a:ext cx="197497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>
                    <a:solidFill>
                      <a:schemeClr val="bg2"/>
                    </a:solidFill>
                    <a:latin typeface="Arial" charset="0"/>
                  </a:rPr>
                  <a:t>Pilastro 2</a:t>
                </a:r>
                <a:endParaRPr lang="it-IT" sz="1400" dirty="0">
                  <a:solidFill>
                    <a:schemeClr val="bg2"/>
                  </a:solidFill>
                  <a:latin typeface="Arial" charset="0"/>
                </a:endParaRPr>
              </a:p>
              <a:p>
                <a:r>
                  <a:rPr lang="it-IT" sz="1200" b="0" dirty="0" smtClean="0">
                    <a:solidFill>
                      <a:schemeClr val="bg2"/>
                    </a:solidFill>
                    <a:latin typeface="Arial" charset="0"/>
                  </a:rPr>
                  <a:t>Sfide globali e competitività industriale</a:t>
                </a:r>
                <a:endParaRPr lang="it-IT" sz="1200" b="0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04419" y="3530567"/>
                <a:ext cx="2354757" cy="11236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 smtClean="0">
                    <a:solidFill>
                      <a:schemeClr val="accent6"/>
                    </a:solidFill>
                    <a:latin typeface="Arial" charset="0"/>
                  </a:rPr>
                  <a:t>Sanità</a:t>
                </a:r>
                <a:endParaRPr lang="it-IT" sz="1050" b="0" dirty="0">
                  <a:solidFill>
                    <a:schemeClr val="accent6"/>
                  </a:solidFill>
                  <a:latin typeface="Arial" charset="0"/>
                </a:endParaRP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 smtClean="0">
                    <a:solidFill>
                      <a:schemeClr val="accent6"/>
                    </a:solidFill>
                    <a:latin typeface="Arial" charset="0"/>
                  </a:rPr>
                  <a:t>Società inclusiva</a:t>
                </a: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 smtClean="0">
                    <a:solidFill>
                      <a:schemeClr val="accent6"/>
                    </a:solidFill>
                    <a:latin typeface="Arial" charset="0"/>
                  </a:rPr>
                  <a:t>Società e sicura</a:t>
                </a:r>
                <a:endParaRPr lang="it-IT" sz="1050" b="0" dirty="0">
                  <a:solidFill>
                    <a:schemeClr val="accent6"/>
                  </a:solidFill>
                  <a:latin typeface="Arial" charset="0"/>
                </a:endParaRP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 smtClean="0">
                    <a:solidFill>
                      <a:schemeClr val="accent6"/>
                    </a:solidFill>
                    <a:latin typeface="Arial" charset="0"/>
                  </a:rPr>
                  <a:t>Digitale, industria e spazio</a:t>
                </a:r>
                <a:endParaRPr lang="it-IT" sz="1050" b="0" dirty="0">
                  <a:solidFill>
                    <a:schemeClr val="accent6"/>
                  </a:solidFill>
                  <a:latin typeface="Arial" charset="0"/>
                </a:endParaRP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 smtClean="0">
                    <a:solidFill>
                      <a:schemeClr val="accent6"/>
                    </a:solidFill>
                    <a:latin typeface="Arial" charset="0"/>
                  </a:rPr>
                  <a:t>Clima, energia e mobilità</a:t>
                </a:r>
                <a:endParaRPr lang="it-IT" sz="1050" b="0" dirty="0">
                  <a:solidFill>
                    <a:schemeClr val="accent6"/>
                  </a:solidFill>
                  <a:latin typeface="Arial" charset="0"/>
                </a:endParaRP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it-IT" sz="1050" b="0" dirty="0" smtClean="0">
                    <a:solidFill>
                      <a:schemeClr val="accent6"/>
                    </a:solidFill>
                    <a:latin typeface="Arial" charset="0"/>
                  </a:rPr>
                  <a:t>Prodotti alimentari e risorse naturali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13000" y="4650881"/>
                <a:ext cx="2346176" cy="24027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0" dirty="0" smtClean="0">
                    <a:solidFill>
                      <a:schemeClr val="accent6"/>
                    </a:solidFill>
                    <a:latin typeface="Arial" charset="0"/>
                  </a:rPr>
                  <a:t>Centro comune di ricerca (JRC)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3194460" y="3997659"/>
                <a:ext cx="10986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>
                    <a:solidFill>
                      <a:schemeClr val="accent6"/>
                    </a:solidFill>
                    <a:latin typeface="Arial" charset="0"/>
                  </a:rPr>
                  <a:t>  Poli tematici</a:t>
                </a:r>
                <a:endParaRPr lang="it-IT" sz="1100" dirty="0">
                  <a:solidFill>
                    <a:schemeClr val="accent6"/>
                  </a:solidFill>
                  <a:latin typeface="Arial" charset="0"/>
                </a:endParaRPr>
              </a:p>
            </p:txBody>
          </p:sp>
          <p:pic>
            <p:nvPicPr>
              <p:cNvPr id="27" name="Picture 4" descr="C:\Users\ravetju\AppData\Local\Temp\1\earth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9303" y="2963796"/>
                <a:ext cx="442902" cy="442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009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1"/>
            <a:ext cx="8964488" cy="1152128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tx2"/>
              </a:buClr>
            </a:pPr>
            <a:r>
              <a:rPr lang="it-IT" dirty="0" smtClean="0">
                <a:solidFill>
                  <a:schemeClr val="accent6"/>
                </a:solidFill>
                <a:latin typeface="Arial" panose="020B0604020202020204" pitchFamily="34" charset="0"/>
              </a:rPr>
              <a:t>Lezioni apprese</a:t>
            </a:r>
            <a:r>
              <a:rPr lang="en-US" dirty="0" smtClean="0">
                <a:solidFill>
                  <a:schemeClr val="accent6"/>
                </a:solidFill>
                <a:latin typeface="Arial" panose="020B0604020202020204" pitchFamily="34" charset="0"/>
              </a:rPr>
              <a:t>		</a:t>
            </a:r>
            <a:r>
              <a:rPr lang="it-IT" dirty="0" smtClean="0">
                <a:solidFill>
                  <a:schemeClr val="accent6"/>
                </a:solidFill>
                <a:latin typeface="Arial" panose="020B0604020202020204" pitchFamily="34" charset="0"/>
              </a:rPr>
              <a:t>     Novità fondamentali</a:t>
            </a:r>
            <a:r>
              <a:rPr dirty="0"/>
              <a:t/>
            </a:r>
            <a:br>
              <a:rPr dirty="0"/>
            </a:br>
            <a:r>
              <a:rPr lang="it-IT" sz="200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dalla valutazione intermedia                         di </a:t>
            </a:r>
            <a:r>
              <a:rPr lang="it-IT" sz="2000" i="1" dirty="0" err="1">
                <a:solidFill>
                  <a:schemeClr val="accent6"/>
                </a:solidFill>
                <a:latin typeface="Arial" panose="020B0604020202020204" pitchFamily="34" charset="0"/>
              </a:rPr>
              <a:t>Horizon</a:t>
            </a:r>
            <a:r>
              <a:rPr lang="it-IT" sz="2000" i="1" dirty="0">
                <a:solidFill>
                  <a:schemeClr val="accent6"/>
                </a:solidFill>
                <a:latin typeface="Arial" panose="020B0604020202020204" pitchFamily="34" charset="0"/>
              </a:rPr>
              <a:t> Europe</a:t>
            </a:r>
            <a:r>
              <a:rPr lang="it-IT" sz="2000" dirty="0" smtClean="0">
                <a:solidFill>
                  <a:schemeClr val="accent6"/>
                </a:solidFill>
                <a:latin typeface="Arial" panose="020B0604020202020204" pitchFamily="34" charset="0"/>
              </a:rPr>
              <a:t/>
            </a:r>
            <a:br>
              <a:rPr lang="it-IT" sz="2000" dirty="0" smtClean="0">
                <a:solidFill>
                  <a:schemeClr val="accent6"/>
                </a:solidFill>
                <a:latin typeface="Arial" panose="020B0604020202020204" pitchFamily="34" charset="0"/>
              </a:rPr>
            </a:br>
            <a:r>
              <a:rPr lang="it-IT" sz="200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di </a:t>
            </a:r>
            <a:r>
              <a:rPr lang="it-IT" sz="2000" i="1" dirty="0" err="1">
                <a:solidFill>
                  <a:schemeClr val="accent6"/>
                </a:solidFill>
                <a:latin typeface="Arial" panose="020B0604020202020204" pitchFamily="34" charset="0"/>
              </a:rPr>
              <a:t>Horizon</a:t>
            </a:r>
            <a:r>
              <a:rPr lang="it-IT" sz="2000" i="1" dirty="0">
                <a:solidFill>
                  <a:schemeClr val="accent6"/>
                </a:solidFill>
                <a:latin typeface="Arial" panose="020B0604020202020204" pitchFamily="34" charset="0"/>
              </a:rPr>
              <a:t> Europe</a:t>
            </a:r>
            <a:endParaRPr lang="it-IT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4819" y="3328528"/>
            <a:ext cx="2975613" cy="241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73530" y="1422497"/>
            <a:ext cx="2986902" cy="16464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 bwMode="auto">
          <a:xfrm>
            <a:off x="1547664" y="4155019"/>
            <a:ext cx="1037025" cy="68436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636557" y="3447059"/>
            <a:ext cx="2664296" cy="648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rgbClr val="404A52"/>
                </a:solidFill>
              </a:rPr>
              <a:t>Possibilità di associazione estese</a:t>
            </a:r>
            <a:endParaRPr lang="it-IT" sz="1600" dirty="0">
              <a:solidFill>
                <a:srgbClr val="404A5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96105" y="2393153"/>
            <a:ext cx="3447904" cy="93537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Esercitare un impatto maggiore attraverso l’orientamento alla missione e il coinvolgimento dei cittadini</a:t>
            </a:r>
            <a:endParaRPr lang="it-IT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96104" y="1590659"/>
            <a:ext cx="3447905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Sostenere le innovazioni pioneristiche</a:t>
            </a:r>
            <a:endParaRPr lang="it-IT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96105" y="3491323"/>
            <a:ext cx="3303888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Rafforzare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la cooperazione internazionale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96105" y="4221088"/>
            <a:ext cx="3159872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Rafforzare l’apertura</a:t>
            </a:r>
            <a:endParaRPr lang="it-IT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96104" y="5013176"/>
            <a:ext cx="3303889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</a:rPr>
              <a:t>Razionalizzare il panorama dei finanziamenti</a:t>
            </a:r>
            <a:endParaRPr lang="it-IT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6557" y="1521679"/>
            <a:ext cx="2664296" cy="648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rgbClr val="404A52"/>
                </a:solidFill>
              </a:rPr>
              <a:t>Consiglio europeo per l’innovazione</a:t>
            </a:r>
            <a:endParaRPr lang="it-IT" sz="1600" dirty="0">
              <a:solidFill>
                <a:srgbClr val="404A5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6854" y="2301747"/>
            <a:ext cx="2653999" cy="648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rgbClr val="404A52"/>
                </a:solidFill>
              </a:rPr>
              <a:t>Missioni R&amp;I</a:t>
            </a:r>
            <a:endParaRPr lang="it-IT" sz="1600" dirty="0">
              <a:solidFill>
                <a:srgbClr val="404A5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36557" y="4981758"/>
            <a:ext cx="2664296" cy="648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rgbClr val="404A52"/>
                </a:solidFill>
              </a:rPr>
              <a:t>Nuovo approccio ai partenariati</a:t>
            </a:r>
            <a:endParaRPr lang="it-IT" sz="1600" dirty="0">
              <a:solidFill>
                <a:srgbClr val="404A5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36557" y="4212170"/>
            <a:ext cx="2664296" cy="6480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rgbClr val="404A52"/>
                </a:solidFill>
              </a:rPr>
              <a:t>Politica della scienza aperta</a:t>
            </a:r>
            <a:endParaRPr lang="it-IT" sz="1600" dirty="0">
              <a:solidFill>
                <a:srgbClr val="404A52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4716016" y="3658700"/>
            <a:ext cx="432047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4716016" y="4423811"/>
            <a:ext cx="432047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4716016" y="5193399"/>
            <a:ext cx="432047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4716016" y="2513388"/>
            <a:ext cx="432047" cy="224718"/>
          </a:xfrm>
          <a:prstGeom prst="rightArrow">
            <a:avLst/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4716016" y="1733320"/>
            <a:ext cx="432047" cy="224718"/>
          </a:xfrm>
          <a:prstGeom prst="rightArrow">
            <a:avLst/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 rot="5400000">
            <a:off x="7890817" y="1984921"/>
            <a:ext cx="1465283" cy="49131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E4194"/>
              </a:solidFill>
            </a:endParaRPr>
          </a:p>
        </p:txBody>
      </p:sp>
      <p:pic>
        <p:nvPicPr>
          <p:cNvPr id="31" name="Picture 37" descr="C:\Users\ravetju\AppData\Local\Temp\flash-2.png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5" y="1725165"/>
            <a:ext cx="414927" cy="41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1" descr="target-1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" y="2489925"/>
            <a:ext cx="487618" cy="48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9" descr="hand-shake-1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7" y="3537272"/>
            <a:ext cx="567600" cy="5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ravetju\AppData\Local\Temp\padlock-unlock-1.png"/>
          <p:cNvPicPr/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" y="4302801"/>
            <a:ext cx="428660" cy="42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52" descr="C:\Users\ravetju\AppData\Local\Temp\tick-inside-circle-1.png"/>
          <p:cNvPicPr/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" y="5092108"/>
            <a:ext cx="472192" cy="472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1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3622" y="556679"/>
            <a:ext cx="8147248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3"/>
              </a:buClr>
            </a:pPr>
            <a:r>
              <a:rPr lang="it-IT" dirty="0">
                <a:solidFill>
                  <a:schemeClr val="accent6"/>
                </a:solidFill>
              </a:rPr>
              <a:t>Consiglio europeo per </a:t>
            </a:r>
            <a:r>
              <a:rPr lang="it-IT" dirty="0" smtClean="0">
                <a:solidFill>
                  <a:schemeClr val="accent6"/>
                </a:solidFill>
              </a:rPr>
              <a:t>l'innovazione 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1187" y="1345526"/>
            <a:ext cx="8195886" cy="2515522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144000" rIns="180000"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b="0" dirty="0" smtClean="0">
                <a:solidFill>
                  <a:srgbClr val="878685">
                    <a:lumMod val="50000"/>
                  </a:srgbClr>
                </a:solidFill>
              </a:rPr>
              <a:t>Sostegno alle innovazioni pioneristiche e dirompenti e al potenziale di espansione dei progetti che sono troppo rischiosi per gli investitori privati.</a:t>
            </a:r>
            <a:endParaRPr lang="it-IT" sz="18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5554" y="4464943"/>
            <a:ext cx="3743378" cy="1265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800" i="1" dirty="0">
                <a:solidFill>
                  <a:srgbClr val="F8A907"/>
                </a:solidFill>
              </a:rPr>
              <a:t>Pathfinder</a:t>
            </a:r>
            <a:r>
              <a:rPr lang="it-IT" sz="1800" dirty="0">
                <a:solidFill>
                  <a:srgbClr val="F8A907"/>
                </a:solidFill>
              </a:rPr>
              <a:t>:</a:t>
            </a:r>
            <a:r>
              <a:rPr lang="it-IT" sz="1800" dirty="0">
                <a:solidFill>
                  <a:srgbClr val="FFFFFF"/>
                </a:solidFill>
              </a:rPr>
              <a:t> </a:t>
            </a:r>
            <a:r>
              <a:rPr lang="it-IT" sz="1800" dirty="0" smtClean="0">
                <a:solidFill>
                  <a:srgbClr val="FFFFFF"/>
                </a:solidFill>
              </a:rPr>
              <a:t>sovvenzioni</a:t>
            </a:r>
            <a:endParaRPr lang="it-IT" sz="18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it-IT" sz="1800" b="0" dirty="0" smtClean="0">
                <a:solidFill>
                  <a:srgbClr val="FFFFFF"/>
                </a:solidFill>
              </a:rPr>
              <a:t>(dalla tecnologia in fase iniziale  alla fase pre-commerciale)</a:t>
            </a:r>
            <a:endParaRPr lang="it-IT" sz="1800" b="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5" y="278735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10">
            <a:extLst>
              <a:ext uri="{FF2B5EF4-FFF2-40B4-BE49-F238E27FC236}">
                <a16:creationId xmlns:a16="http://schemas.microsoft.com/office/drawing/2014/main" id="{3FD1320A-9D41-46DE-9B1D-DF7276B5E22A}"/>
              </a:ext>
            </a:extLst>
          </p:cNvPr>
          <p:cNvGrpSpPr/>
          <p:nvPr/>
        </p:nvGrpSpPr>
        <p:grpSpPr>
          <a:xfrm>
            <a:off x="755576" y="2224840"/>
            <a:ext cx="8208912" cy="1400208"/>
            <a:chOff x="885452" y="1224912"/>
            <a:chExt cx="7869408" cy="1123968"/>
          </a:xfrm>
        </p:grpSpPr>
        <p:sp>
          <p:nvSpPr>
            <p:cNvPr id="23" name="Pentagon 11">
              <a:extLst>
                <a:ext uri="{FF2B5EF4-FFF2-40B4-BE49-F238E27FC236}">
                  <a16:creationId xmlns:a16="http://schemas.microsoft.com/office/drawing/2014/main" id="{23128E1A-CB89-47F8-938A-56BB556A2F49}"/>
                </a:ext>
              </a:extLst>
            </p:cNvPr>
            <p:cNvSpPr/>
            <p:nvPr/>
          </p:nvSpPr>
          <p:spPr bwMode="auto">
            <a:xfrm>
              <a:off x="885452" y="1340768"/>
              <a:ext cx="2608057" cy="1008112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1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175"/>
              <a:r>
                <a:rPr lang="it-IT" sz="2000" dirty="0">
                  <a:solidFill>
                    <a:schemeClr val="bg1"/>
                  </a:solidFill>
                  <a:latin typeface="Arial"/>
                </a:rPr>
                <a:t>Consiglio europeo per </a:t>
              </a:r>
              <a:r>
                <a:rPr lang="it-IT" sz="2000" dirty="0" smtClean="0">
                  <a:solidFill>
                    <a:schemeClr val="bg1"/>
                  </a:solidFill>
                  <a:latin typeface="Arial"/>
                </a:rPr>
                <a:t>l'innovazione</a:t>
              </a:r>
              <a:endParaRPr lang="it-IT" sz="200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4A47B496-AF00-497D-B878-14268D7E73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08200" y="1224912"/>
              <a:ext cx="5246660" cy="65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0" defTabSz="457200">
                <a:spcAft>
                  <a:spcPts val="0"/>
                </a:spcAft>
              </a:pPr>
              <a:r>
                <a:rPr lang="it-IT" sz="1700" spc="-30" dirty="0" smtClean="0">
                  <a:solidFill>
                    <a:srgbClr val="878685">
                      <a:lumMod val="50000"/>
                    </a:srgbClr>
                  </a:solidFill>
                </a:rPr>
                <a:t>Sostegno agli innovatori creatori dei mercati del futuro, effetto leva sulla finanza privata, espansione delle loro imprese</a:t>
              </a:r>
              <a:r>
                <a:rPr lang="it-IT" sz="1600" b="0" spc="-30" dirty="0" smtClean="0">
                  <a:solidFill>
                    <a:srgbClr val="878685">
                      <a:lumMod val="50000"/>
                    </a:srgbClr>
                  </a:solidFill>
                </a:rPr>
                <a:t> </a:t>
              </a:r>
              <a:endParaRPr lang="it-IT" sz="1600" b="0" spc="-30" dirty="0">
                <a:solidFill>
                  <a:srgbClr val="878685">
                    <a:lumMod val="50000"/>
                  </a:srgbClr>
                </a:solidFill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19DCE1A2-988A-49DF-9875-4BF2EDFFBEC0}"/>
              </a:ext>
            </a:extLst>
          </p:cNvPr>
          <p:cNvSpPr txBox="1"/>
          <p:nvPr/>
        </p:nvSpPr>
        <p:spPr>
          <a:xfrm>
            <a:off x="323528" y="3973706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Due strumenti complementari colmano il divario tra l’idea e il progetto investibile</a:t>
            </a:r>
            <a:endParaRPr lang="it-IT" sz="1800" b="0" dirty="0">
              <a:solidFill>
                <a:srgbClr val="878685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47B496-AF00-497D-B878-14268D7E7371}"/>
              </a:ext>
            </a:extLst>
          </p:cNvPr>
          <p:cNvSpPr txBox="1">
            <a:spLocks/>
          </p:cNvSpPr>
          <p:nvPr/>
        </p:nvSpPr>
        <p:spPr bwMode="auto">
          <a:xfrm>
            <a:off x="3491475" y="3160944"/>
            <a:ext cx="5309830" cy="62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defTabSz="457200">
              <a:spcAft>
                <a:spcPts val="0"/>
              </a:spcAft>
            </a:pPr>
            <a:endParaRPr lang="it-IT" sz="1700" dirty="0" smtClean="0">
              <a:solidFill>
                <a:srgbClr val="878685">
                  <a:lumMod val="50000"/>
                </a:srgbClr>
              </a:solidFill>
            </a:endParaRPr>
          </a:p>
          <a:p>
            <a:pPr marL="0" defTabSz="457200">
              <a:spcAft>
                <a:spcPts val="0"/>
              </a:spcAft>
            </a:pPr>
            <a:r>
              <a:rPr lang="it-IT" sz="1700" dirty="0" smtClean="0">
                <a:solidFill>
                  <a:srgbClr val="878685">
                    <a:lumMod val="50000"/>
                  </a:srgbClr>
                </a:solidFill>
              </a:rPr>
              <a:t>Progetti incentrati sull’innovazione, inclini all’assunzione dei </a:t>
            </a:r>
            <a:r>
              <a:rPr lang="it-IT" sz="1700" dirty="0">
                <a:solidFill>
                  <a:srgbClr val="878685">
                    <a:lumMod val="50000"/>
                  </a:srgbClr>
                </a:solidFill>
              </a:rPr>
              <a:t>rischi e snelli, </a:t>
            </a:r>
            <a:r>
              <a:rPr lang="it-IT" sz="1700" dirty="0" smtClean="0">
                <a:solidFill>
                  <a:srgbClr val="878685">
                    <a:lumMod val="50000"/>
                  </a:srgbClr>
                </a:solidFill>
              </a:rPr>
              <a:t>gestione </a:t>
            </a:r>
            <a:r>
              <a:rPr lang="it-IT" sz="1700" dirty="0">
                <a:solidFill>
                  <a:srgbClr val="878685">
                    <a:lumMod val="50000"/>
                  </a:srgbClr>
                </a:solidFill>
              </a:rPr>
              <a:t>e seguito </a:t>
            </a:r>
            <a:r>
              <a:rPr lang="it-IT" sz="1700" dirty="0" smtClean="0">
                <a:solidFill>
                  <a:srgbClr val="878685">
                    <a:lumMod val="50000"/>
                  </a:srgbClr>
                </a:solidFill>
              </a:rPr>
              <a:t>proattivi</a:t>
            </a:r>
            <a:r>
              <a:rPr dirty="0"/>
              <a:t/>
            </a:r>
            <a:br>
              <a:rPr dirty="0"/>
            </a:br>
            <a:endParaRPr lang="it-IT" sz="170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36"/>
          <p:cNvSpPr/>
          <p:nvPr/>
        </p:nvSpPr>
        <p:spPr>
          <a:xfrm>
            <a:off x="4874648" y="4467422"/>
            <a:ext cx="3926657" cy="1265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800" i="1" dirty="0">
                <a:solidFill>
                  <a:srgbClr val="F8A907"/>
                </a:solidFill>
              </a:rPr>
              <a:t>Accelerator</a:t>
            </a:r>
            <a:r>
              <a:rPr lang="en-GB" sz="1800" dirty="0">
                <a:solidFill>
                  <a:srgbClr val="F8A907"/>
                </a:solidFill>
              </a:rPr>
              <a:t>:</a:t>
            </a:r>
            <a:r>
              <a:rPr lang="en-GB" sz="1800" dirty="0">
                <a:solidFill>
                  <a:srgbClr val="FFFFFF"/>
                </a:solidFill>
              </a:rPr>
              <a:t> </a:t>
            </a:r>
            <a:r>
              <a:rPr lang="en-GB" sz="1800" dirty="0" smtClean="0">
                <a:solidFill>
                  <a:srgbClr val="FFFFFF"/>
                </a:solidFill>
              </a:rPr>
              <a:t/>
            </a:r>
            <a:br>
              <a:rPr lang="en-GB" sz="1800" dirty="0" smtClean="0">
                <a:solidFill>
                  <a:srgbClr val="FFFFFF"/>
                </a:solidFill>
              </a:rPr>
            </a:br>
            <a:r>
              <a:rPr lang="en-GB" sz="1800" dirty="0" smtClean="0">
                <a:solidFill>
                  <a:srgbClr val="FFFFFF"/>
                </a:solidFill>
              </a:rPr>
              <a:t>sovvenzioni e finanziamenti misti</a:t>
            </a:r>
            <a:endParaRPr lang="en-GB" sz="18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GB" sz="1800" b="0" dirty="0" smtClean="0">
                <a:solidFill>
                  <a:srgbClr val="FFFFFF"/>
                </a:solidFill>
              </a:rPr>
              <a:t>(dalla fase pre-commerciale </a:t>
            </a:r>
            <a:br>
              <a:rPr lang="en-GB" sz="1800" b="0" dirty="0" smtClean="0">
                <a:solidFill>
                  <a:srgbClr val="FFFFFF"/>
                </a:solidFill>
              </a:rPr>
            </a:br>
            <a:r>
              <a:rPr lang="en-GB" sz="1800" b="0" dirty="0" smtClean="0">
                <a:solidFill>
                  <a:srgbClr val="FFFFFF"/>
                </a:solidFill>
              </a:rPr>
              <a:t>alla fase di mercato ed espansione)</a:t>
            </a:r>
            <a:endParaRPr lang="en-GB" sz="1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1296" y="566967"/>
            <a:ext cx="8147248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3"/>
              </a:buClr>
            </a:pPr>
            <a:r>
              <a:rPr lang="it-IT" dirty="0" smtClean="0">
                <a:solidFill>
                  <a:schemeClr val="accent6"/>
                </a:solidFill>
              </a:rPr>
              <a:t>Missioni di R&amp;I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188" y="1441169"/>
            <a:ext cx="8209284" cy="1483776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tIns="108000"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/>
              <a:t> </a:t>
            </a:r>
            <a:endParaRPr lang="it-IT" sz="18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57424" y="1628800"/>
            <a:ext cx="7968161" cy="1101029"/>
            <a:chOff x="937214" y="1340768"/>
            <a:chExt cx="7883078" cy="1028384"/>
          </a:xfrm>
        </p:grpSpPr>
        <p:sp>
          <p:nvSpPr>
            <p:cNvPr id="12" name="Pentagon 11"/>
            <p:cNvSpPr/>
            <p:nvPr/>
          </p:nvSpPr>
          <p:spPr bwMode="auto">
            <a:xfrm>
              <a:off x="937214" y="1340768"/>
              <a:ext cx="2608058" cy="1008112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1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175"/>
              <a:r>
                <a:rPr lang="it-IT" sz="2000" dirty="0">
                  <a:solidFill>
                    <a:schemeClr val="bg1"/>
                  </a:solidFill>
                  <a:latin typeface="+mn-lt"/>
                </a:rPr>
                <a:t>Missioni </a:t>
              </a:r>
              <a:r>
                <a:rPr lang="it-IT" sz="2000" dirty="0" smtClean="0">
                  <a:solidFill>
                    <a:schemeClr val="bg1"/>
                  </a:solidFill>
                  <a:latin typeface="+mn-lt"/>
                </a:rPr>
                <a:t>di R&amp;I</a:t>
              </a:r>
              <a:endParaRPr lang="it-IT" sz="2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3545272" y="1361040"/>
              <a:ext cx="527502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0" defTabSz="457200">
                <a:spcAft>
                  <a:spcPts val="0"/>
                </a:spcAft>
              </a:pPr>
              <a:r>
                <a:rPr lang="it-IT" sz="17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rPr>
                <a:t>Migliore correlazione tra la ricerca e l’innovazione dell’UE e la società e le esigenze dei cittadini; grande visibilità e impatto</a:t>
              </a:r>
              <a:endParaRPr lang="it-IT" sz="1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4" y="319956"/>
            <a:ext cx="720000" cy="72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455E74-2D0E-461A-A7F6-05519A7E8767}"/>
              </a:ext>
            </a:extLst>
          </p:cNvPr>
          <p:cNvSpPr txBox="1"/>
          <p:nvPr/>
        </p:nvSpPr>
        <p:spPr>
          <a:xfrm>
            <a:off x="533400" y="4250804"/>
            <a:ext cx="8287072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it-IT" sz="1800" b="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1800" b="0" spc="-6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La proposta di </a:t>
            </a:r>
            <a:r>
              <a:rPr lang="it-IT" sz="1800" b="0" i="1" spc="-6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Horizon</a:t>
            </a:r>
            <a:r>
              <a:rPr lang="it-IT" sz="1800" b="0" i="1" spc="-6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800" b="0" i="1" spc="-6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Europe</a:t>
            </a:r>
            <a:r>
              <a:rPr lang="it-IT" sz="1800" b="0" spc="-6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definisce le caratteristiche della missione e gli elementi di </a:t>
            </a:r>
            <a:r>
              <a:rPr lang="it-IT" sz="1800" b="0" i="1" spc="-6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governance</a:t>
            </a:r>
            <a:endParaRPr lang="it-IT" sz="1800" b="0" i="1" spc="-6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t-IT" sz="1800" b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Le missioni specifiche saranno </a:t>
            </a:r>
            <a:r>
              <a:rPr lang="it-IT" sz="1800" dirty="0" smtClean="0">
                <a:solidFill>
                  <a:schemeClr val="accent6"/>
                </a:solidFill>
                <a:latin typeface="+mn-lt"/>
              </a:rPr>
              <a:t>definite di concerto con gli Stati membri, i portatori di interessi e i cittadini </a:t>
            </a:r>
            <a:r>
              <a:rPr lang="it-IT" sz="1800" b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 programmate nell’ambito del pilastro «Sfide globali e competitività industriale» (attingendo ai contributi di altri pilastri) </a:t>
            </a:r>
            <a:r>
              <a:rPr dirty="0"/>
              <a:t/>
            </a:r>
            <a:br>
              <a:rPr dirty="0"/>
            </a:br>
            <a:endParaRPr lang="it-IT" sz="1800" b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1E8D1D9-1406-4366-9D96-5C2F47DE8947}"/>
              </a:ext>
            </a:extLst>
          </p:cNvPr>
          <p:cNvSpPr txBox="1">
            <a:spLocks/>
          </p:cNvSpPr>
          <p:nvPr/>
        </p:nvSpPr>
        <p:spPr bwMode="auto">
          <a:xfrm>
            <a:off x="629001" y="3068960"/>
            <a:ext cx="8209284" cy="1322671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72000" rIns="14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dirty="0" smtClean="0">
                <a:solidFill>
                  <a:schemeClr val="bg1"/>
                </a:solidFill>
              </a:rPr>
              <a:t>Una missione è un portafoglio di azioni volte a conseguire entro un periodo prestabilito </a:t>
            </a:r>
            <a:r>
              <a:rPr lang="it-IT" sz="1800" i="0" dirty="0" smtClean="0">
                <a:solidFill>
                  <a:schemeClr val="tx1"/>
                </a:solidFill>
              </a:rPr>
              <a:t>un obiettivo audace e stimolante, nonché misurabile</a:t>
            </a:r>
            <a:r>
              <a:rPr lang="it-IT" sz="1800" b="0" i="0" dirty="0" smtClean="0">
                <a:solidFill>
                  <a:schemeClr val="bg1"/>
                </a:solidFill>
              </a:rPr>
              <a:t>, il cui impatto </a:t>
            </a:r>
            <a:r>
              <a:rPr lang="it-IT" sz="1800" b="0" i="0" dirty="0">
                <a:solidFill>
                  <a:schemeClr val="bg1"/>
                </a:solidFill>
              </a:rPr>
              <a:t>rilevante </a:t>
            </a:r>
            <a:r>
              <a:rPr lang="it-IT" sz="1800" b="0" i="0" dirty="0" smtClean="0">
                <a:solidFill>
                  <a:schemeClr val="bg1"/>
                </a:solidFill>
              </a:rPr>
              <a:t>per la scienza </a:t>
            </a:r>
            <a:r>
              <a:rPr lang="it-IT" sz="1800" b="0" i="0" dirty="0">
                <a:solidFill>
                  <a:schemeClr val="bg1"/>
                </a:solidFill>
              </a:rPr>
              <a:t>e </a:t>
            </a:r>
            <a:r>
              <a:rPr lang="it-IT" sz="1800" b="0" i="0" dirty="0" smtClean="0">
                <a:solidFill>
                  <a:schemeClr val="bg1"/>
                </a:solidFill>
              </a:rPr>
              <a:t>la tecnologia</a:t>
            </a:r>
            <a:r>
              <a:rPr lang="it-IT" sz="1800" b="0" i="0" dirty="0">
                <a:solidFill>
                  <a:schemeClr val="bg1"/>
                </a:solidFill>
              </a:rPr>
              <a:t>, </a:t>
            </a:r>
            <a:r>
              <a:rPr lang="it-IT" sz="1800" b="0" i="0" dirty="0" smtClean="0">
                <a:solidFill>
                  <a:schemeClr val="bg1"/>
                </a:solidFill>
              </a:rPr>
              <a:t>la società </a:t>
            </a:r>
            <a:r>
              <a:rPr lang="it-IT" sz="1800" b="0" i="0" dirty="0">
                <a:solidFill>
                  <a:schemeClr val="bg1"/>
                </a:solidFill>
              </a:rPr>
              <a:t>e </a:t>
            </a:r>
            <a:r>
              <a:rPr lang="it-IT" sz="1800" b="0" i="0" dirty="0" smtClean="0">
                <a:solidFill>
                  <a:schemeClr val="bg1"/>
                </a:solidFill>
              </a:rPr>
              <a:t>i cittadini non </a:t>
            </a:r>
            <a:r>
              <a:rPr lang="it-IT" sz="1800" b="0" i="0" dirty="0">
                <a:solidFill>
                  <a:schemeClr val="bg1"/>
                </a:solidFill>
              </a:rPr>
              <a:t>si </a:t>
            </a:r>
            <a:r>
              <a:rPr lang="it-IT" sz="1800" b="0" i="0" dirty="0" smtClean="0">
                <a:solidFill>
                  <a:schemeClr val="bg1"/>
                </a:solidFill>
              </a:rPr>
              <a:t>potrebbe </a:t>
            </a:r>
            <a:r>
              <a:rPr lang="it-IT" sz="1800" b="0" i="0" dirty="0">
                <a:solidFill>
                  <a:schemeClr val="bg1"/>
                </a:solidFill>
              </a:rPr>
              <a:t>ottenere mediante singole </a:t>
            </a:r>
            <a:r>
              <a:rPr lang="it-IT" sz="1800" b="0" i="0" dirty="0" smtClean="0">
                <a:solidFill>
                  <a:schemeClr val="bg1"/>
                </a:solidFill>
              </a:rPr>
              <a:t>azioni</a:t>
            </a:r>
            <a:endParaRPr lang="it-IT" sz="1800" b="0" i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5616" y="548679"/>
            <a:ext cx="8280920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/>
            <a:r>
              <a:rPr lang="en-US" dirty="0" smtClean="0"/>
              <a:t>	</a:t>
            </a:r>
            <a:r>
              <a:rPr lang="it-IT" dirty="0" smtClean="0"/>
              <a:t>  </a:t>
            </a:r>
            <a:r>
              <a:rPr lang="it-IT" kern="0" dirty="0">
                <a:solidFill>
                  <a:schemeClr val="accent6"/>
                </a:solidFill>
              </a:rPr>
              <a:t>Nuovo approccio ai partenariati europei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3359" y="3205264"/>
            <a:ext cx="8136904" cy="3096346"/>
            <a:chOff x="611560" y="3284982"/>
            <a:chExt cx="8136904" cy="2808314"/>
          </a:xfrm>
        </p:grpSpPr>
        <p:sp>
          <p:nvSpPr>
            <p:cNvPr id="5" name="Rectangle 4"/>
            <p:cNvSpPr/>
            <p:nvPr/>
          </p:nvSpPr>
          <p:spPr>
            <a:xfrm>
              <a:off x="611560" y="3284984"/>
              <a:ext cx="8136904" cy="2664296"/>
            </a:xfrm>
            <a:prstGeom prst="rect">
              <a:avLst/>
            </a:prstGeom>
            <a:noFill/>
          </p:spPr>
        </p:sp>
        <p:sp>
          <p:nvSpPr>
            <p:cNvPr id="6" name="Freeform 5"/>
            <p:cNvSpPr/>
            <p:nvPr/>
          </p:nvSpPr>
          <p:spPr>
            <a:xfrm rot="16200000">
              <a:off x="596682" y="3306107"/>
              <a:ext cx="2736012" cy="2693761"/>
            </a:xfrm>
            <a:custGeom>
              <a:avLst/>
              <a:gdLst>
                <a:gd name="connsiteX0" fmla="*/ 0 w 2693760"/>
                <a:gd name="connsiteY0" fmla="*/ 133200 h 2664002"/>
                <a:gd name="connsiteX1" fmla="*/ 133200 w 2693760"/>
                <a:gd name="connsiteY1" fmla="*/ 0 h 2664002"/>
                <a:gd name="connsiteX2" fmla="*/ 2560560 w 2693760"/>
                <a:gd name="connsiteY2" fmla="*/ 0 h 2664002"/>
                <a:gd name="connsiteX3" fmla="*/ 2693760 w 2693760"/>
                <a:gd name="connsiteY3" fmla="*/ 133200 h 2664002"/>
                <a:gd name="connsiteX4" fmla="*/ 2693760 w 2693760"/>
                <a:gd name="connsiteY4" fmla="*/ 2530802 h 2664002"/>
                <a:gd name="connsiteX5" fmla="*/ 2560560 w 2693760"/>
                <a:gd name="connsiteY5" fmla="*/ 2664002 h 2664002"/>
                <a:gd name="connsiteX6" fmla="*/ 133200 w 2693760"/>
                <a:gd name="connsiteY6" fmla="*/ 2664002 h 2664002"/>
                <a:gd name="connsiteX7" fmla="*/ 0 w 2693760"/>
                <a:gd name="connsiteY7" fmla="*/ 2530802 h 2664002"/>
                <a:gd name="connsiteX8" fmla="*/ 0 w 2693760"/>
                <a:gd name="connsiteY8" fmla="*/ 133200 h 26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3760" h="2664002">
                  <a:moveTo>
                    <a:pt x="2559072" y="0"/>
                  </a:moveTo>
                  <a:cubicBezTo>
                    <a:pt x="2633457" y="0"/>
                    <a:pt x="2693759" y="58978"/>
                    <a:pt x="2693759" y="131729"/>
                  </a:cubicBezTo>
                  <a:lnTo>
                    <a:pt x="2693759" y="2532273"/>
                  </a:lnTo>
                  <a:cubicBezTo>
                    <a:pt x="2693759" y="2605024"/>
                    <a:pt x="2633457" y="2664002"/>
                    <a:pt x="2559072" y="2664002"/>
                  </a:cubicBezTo>
                  <a:lnTo>
                    <a:pt x="134688" y="2664002"/>
                  </a:lnTo>
                  <a:cubicBezTo>
                    <a:pt x="60303" y="2664002"/>
                    <a:pt x="1" y="2605024"/>
                    <a:pt x="1" y="2532273"/>
                  </a:cubicBezTo>
                  <a:lnTo>
                    <a:pt x="1" y="131729"/>
                  </a:lnTo>
                  <a:cubicBezTo>
                    <a:pt x="1" y="58978"/>
                    <a:pt x="60303" y="0"/>
                    <a:pt x="134688" y="0"/>
                  </a:cubicBezTo>
                  <a:lnTo>
                    <a:pt x="2559072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518" tIns="108000" rIns="144002" bIns="2155008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99592" y="3356993"/>
              <a:ext cx="2263820" cy="2664002"/>
            </a:xfrm>
            <a:custGeom>
              <a:avLst/>
              <a:gdLst>
                <a:gd name="connsiteX0" fmla="*/ 0 w 2006851"/>
                <a:gd name="connsiteY0" fmla="*/ 0 h 2664002"/>
                <a:gd name="connsiteX1" fmla="*/ 2006851 w 2006851"/>
                <a:gd name="connsiteY1" fmla="*/ 0 h 2664002"/>
                <a:gd name="connsiteX2" fmla="*/ 2006851 w 2006851"/>
                <a:gd name="connsiteY2" fmla="*/ 2664002 h 2664002"/>
                <a:gd name="connsiteX3" fmla="*/ 0 w 2006851"/>
                <a:gd name="connsiteY3" fmla="*/ 2664002 h 2664002"/>
                <a:gd name="connsiteX4" fmla="*/ 0 w 2006851"/>
                <a:gd name="connsiteY4" fmla="*/ 0 h 266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851" h="2664002">
                  <a:moveTo>
                    <a:pt x="0" y="0"/>
                  </a:moveTo>
                  <a:lnTo>
                    <a:pt x="2006851" y="0"/>
                  </a:lnTo>
                  <a:lnTo>
                    <a:pt x="2006851" y="2664002"/>
                  </a:lnTo>
                  <a:lnTo>
                    <a:pt x="0" y="266400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800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tx1"/>
                  </a:solidFill>
                </a:rPr>
                <a:t>Co-programmato</a:t>
              </a:r>
            </a:p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800" b="0" i="0" kern="120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Sulla base di protocolli d’intesa o accordi contrattuali; attuato in modo indipendente dai partner e da </a:t>
              </a:r>
              <a:r>
                <a:rPr lang="it-IT" sz="1800" b="0" i="1" dirty="0" err="1">
                  <a:solidFill>
                    <a:schemeClr val="bg1"/>
                  </a:solidFill>
                  <a:sym typeface="Wingdings" panose="05000000000000000000" pitchFamily="2" charset="2"/>
                </a:rPr>
                <a:t>Horizon</a:t>
              </a:r>
              <a:r>
                <a:rPr lang="it-IT" sz="1800" b="0" i="1" dirty="0">
                  <a:solidFill>
                    <a:schemeClr val="bg1"/>
                  </a:solidFill>
                  <a:sym typeface="Wingdings" panose="05000000000000000000" pitchFamily="2" charset="2"/>
                </a:rPr>
                <a:t> Europe</a:t>
              </a:r>
              <a:endParaRPr lang="it-IT" sz="1800" b="0" i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6200000">
              <a:off x="3380200" y="3306108"/>
              <a:ext cx="2736010" cy="2693761"/>
            </a:xfrm>
            <a:custGeom>
              <a:avLst/>
              <a:gdLst>
                <a:gd name="connsiteX0" fmla="*/ 0 w 2693760"/>
                <a:gd name="connsiteY0" fmla="*/ 133215 h 2664295"/>
                <a:gd name="connsiteX1" fmla="*/ 133215 w 2693760"/>
                <a:gd name="connsiteY1" fmla="*/ 0 h 2664295"/>
                <a:gd name="connsiteX2" fmla="*/ 2560545 w 2693760"/>
                <a:gd name="connsiteY2" fmla="*/ 0 h 2664295"/>
                <a:gd name="connsiteX3" fmla="*/ 2693760 w 2693760"/>
                <a:gd name="connsiteY3" fmla="*/ 133215 h 2664295"/>
                <a:gd name="connsiteX4" fmla="*/ 2693760 w 2693760"/>
                <a:gd name="connsiteY4" fmla="*/ 2531080 h 2664295"/>
                <a:gd name="connsiteX5" fmla="*/ 2560545 w 2693760"/>
                <a:gd name="connsiteY5" fmla="*/ 2664295 h 2664295"/>
                <a:gd name="connsiteX6" fmla="*/ 133215 w 2693760"/>
                <a:gd name="connsiteY6" fmla="*/ 2664295 h 2664295"/>
                <a:gd name="connsiteX7" fmla="*/ 0 w 2693760"/>
                <a:gd name="connsiteY7" fmla="*/ 2531080 h 2664295"/>
                <a:gd name="connsiteX8" fmla="*/ 0 w 2693760"/>
                <a:gd name="connsiteY8" fmla="*/ 133215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3760" h="2664295">
                  <a:moveTo>
                    <a:pt x="2559071" y="0"/>
                  </a:moveTo>
                  <a:cubicBezTo>
                    <a:pt x="2633458" y="0"/>
                    <a:pt x="2693759" y="58990"/>
                    <a:pt x="2693759" y="131758"/>
                  </a:cubicBezTo>
                  <a:lnTo>
                    <a:pt x="2693759" y="2532537"/>
                  </a:lnTo>
                  <a:cubicBezTo>
                    <a:pt x="2693759" y="2605305"/>
                    <a:pt x="2633458" y="2664295"/>
                    <a:pt x="2559071" y="2664295"/>
                  </a:cubicBezTo>
                  <a:lnTo>
                    <a:pt x="134689" y="2664295"/>
                  </a:lnTo>
                  <a:cubicBezTo>
                    <a:pt x="60302" y="2664295"/>
                    <a:pt x="1" y="2605305"/>
                    <a:pt x="1" y="2532537"/>
                  </a:cubicBezTo>
                  <a:lnTo>
                    <a:pt x="1" y="131758"/>
                  </a:lnTo>
                  <a:cubicBezTo>
                    <a:pt x="1" y="58990"/>
                    <a:pt x="60302" y="0"/>
                    <a:pt x="134689" y="0"/>
                  </a:cubicBezTo>
                  <a:lnTo>
                    <a:pt x="2559071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573" tIns="108000" rIns="144000" bIns="2155008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>
              <a:off x="3219018" y="5463007"/>
              <a:ext cx="391548" cy="404064"/>
            </a:xfrm>
            <a:prstGeom prst="pi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72711" y="3356993"/>
              <a:ext cx="2336361" cy="2736303"/>
            </a:xfrm>
            <a:custGeom>
              <a:avLst/>
              <a:gdLst>
                <a:gd name="connsiteX0" fmla="*/ 0 w 2006851"/>
                <a:gd name="connsiteY0" fmla="*/ 0 h 2664295"/>
                <a:gd name="connsiteX1" fmla="*/ 2006851 w 2006851"/>
                <a:gd name="connsiteY1" fmla="*/ 0 h 2664295"/>
                <a:gd name="connsiteX2" fmla="*/ 2006851 w 2006851"/>
                <a:gd name="connsiteY2" fmla="*/ 2664295 h 2664295"/>
                <a:gd name="connsiteX3" fmla="*/ 0 w 2006851"/>
                <a:gd name="connsiteY3" fmla="*/ 2664295 h 2664295"/>
                <a:gd name="connsiteX4" fmla="*/ 0 w 2006851"/>
                <a:gd name="connsiteY4" fmla="*/ 0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851" h="2664295">
                  <a:moveTo>
                    <a:pt x="0" y="0"/>
                  </a:moveTo>
                  <a:lnTo>
                    <a:pt x="2006851" y="0"/>
                  </a:lnTo>
                  <a:lnTo>
                    <a:pt x="2006851" y="2664295"/>
                  </a:lnTo>
                  <a:lnTo>
                    <a:pt x="0" y="26642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800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tx1"/>
                  </a:solidFill>
                </a:rPr>
                <a:t>Co-finanziato</a:t>
              </a:r>
            </a:p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800" b="0" i="0" kern="120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Sulla base di un programma congiunto concordato tra i partner; impegno dei partner ad apportare contributi finanziari </a:t>
              </a:r>
              <a:r>
                <a:rPr lang="it-IT" sz="1800" b="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e in natura e contributo finanziario di </a:t>
              </a:r>
              <a:r>
                <a:rPr lang="it-IT" sz="1800" b="0" i="1" dirty="0" err="1">
                  <a:solidFill>
                    <a:schemeClr val="bg1"/>
                  </a:solidFill>
                  <a:sym typeface="Wingdings" panose="05000000000000000000" pitchFamily="2" charset="2"/>
                </a:rPr>
                <a:t>Horizon</a:t>
              </a:r>
              <a:r>
                <a:rPr lang="it-IT" sz="1800" b="0" i="1" dirty="0">
                  <a:solidFill>
                    <a:schemeClr val="bg1"/>
                  </a:solidFill>
                  <a:sym typeface="Wingdings" panose="05000000000000000000" pitchFamily="2" charset="2"/>
                </a:rPr>
                <a:t> Europe</a:t>
              </a:r>
              <a:endParaRPr lang="it-IT" sz="1800" b="0" i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16200000">
              <a:off x="6101769" y="3374300"/>
              <a:ext cx="2736011" cy="2557376"/>
            </a:xfrm>
            <a:custGeom>
              <a:avLst/>
              <a:gdLst>
                <a:gd name="connsiteX0" fmla="*/ 0 w 2557375"/>
                <a:gd name="connsiteY0" fmla="*/ 127869 h 2664295"/>
                <a:gd name="connsiteX1" fmla="*/ 127869 w 2557375"/>
                <a:gd name="connsiteY1" fmla="*/ 0 h 2664295"/>
                <a:gd name="connsiteX2" fmla="*/ 2429506 w 2557375"/>
                <a:gd name="connsiteY2" fmla="*/ 0 h 2664295"/>
                <a:gd name="connsiteX3" fmla="*/ 2557375 w 2557375"/>
                <a:gd name="connsiteY3" fmla="*/ 127869 h 2664295"/>
                <a:gd name="connsiteX4" fmla="*/ 2557375 w 2557375"/>
                <a:gd name="connsiteY4" fmla="*/ 2536426 h 2664295"/>
                <a:gd name="connsiteX5" fmla="*/ 2429506 w 2557375"/>
                <a:gd name="connsiteY5" fmla="*/ 2664295 h 2664295"/>
                <a:gd name="connsiteX6" fmla="*/ 127869 w 2557375"/>
                <a:gd name="connsiteY6" fmla="*/ 2664295 h 2664295"/>
                <a:gd name="connsiteX7" fmla="*/ 0 w 2557375"/>
                <a:gd name="connsiteY7" fmla="*/ 2536426 h 2664295"/>
                <a:gd name="connsiteX8" fmla="*/ 0 w 2557375"/>
                <a:gd name="connsiteY8" fmla="*/ 127869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7375" h="2664295">
                  <a:moveTo>
                    <a:pt x="2434637" y="1"/>
                  </a:moveTo>
                  <a:cubicBezTo>
                    <a:pt x="2502423" y="1"/>
                    <a:pt x="2557375" y="59643"/>
                    <a:pt x="2557375" y="133215"/>
                  </a:cubicBezTo>
                  <a:lnTo>
                    <a:pt x="2557375" y="2531080"/>
                  </a:lnTo>
                  <a:cubicBezTo>
                    <a:pt x="2557375" y="2604652"/>
                    <a:pt x="2502423" y="2664294"/>
                    <a:pt x="2434637" y="2664294"/>
                  </a:cubicBezTo>
                  <a:lnTo>
                    <a:pt x="122738" y="2664294"/>
                  </a:lnTo>
                  <a:cubicBezTo>
                    <a:pt x="54952" y="2664294"/>
                    <a:pt x="0" y="2604652"/>
                    <a:pt x="0" y="2531080"/>
                  </a:cubicBezTo>
                  <a:lnTo>
                    <a:pt x="0" y="133215"/>
                  </a:lnTo>
                  <a:cubicBezTo>
                    <a:pt x="0" y="59643"/>
                    <a:pt x="54952" y="1"/>
                    <a:pt x="122738" y="1"/>
                  </a:cubicBezTo>
                  <a:lnTo>
                    <a:pt x="2434637" y="1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573" tIns="108001" rIns="144000" bIns="2045899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>
              <a:off x="6007060" y="5463007"/>
              <a:ext cx="391548" cy="404064"/>
            </a:xfrm>
            <a:prstGeom prst="pi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6460754" y="3356993"/>
              <a:ext cx="2219087" cy="2664295"/>
            </a:xfrm>
            <a:custGeom>
              <a:avLst/>
              <a:gdLst>
                <a:gd name="connsiteX0" fmla="*/ 0 w 1905244"/>
                <a:gd name="connsiteY0" fmla="*/ 0 h 2664295"/>
                <a:gd name="connsiteX1" fmla="*/ 1905244 w 1905244"/>
                <a:gd name="connsiteY1" fmla="*/ 0 h 2664295"/>
                <a:gd name="connsiteX2" fmla="*/ 1905244 w 1905244"/>
                <a:gd name="connsiteY2" fmla="*/ 2664295 h 2664295"/>
                <a:gd name="connsiteX3" fmla="*/ 0 w 1905244"/>
                <a:gd name="connsiteY3" fmla="*/ 2664295 h 2664295"/>
                <a:gd name="connsiteX4" fmla="*/ 0 w 1905244"/>
                <a:gd name="connsiteY4" fmla="*/ 0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244" h="2664295">
                  <a:moveTo>
                    <a:pt x="0" y="0"/>
                  </a:moveTo>
                  <a:lnTo>
                    <a:pt x="1905244" y="0"/>
                  </a:lnTo>
                  <a:lnTo>
                    <a:pt x="1905244" y="2664295"/>
                  </a:lnTo>
                  <a:lnTo>
                    <a:pt x="0" y="26642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8293" rIns="0" bIns="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dirty="0" smtClean="0">
                  <a:solidFill>
                    <a:schemeClr val="tx1"/>
                  </a:solidFill>
                </a:rPr>
                <a:t>Istituzionalizzato</a:t>
              </a:r>
              <a:endParaRPr lang="it-IT" sz="1800" b="1" kern="1200" noProof="0" dirty="0" smtClean="0">
                <a:solidFill>
                  <a:schemeClr val="tx1"/>
                </a:solidFill>
              </a:endParaRPr>
            </a:p>
            <a:p>
              <a:pPr lvl="0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800" b="0" i="0" kern="1200" spc="-5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Sulla base di una prospettiva a lungo termine e </a:t>
              </a:r>
              <a:r>
                <a:rPr lang="it-IT" sz="1800" b="0" spc="-5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di un elevato livello di integrazione</a:t>
              </a:r>
              <a:r>
                <a:rPr lang="it-IT" sz="1800" b="0" i="0" kern="1200" spc="-5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; partenariati a norma degli artt. 185 / 187 del TFUE e del regolamento dell’EIT con il sostegno di </a:t>
              </a:r>
              <a:r>
                <a:rPr lang="it-IT" sz="1800" b="0" i="1" spc="-50" dirty="0" err="1">
                  <a:solidFill>
                    <a:schemeClr val="bg1"/>
                  </a:solidFill>
                  <a:sym typeface="Wingdings" panose="05000000000000000000" pitchFamily="2" charset="2"/>
                </a:rPr>
                <a:t>Horizon</a:t>
              </a:r>
              <a:r>
                <a:rPr lang="it-IT" sz="1800" b="0" i="1" spc="-50" dirty="0">
                  <a:solidFill>
                    <a:schemeClr val="bg1"/>
                  </a:solidFill>
                  <a:sym typeface="Wingdings" panose="05000000000000000000" pitchFamily="2" charset="2"/>
                </a:rPr>
                <a:t> Europe</a:t>
              </a:r>
              <a:endParaRPr lang="it-IT" sz="1800" b="0" i="1" kern="1200" spc="-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9" y="269792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F91231-EF57-4556-BFB8-981CC8689652}"/>
              </a:ext>
            </a:extLst>
          </p:cNvPr>
          <p:cNvSpPr/>
          <p:nvPr/>
        </p:nvSpPr>
        <p:spPr>
          <a:xfrm>
            <a:off x="611188" y="1268760"/>
            <a:ext cx="8137276" cy="187759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800" b="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Nuova generazione di partenariati </a:t>
            </a:r>
            <a:r>
              <a:rPr lang="it-IT" sz="1800" b="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più </a:t>
            </a:r>
            <a:r>
              <a:rPr lang="it-IT" sz="1800" b="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ambiziosi, </a:t>
            </a:r>
            <a:r>
              <a:rPr lang="it-IT" sz="1800" b="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basati </a:t>
            </a:r>
            <a:r>
              <a:rPr lang="it-IT" sz="1800" b="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su obiettivi, a sostegno di obiettivi strategici concordati dell’UE</a:t>
            </a:r>
            <a:endParaRPr lang="it-IT" sz="1800" b="0" dirty="0">
              <a:solidFill>
                <a:srgbClr val="404A52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 dirty="0">
              <a:solidFill>
                <a:srgbClr val="404A52"/>
              </a:solidFill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964FAAA9-1E64-490D-88BA-3C5BACE38B4E}"/>
              </a:ext>
            </a:extLst>
          </p:cNvPr>
          <p:cNvGrpSpPr/>
          <p:nvPr/>
        </p:nvGrpSpPr>
        <p:grpSpPr>
          <a:xfrm>
            <a:off x="782771" y="2081146"/>
            <a:ext cx="7983367" cy="1121874"/>
            <a:chOff x="795112" y="1213327"/>
            <a:chExt cx="7887599" cy="1047852"/>
          </a:xfrm>
        </p:grpSpPr>
        <p:sp>
          <p:nvSpPr>
            <p:cNvPr id="9" name="Pentagon 11">
              <a:extLst>
                <a:ext uri="{FF2B5EF4-FFF2-40B4-BE49-F238E27FC236}">
                  <a16:creationId xmlns:a16="http://schemas.microsoft.com/office/drawing/2014/main" id="{364070A1-E072-4C6F-8750-69FA24685CC9}"/>
                </a:ext>
              </a:extLst>
            </p:cNvPr>
            <p:cNvSpPr/>
            <p:nvPr/>
          </p:nvSpPr>
          <p:spPr bwMode="auto">
            <a:xfrm>
              <a:off x="795112" y="1213327"/>
              <a:ext cx="2608058" cy="836571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1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rgbClr val="0F549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175"/>
              <a:r>
                <a:rPr lang="it-IT" sz="2000" dirty="0">
                  <a:solidFill>
                    <a:schemeClr val="bg1"/>
                  </a:solidFill>
                  <a:latin typeface="+mn-lt"/>
                </a:rPr>
                <a:t>Caratteristiche fondamentali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AA8CEFE3-62CB-443C-AC49-9D10541569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03170" y="1424608"/>
              <a:ext cx="5279541" cy="836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+mj-lt"/>
                  <a:ea typeface="+mj-ea"/>
                  <a:cs typeface="+mj-cs"/>
                </a:defRPr>
              </a:lvl1pPr>
              <a:lvl2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612000" lvl="1" indent="-273050" fontAlgn="t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it-IT" sz="18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Architettura e strumenti semplici</a:t>
              </a:r>
            </a:p>
            <a:p>
              <a:pPr marL="612000" lvl="1" indent="-273050" fontAlgn="t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it-IT" sz="18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Approccio coerente in tutto il ciclo di vita</a:t>
              </a:r>
            </a:p>
            <a:p>
              <a:pPr marL="612000" lvl="1" indent="-273050" fontAlgn="t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it-IT" sz="18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Orientamento strategico</a:t>
              </a:r>
            </a:p>
            <a:p>
              <a:pPr>
                <a:spcAft>
                  <a:spcPts val="1200"/>
                </a:spcAft>
                <a:buClr>
                  <a:schemeClr val="tx1"/>
                </a:buClr>
              </a:pPr>
              <a:r>
                <a:rPr lang="it-IT" dirty="0" smtClean="0"/>
                <a:t> </a:t>
              </a:r>
              <a:endParaRPr lang="it-IT" sz="16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8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2120" y="557823"/>
            <a:ext cx="8352928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3"/>
              </a:buClr>
            </a:pPr>
            <a:r>
              <a:rPr lang="it-IT" dirty="0" smtClean="0">
                <a:solidFill>
                  <a:schemeClr val="accent6"/>
                </a:solidFill>
                <a:latin typeface="Arial" panose="020B0604020202020204" pitchFamily="34" charset="0"/>
              </a:rPr>
              <a:t>Sinergie con altri programmi dell’Unione</a:t>
            </a:r>
            <a:endParaRPr lang="it-IT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336" y="2531668"/>
            <a:ext cx="3384376" cy="3988885"/>
          </a:xfrm>
          <a:prstGeom prst="rect">
            <a:avLst/>
          </a:prstGeom>
          <a:solidFill>
            <a:schemeClr val="accent6"/>
          </a:solidFill>
          <a:ln w="317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schemeClr val="tx2"/>
                </a:solidFill>
              </a:rPr>
              <a:t>Altri programmi dell'Unione, compresi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7770" y="1772816"/>
            <a:ext cx="3816424" cy="567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 smtClean="0">
                <a:solidFill>
                  <a:srgbClr val="0E4194"/>
                </a:solidFill>
              </a:rPr>
              <a:t>Sinergie rafforzate</a:t>
            </a:r>
            <a:endParaRPr lang="it-IT" sz="1800" dirty="0">
              <a:solidFill>
                <a:srgbClr val="0E41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147" y="1268759"/>
            <a:ext cx="3384376" cy="7485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 err="1">
                <a:solidFill>
                  <a:schemeClr val="bg1"/>
                </a:solidFill>
              </a:rPr>
              <a:t>Horizon</a:t>
            </a:r>
            <a:r>
              <a:rPr lang="it-IT" sz="2000" i="1" dirty="0">
                <a:solidFill>
                  <a:schemeClr val="bg1"/>
                </a:solidFill>
              </a:rPr>
              <a:t> Europe</a:t>
            </a:r>
          </a:p>
        </p:txBody>
      </p:sp>
      <p:pic>
        <p:nvPicPr>
          <p:cNvPr id="24" name="Picture 10" descr="C:\Users\ravetju\AppData\Local\Temp\mechanical-gears.png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37" y="2075109"/>
            <a:ext cx="361950" cy="36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Arrow Connector 43"/>
          <p:cNvCxnSpPr/>
          <p:nvPr/>
        </p:nvCxnSpPr>
        <p:spPr bwMode="auto">
          <a:xfrm>
            <a:off x="2299335" y="2017283"/>
            <a:ext cx="0" cy="544042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674450" y="3260611"/>
            <a:ext cx="1198939" cy="376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 smtClean="0">
                <a:solidFill>
                  <a:srgbClr val="FFFFFF"/>
                </a:solidFill>
              </a:rPr>
              <a:t>Politica agricola comune</a:t>
            </a:r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50535" y="4167496"/>
            <a:ext cx="1409451" cy="376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 smtClean="0">
                <a:solidFill>
                  <a:srgbClr val="FFFFFF"/>
                </a:solidFill>
              </a:rPr>
              <a:t>Meccanismo per collegare l’Europa</a:t>
            </a:r>
          </a:p>
          <a:p>
            <a:pPr algn="ctr"/>
            <a:endParaRPr lang="it-IT" sz="1600" b="0" dirty="0" smtClean="0">
              <a:solidFill>
                <a:srgbClr val="FFFFFF"/>
              </a:solidFill>
            </a:endParaRPr>
          </a:p>
          <a:p>
            <a:pPr algn="ctr"/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3034" y="5286325"/>
            <a:ext cx="1004700" cy="52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 smtClean="0">
                <a:solidFill>
                  <a:srgbClr val="FFFFFF"/>
                </a:solidFill>
              </a:rPr>
              <a:t>Europa Digitale</a:t>
            </a:r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02120" y="2950701"/>
            <a:ext cx="1152128" cy="321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 smtClean="0">
                <a:solidFill>
                  <a:srgbClr val="FFFFFF"/>
                </a:solidFill>
              </a:rPr>
              <a:t>Erasmus</a:t>
            </a:r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5118" y="3896080"/>
            <a:ext cx="834248" cy="409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 smtClean="0">
                <a:solidFill>
                  <a:srgbClr val="FFFFFF"/>
                </a:solidFill>
              </a:rPr>
              <a:t>FESR</a:t>
            </a:r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5929" y="4357424"/>
            <a:ext cx="1369858" cy="52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 smtClean="0">
                <a:solidFill>
                  <a:srgbClr val="FFFFFF"/>
                </a:solidFill>
              </a:rPr>
              <a:t>Strumento esterno</a:t>
            </a:r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33208" y="3278032"/>
            <a:ext cx="1633193" cy="52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Fondo per l’innovazione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30836" y="4245523"/>
            <a:ext cx="1641612" cy="722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 smtClean="0">
                <a:solidFill>
                  <a:srgbClr val="FFFFFF"/>
                </a:solidFill>
              </a:rPr>
              <a:t>Fondo per la sicurezza interna</a:t>
            </a:r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6733" y="5107265"/>
            <a:ext cx="1780298" cy="577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 smtClean="0">
                <a:solidFill>
                  <a:srgbClr val="FFFFFF"/>
                </a:solidFill>
              </a:rPr>
              <a:t>Fondo europeo per gli affari marittimi e la pesca</a:t>
            </a:r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4450" y="5882942"/>
            <a:ext cx="1014377" cy="460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>
                <a:solidFill>
                  <a:srgbClr val="FFFFFF"/>
                </a:solidFill>
              </a:rPr>
              <a:t>InvestEU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65150" y="3367758"/>
            <a:ext cx="727056" cy="391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 smtClean="0">
                <a:solidFill>
                  <a:srgbClr val="FFFFFF"/>
                </a:solidFill>
              </a:rPr>
              <a:t>LIFE</a:t>
            </a:r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50775" y="5361236"/>
            <a:ext cx="1417169" cy="78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 smtClean="0">
                <a:solidFill>
                  <a:srgbClr val="FFFFFF"/>
                </a:solidFill>
              </a:rPr>
              <a:t>Programma del mercato unico</a:t>
            </a:r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30243" y="5973364"/>
            <a:ext cx="1522979" cy="44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0" dirty="0" smtClean="0">
                <a:solidFill>
                  <a:srgbClr val="FFFFFF"/>
                </a:solidFill>
              </a:rPr>
              <a:t>Programma spaziale</a:t>
            </a:r>
            <a:endParaRPr lang="it-IT" sz="1600" b="0" dirty="0">
              <a:solidFill>
                <a:srgbClr val="FFFFFF"/>
              </a:solidFill>
            </a:endParaRPr>
          </a:p>
        </p:txBody>
      </p:sp>
      <p:sp>
        <p:nvSpPr>
          <p:cNvPr id="40" name="Down Arrow 5"/>
          <p:cNvSpPr/>
          <p:nvPr/>
        </p:nvSpPr>
        <p:spPr>
          <a:xfrm rot="16200000">
            <a:off x="4223363" y="2066354"/>
            <a:ext cx="360041" cy="432049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48487" y="1668520"/>
            <a:ext cx="3822679" cy="35606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6332" y="4967942"/>
            <a:ext cx="803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dirty="0" smtClean="0">
                <a:solidFill>
                  <a:schemeClr val="bg1"/>
                </a:solidFill>
                <a:latin typeface="+mn-lt"/>
              </a:rPr>
              <a:t>FSE+</a:t>
            </a:r>
          </a:p>
        </p:txBody>
      </p:sp>
      <p:sp>
        <p:nvSpPr>
          <p:cNvPr id="44" name="Rectangle 38"/>
          <p:cNvSpPr/>
          <p:nvPr/>
        </p:nvSpPr>
        <p:spPr>
          <a:xfrm>
            <a:off x="5064510" y="2340480"/>
            <a:ext cx="3390632" cy="14521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spcAft>
                <a:spcPts val="600"/>
              </a:spcAft>
            </a:pPr>
            <a:r>
              <a:rPr lang="en-US" sz="1600" b="0" u="sng" dirty="0" smtClean="0">
                <a:solidFill>
                  <a:srgbClr val="FFFFFF"/>
                </a:solidFill>
              </a:rPr>
              <a:t>Compatibilità</a:t>
            </a:r>
            <a:endParaRPr lang="en-US" sz="1600" b="0" u="sng" dirty="0">
              <a:solidFill>
                <a:srgbClr val="FFFFFF"/>
              </a:solidFill>
            </a:endParaRPr>
          </a:p>
          <a:p>
            <a:pPr algn="ctr"/>
            <a:r>
              <a:rPr lang="en-US" sz="1600" b="0" dirty="0" smtClean="0">
                <a:solidFill>
                  <a:srgbClr val="FFFFFF"/>
                </a:solidFill>
              </a:rPr>
              <a:t>Armonizzazione delle norme di finanziamento; regimi di co-finanziamento flessibili; </a:t>
            </a:r>
            <a:br>
              <a:rPr lang="en-US" sz="1600" b="0" dirty="0" smtClean="0">
                <a:solidFill>
                  <a:srgbClr val="FFFFFF"/>
                </a:solidFill>
              </a:rPr>
            </a:br>
            <a:r>
              <a:rPr lang="en-US" sz="1600" b="0" dirty="0" smtClean="0">
                <a:solidFill>
                  <a:srgbClr val="FFFFFF"/>
                </a:solidFill>
              </a:rPr>
              <a:t>condivisione di risorse a livello UE</a:t>
            </a:r>
            <a:endParaRPr lang="en-US" sz="1600" b="0" dirty="0">
              <a:solidFill>
                <a:srgbClr val="FFFFFF"/>
              </a:solidFill>
            </a:endParaRPr>
          </a:p>
        </p:txBody>
      </p:sp>
      <p:sp>
        <p:nvSpPr>
          <p:cNvPr id="45" name="Rectangle 41"/>
          <p:cNvSpPr/>
          <p:nvPr/>
        </p:nvSpPr>
        <p:spPr>
          <a:xfrm>
            <a:off x="5064509" y="3948191"/>
            <a:ext cx="3390633" cy="1059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600" b="0" u="sng" dirty="0" smtClean="0">
                <a:solidFill>
                  <a:srgbClr val="FFFFFF"/>
                </a:solidFill>
              </a:rPr>
              <a:t>Coerenza e complementarietà</a:t>
            </a:r>
            <a:endParaRPr lang="en-GB" sz="1600" b="0" u="sng" dirty="0">
              <a:solidFill>
                <a:srgbClr val="FFFFFF"/>
              </a:solidFill>
            </a:endParaRPr>
          </a:p>
          <a:p>
            <a:pPr algn="ctr"/>
            <a:r>
              <a:rPr lang="en-GB" sz="1600" b="0" dirty="0" smtClean="0">
                <a:solidFill>
                  <a:srgbClr val="FFFFFF"/>
                </a:solidFill>
              </a:rPr>
              <a:t>Allineamento di priorità strategiche a sostegno di una visione comune</a:t>
            </a:r>
            <a:endParaRPr lang="en-US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97DFCFA838F449E04F66C48FA3D1D" ma:contentTypeVersion="1" ma:contentTypeDescription="Create a new document." ma:contentTypeScope="" ma:versionID="72ab51b346772fd3855b3b201c70de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AAC8BD-4DEE-4B22-B637-6F23DA7BF10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506730-7CD3-48DF-9FD7-8EF81AF805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4EC733-DDB4-4F00-8308-85A8D87A1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929</Words>
  <Application>Microsoft Office PowerPoint</Application>
  <PresentationFormat>On-screen Show (4:3)</PresentationFormat>
  <Paragraphs>173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EC Square Sans Pro Extra Black</vt:lpstr>
      <vt:lpstr>EC Square Sans Pro Light</vt:lpstr>
      <vt:lpstr>Verdana</vt:lpstr>
      <vt:lpstr>Wingdings</vt:lpstr>
      <vt:lpstr>Blank</vt:lpstr>
      <vt:lpstr>PowerPoint Presentation</vt:lpstr>
      <vt:lpstr>PowerPoint Presentation</vt:lpstr>
      <vt:lpstr>Bilancio: 100 miliardi di EUR* (2021-2027)</vt:lpstr>
      <vt:lpstr>PowerPoint Presentation</vt:lpstr>
      <vt:lpstr>Lezioni apprese       Novità fondamentali dalla valutazione intermedia                         di Horizon Europe di Horizon Europe</vt:lpstr>
      <vt:lpstr>Consiglio europeo per l'innovazione </vt:lpstr>
      <vt:lpstr>Missioni di R&amp;I </vt:lpstr>
      <vt:lpstr>PowerPoint Presentation</vt:lpstr>
      <vt:lpstr>Sinergie con altri programmi dell’Unione</vt:lpstr>
      <vt:lpstr>Pianificazione strategica per la definizione di programmi di lavoro pluriennali e inviti a presentare proposte </vt:lpstr>
      <vt:lpstr>Prossime fasi </vt:lpstr>
      <vt:lpstr>Seguiteci e restate aggiornati tramite: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2018-07-09T09:59:29Z</dcterms:created>
  <dcterms:modified xsi:type="dcterms:W3CDTF">2019-04-03T07:48:46Z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0x010100DC297DFCFA838F449E04F66C48FA3D1D</vt:lpwstr>
  </property>
</Properties>
</file>