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9" r:id="rId3"/>
    <p:sldId id="280" r:id="rId4"/>
    <p:sldId id="259" r:id="rId5"/>
    <p:sldId id="277" r:id="rId6"/>
    <p:sldId id="278" r:id="rId7"/>
    <p:sldId id="285" r:id="rId8"/>
    <p:sldId id="281" r:id="rId9"/>
    <p:sldId id="283" r:id="rId10"/>
    <p:sldId id="284" r:id="rId11"/>
    <p:sldId id="282" r:id="rId12"/>
    <p:sldId id="286" r:id="rId13"/>
    <p:sldId id="287" r:id="rId14"/>
    <p:sldId id="288" r:id="rId15"/>
    <p:sldId id="289" r:id="rId16"/>
    <p:sldId id="290" r:id="rId17"/>
    <p:sldId id="291" r:id="rId18"/>
    <p:sldId id="292" r:id="rId19"/>
    <p:sldId id="293" r:id="rId20"/>
    <p:sldId id="258" r:id="rId21"/>
  </p:sldIdLst>
  <p:sldSz cx="12192000" cy="6858000"/>
  <p:notesSz cx="6858000"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00FF"/>
    <a:srgbClr val="9900CC"/>
    <a:srgbClr val="FF9933"/>
    <a:srgbClr val="3366FF"/>
    <a:srgbClr val="3333FF"/>
    <a:srgbClr val="0066FF"/>
    <a:srgbClr val="6699FF"/>
    <a:srgbClr val="223881"/>
    <a:srgbClr val="3D4E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81525" autoAdjust="0"/>
  </p:normalViewPr>
  <p:slideViewPr>
    <p:cSldViewPr snapToGrid="0">
      <p:cViewPr>
        <p:scale>
          <a:sx n="66" d="100"/>
          <a:sy n="66" d="100"/>
        </p:scale>
        <p:origin x="-672" y="-252"/>
      </p:cViewPr>
      <p:guideLst>
        <p:guide orient="horz" pos="2160"/>
        <p:guide pos="3840"/>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80F7E39A-0E7C-479F-839B-2FC7E1CBFDC6}" type="datetimeFigureOut">
              <a:rPr lang="it-IT" smtClean="0"/>
              <a:t>04/04/2019</a:t>
            </a:fld>
            <a:endParaRPr lang="it-IT"/>
          </a:p>
        </p:txBody>
      </p:sp>
      <p:sp>
        <p:nvSpPr>
          <p:cNvPr id="4" name="Segnaposto immagine diapositiva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76788"/>
            <a:ext cx="5486400" cy="3908425"/>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9750"/>
            <a:ext cx="2971800" cy="4968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429750"/>
            <a:ext cx="2971800" cy="496888"/>
          </a:xfrm>
          <a:prstGeom prst="rect">
            <a:avLst/>
          </a:prstGeom>
        </p:spPr>
        <p:txBody>
          <a:bodyPr vert="horz" lIns="91440" tIns="45720" rIns="91440" bIns="45720" rtlCol="0" anchor="b"/>
          <a:lstStyle>
            <a:lvl1pPr algn="r">
              <a:defRPr sz="1200"/>
            </a:lvl1pPr>
          </a:lstStyle>
          <a:p>
            <a:fld id="{503F8F88-512F-47A6-9603-BC339B7631EC}" type="slidenum">
              <a:rPr lang="it-IT" smtClean="0"/>
              <a:t>‹N›</a:t>
            </a:fld>
            <a:endParaRPr lang="it-IT"/>
          </a:p>
        </p:txBody>
      </p:sp>
    </p:spTree>
    <p:extLst>
      <p:ext uri="{BB962C8B-B14F-4D97-AF65-F5344CB8AC3E}">
        <p14:creationId xmlns:p14="http://schemas.microsoft.com/office/powerpoint/2010/main" val="3119248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1</a:t>
            </a:fld>
            <a:endParaRPr lang="it-IT"/>
          </a:p>
        </p:txBody>
      </p:sp>
    </p:spTree>
    <p:extLst>
      <p:ext uri="{BB962C8B-B14F-4D97-AF65-F5344CB8AC3E}">
        <p14:creationId xmlns:p14="http://schemas.microsoft.com/office/powerpoint/2010/main" val="1497482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L'attuale proposta della Commissione in tema di sistemi di gestione e controllo introduce un duplice regime di regole, sostanzialmente declinando l’intento della semplificazione attraverso la previsione di due approcci distinti. Un primo approccio basato su “sistemi di gestione e controllo standard” che riproducono, in linea di massima, il modello previsto per la programmazione 2014-2020, quindi, con limitata semplificazione (fermo restando la possibilità di effettuare controlli di I livello su base campionaria). Un secondo approccio basato su “sistemi di gestione e controllo nazionali”, con alcune significative misure di semplificazione, [in particolare, una riduzione dei controlli di primo livello e di secondo livello, e snellimento delle verifiche della Commissione alla revisione dell’operato dell’autorità di audit] riservate però solo ad alcuni programmi, ritenuti dalla Commissione più affidabili. A nostro avviso, potrebbe essere più coerente con l’obiettivo della semplificazione adottare un sistema di gestione e controllo unico e semplificato per tutti i programmi, che può essere modulato in base all'affidabilità riscontrata nel corso dell’attuazione del programma, determinando un’effettiva riduzione degli oneri amministrativi per tutti gli Stati Membri, evitando disparità di trattamento e le difficoltà amministrative connesse al “passaggio” da un sistema all’altro.</a:t>
            </a: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12</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E’ stata confermata nell’ambito della proposta della Commissione la chiusura annuale dei conti, che nell’attuale programmazione sta comportando una frammentazione della gestione dei programmi e si sta rivelando una complicazione senza un evidente valore aggiunto nell’attuazione di politiche a favore di investimenti che si realizzano su base pluriennale. Ne è esempio la maggiore complessità di operazioni di modifica dei programmi, in relazione ad elementi che in passato non sono mai stati problematici, come la modifica del tasso di cofinanziamento nazionale o il pagamento degli anticipi.</a:t>
            </a: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13</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Nell’ottica di garantire maggiore flessibilità e rapidità all’attuazione dei programmi e valorizzare il ruolo della politica di coesione UE in partnership con le politiche di sviluppo degli Stati membri, andrebbe migliorata la disposizione connessa con la modifica dei programmi riguardante la decorrenza dell’ammissibilità della spesa. La proposta della Commissione reitera, con alcune specificazioni per il FESR, il testo della norma attualmente in vigore [art.65.9 del regolamento 1303/2013] che rende “ammissibile” la spesa dalla data di presentazione della modifica del programma. </a:t>
            </a:r>
            <a:r>
              <a:rPr lang="it-IT" sz="1200" u="sng" kern="1200" dirty="0" smtClean="0">
                <a:solidFill>
                  <a:schemeClr val="tx1"/>
                </a:solidFill>
                <a:effectLst/>
                <a:latin typeface="+mn-lt"/>
                <a:ea typeface="+mn-ea"/>
                <a:cs typeface="+mn-cs"/>
              </a:rPr>
              <a:t>Sarebbe, invece, necessario sostenere il principio in base al quale l’ammissibilità della spesa decorre, in ogni caso, dal primo gennaio 2021.</a:t>
            </a:r>
            <a:endParaRPr lang="it-IT" sz="1200" kern="1200" dirty="0" smtClean="0">
              <a:solidFill>
                <a:schemeClr val="tx1"/>
              </a:solidFill>
              <a:effectLst/>
              <a:latin typeface="+mn-lt"/>
              <a:ea typeface="+mn-ea"/>
              <a:cs typeface="+mn-cs"/>
            </a:endParaRPr>
          </a:p>
          <a:p>
            <a:r>
              <a:rPr lang="it-IT" sz="1200" kern="1200" dirty="0" smtClean="0">
                <a:solidFill>
                  <a:schemeClr val="tx1"/>
                </a:solidFill>
                <a:effectLst/>
                <a:latin typeface="+mn-lt"/>
                <a:ea typeface="+mn-ea"/>
                <a:cs typeface="+mn-cs"/>
              </a:rPr>
              <a:t>Tale questione è ancora più rilevante se considerata insieme al disposto degli articoli 57.6 [che, sostanzialmente, ripropone l’attuale articolo 65.6 del Reg. (UE) n. 1303/2013, relativamente alla possibilità di certificare spese relative ad operazione che non siano completate alla data della domanda di ammissione a finanziamento al Programma da parte del beneficiario] e 84 della proposta della Commissione europea [che fissano i prefinanziamenti al 3% del valore del Programma, soglia bel al di sotto dell’attuale 25%] che impongono, ancora di più, la necessità per le </a:t>
            </a:r>
            <a:r>
              <a:rPr lang="it-IT" sz="1200" kern="1200" dirty="0" err="1" smtClean="0">
                <a:solidFill>
                  <a:schemeClr val="tx1"/>
                </a:solidFill>
                <a:effectLst/>
                <a:latin typeface="+mn-lt"/>
                <a:ea typeface="+mn-ea"/>
                <a:cs typeface="+mn-cs"/>
              </a:rPr>
              <a:t>AdG</a:t>
            </a:r>
            <a:r>
              <a:rPr lang="it-IT" sz="1200" kern="1200" dirty="0" smtClean="0">
                <a:solidFill>
                  <a:schemeClr val="tx1"/>
                </a:solidFill>
                <a:effectLst/>
                <a:latin typeface="+mn-lt"/>
                <a:ea typeface="+mn-ea"/>
                <a:cs typeface="+mn-cs"/>
              </a:rPr>
              <a:t> di anticipare l’attuazione con risorse proprie per poi chiedere alla CE il rimborso delle spese ammissibili effettivamente sostenute.</a:t>
            </a:r>
          </a:p>
          <a:p>
            <a:r>
              <a:rPr lang="it-IT" sz="1200" kern="1200" dirty="0" smtClean="0">
                <a:solidFill>
                  <a:schemeClr val="tx1"/>
                </a:solidFill>
                <a:effectLst/>
                <a:latin typeface="+mn-lt"/>
                <a:ea typeface="+mn-ea"/>
                <a:cs typeface="+mn-cs"/>
              </a:rPr>
              <a:t>Sull’articolo 57.6, riconosciamo il principio secondo cui non possano essere certificate sui programmi spese relative ad operazioni completate, ma per evitare problemi interpretativi che si stanno incontrando nell’attuale periodo di programmazione, vorremmo </a:t>
            </a:r>
            <a:r>
              <a:rPr lang="it-IT" sz="1200" u="sng" kern="1200" dirty="0" smtClean="0">
                <a:solidFill>
                  <a:schemeClr val="tx1"/>
                </a:solidFill>
                <a:effectLst/>
                <a:latin typeface="+mn-lt"/>
                <a:ea typeface="+mn-ea"/>
                <a:cs typeface="+mn-cs"/>
              </a:rPr>
              <a:t>venisse eliminato il riferimento alla domanda di finanziamento da parte del beneficiario</a:t>
            </a:r>
            <a:r>
              <a:rPr lang="it-IT" sz="1200" kern="1200" dirty="0" smtClean="0">
                <a:solidFill>
                  <a:schemeClr val="tx1"/>
                </a:solidFill>
                <a:effectLst/>
                <a:latin typeface="+mn-lt"/>
                <a:ea typeface="+mn-ea"/>
                <a:cs typeface="+mn-cs"/>
              </a:rPr>
              <a:t> [dal momento che, da un punto di vista amministrativo, un beneficiario che ha già presentato domanda di finanziamento per un progetto su un altro fondo, non potrà e vorrà presentare, per quello stesso progetto, un’altra domanda di finanziamento a valere sul Programma].</a:t>
            </a: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14</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Una semplificazione di evidente vantaggio per le imprese può riguardare la definizione di beneficiario (art. 2, punto 8) con il ripristino per il caso dei regimi di aiuto della definizione in vigore fino al periodo di programmazione 2000-2006, secondo </a:t>
            </a:r>
            <a:r>
              <a:rPr lang="it-IT" sz="1200" u="sng" kern="1200" dirty="0" smtClean="0">
                <a:solidFill>
                  <a:schemeClr val="tx1"/>
                </a:solidFill>
                <a:effectLst/>
                <a:latin typeface="+mn-lt"/>
                <a:ea typeface="+mn-ea"/>
                <a:cs typeface="+mn-cs"/>
              </a:rPr>
              <a:t>cui il beneficiario è l’organismo che concede l’aiuto</a:t>
            </a:r>
            <a:r>
              <a:rPr lang="it-IT" sz="1200" kern="1200" dirty="0" smtClean="0">
                <a:solidFill>
                  <a:schemeClr val="tx1"/>
                </a:solidFill>
                <a:effectLst/>
                <a:latin typeface="+mn-lt"/>
                <a:ea typeface="+mn-ea"/>
                <a:cs typeface="+mn-cs"/>
              </a:rPr>
              <a:t>. Nella proposta della Commissione, in caso di regimi di aiuto, permane invece l’individuazione delle </a:t>
            </a:r>
            <a:r>
              <a:rPr lang="it-IT" sz="1200" u="sng" kern="1200" dirty="0" smtClean="0">
                <a:solidFill>
                  <a:schemeClr val="tx1"/>
                </a:solidFill>
                <a:effectLst/>
                <a:latin typeface="+mn-lt"/>
                <a:ea typeface="+mn-ea"/>
                <a:cs typeface="+mn-cs"/>
              </a:rPr>
              <a:t>imprese come beneficiari</a:t>
            </a:r>
            <a:r>
              <a:rPr lang="it-IT" sz="1200" kern="1200" dirty="0" smtClean="0">
                <a:solidFill>
                  <a:schemeClr val="tx1"/>
                </a:solidFill>
                <a:effectLst/>
                <a:latin typeface="+mn-lt"/>
                <a:ea typeface="+mn-ea"/>
                <a:cs typeface="+mn-cs"/>
              </a:rPr>
              <a:t>, con le conseguenze che ne derivano in termini di adempimenti richiesti al loro livello da parte del regolamento. Ciò appare incoerente con la recente modifica della definizione di beneficiario introdotta con il regolamento (UE, </a:t>
            </a:r>
            <a:r>
              <a:rPr lang="it-IT" sz="1200" kern="1200" dirty="0" err="1" smtClean="0">
                <a:solidFill>
                  <a:schemeClr val="tx1"/>
                </a:solidFill>
                <a:effectLst/>
                <a:latin typeface="+mn-lt"/>
                <a:ea typeface="+mn-ea"/>
                <a:cs typeface="+mn-cs"/>
              </a:rPr>
              <a:t>Euratom</a:t>
            </a:r>
            <a:r>
              <a:rPr lang="it-IT" sz="1200" kern="1200" dirty="0" smtClean="0">
                <a:solidFill>
                  <a:schemeClr val="tx1"/>
                </a:solidFill>
                <a:effectLst/>
                <a:latin typeface="+mn-lt"/>
                <a:ea typeface="+mn-ea"/>
                <a:cs typeface="+mn-cs"/>
              </a:rPr>
              <a:t>) 2018/1046 approvato nel luglio del 2018, che prevede, per aiuti di importo inferiore a 200.000 euro, che il beneficiario possa essere identificato nell’organismo che concede l’aiuto.</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15</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16</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17</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18</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Nella proposta del regolamento generale </a:t>
            </a:r>
            <a:r>
              <a:rPr lang="it-IT" sz="1200" u="sng" kern="1200" dirty="0" smtClean="0">
                <a:solidFill>
                  <a:schemeClr val="tx1"/>
                </a:solidFill>
                <a:effectLst/>
                <a:latin typeface="+mn-lt"/>
                <a:ea typeface="+mn-ea"/>
                <a:cs typeface="+mn-cs"/>
              </a:rPr>
              <a:t>viene confermata la disposizione introdotta nel periodo 2014-2020 relativa alla condizionalità macroeconomica</a:t>
            </a:r>
            <a:r>
              <a:rPr lang="it-IT" sz="1200" kern="1200" dirty="0" smtClean="0">
                <a:solidFill>
                  <a:schemeClr val="tx1"/>
                </a:solidFill>
                <a:effectLst/>
                <a:latin typeface="+mn-lt"/>
                <a:ea typeface="+mn-ea"/>
                <a:cs typeface="+mn-cs"/>
              </a:rPr>
              <a:t>. Il tema del corretto rapporto fra gli investimenti per la coesione e la politica economica europea (con la relativa </a:t>
            </a:r>
            <a:r>
              <a:rPr lang="it-IT" sz="1200" kern="1200" dirty="0" err="1" smtClean="0">
                <a:solidFill>
                  <a:schemeClr val="tx1"/>
                </a:solidFill>
                <a:effectLst/>
                <a:latin typeface="+mn-lt"/>
                <a:ea typeface="+mn-ea"/>
                <a:cs typeface="+mn-cs"/>
              </a:rPr>
              <a:t>governance</a:t>
            </a:r>
            <a:r>
              <a:rPr lang="it-IT" sz="1200" kern="1200" dirty="0" smtClean="0">
                <a:solidFill>
                  <a:schemeClr val="tx1"/>
                </a:solidFill>
                <a:effectLst/>
                <a:latin typeface="+mn-lt"/>
                <a:ea typeface="+mn-ea"/>
                <a:cs typeface="+mn-cs"/>
              </a:rPr>
              <a:t>) è di fondamentale importanza, e va impostato nel rispetto delle disposizioni dei Trattati – è rilevante al riguardo proprio il riferimento al citato articolo 175 del TFUE – e del riconoscimento della politica di coesione come fattore di rafforzamento delle azioni per la crescita economica e per l’integrazione europea. In questa ottica si deve ripristinare il tradizionale quadro regolamentare per i Fondi Strutturali che, prima del periodo 2014-2020, non ha mai previsto una condizionalità macroeconomica, se non per il Fondo di Coesione (di cui l’Italia non ha mai beneficiato per i suoi criteri di ammissibilità) che, fin dalla sua introduzione (1994), era stato espressamente concepito con un meccanismo che ne condizionava l’erogazione al rispetto di requisiti concernenti la conduzione delle politiche di bilancio degli Stati membri beneficiari</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19</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I tre Programmi Operativi</a:t>
            </a:r>
            <a:r>
              <a:rPr lang="it-IT" baseline="0" dirty="0" smtClean="0"/>
              <a:t> che</a:t>
            </a:r>
            <a:r>
              <a:rPr lang="it-IT" dirty="0" smtClean="0"/>
              <a:t> non hanno raggiunto gli obiettivi di spesa</a:t>
            </a:r>
            <a:r>
              <a:rPr lang="it-IT" baseline="0" dirty="0" smtClean="0"/>
              <a:t> sono:</a:t>
            </a:r>
          </a:p>
          <a:p>
            <a:pPr marL="171450" indent="-171450">
              <a:buFontTx/>
              <a:buChar char="-"/>
            </a:pPr>
            <a:r>
              <a:rPr lang="it-IT" dirty="0" smtClean="0"/>
              <a:t>il  PON Ricerca e Innovazione, cofinanziato dal FESR, che pur non avendo certificato spese sufficienti a superare il target, ha presentato richiesta di eccezione al disimpegno per la presenza di ricorsi giudiziari- che è uno dei casi previsti dai regolamenti comunitari e che non comporta perdita di risorse- per un importo di 45 milioni di euro;</a:t>
            </a:r>
          </a:p>
          <a:p>
            <a:pPr marL="171450" indent="-171450">
              <a:buFontTx/>
              <a:buChar char="-"/>
            </a:pPr>
            <a:r>
              <a:rPr lang="it-IT" dirty="0" smtClean="0"/>
              <a:t>il PON Inclusione, cofinanziato dal FSE,  che non ha certificato spese sufficienti e chiederà l’eccezione al disimpegno per cause di forza maggiore per un importo di 24,6 milioni di euro;</a:t>
            </a:r>
            <a:r>
              <a:rPr lang="it-IT" baseline="0" dirty="0" smtClean="0"/>
              <a:t> </a:t>
            </a:r>
          </a:p>
          <a:p>
            <a:pPr marL="171450" indent="-171450">
              <a:buFontTx/>
              <a:buChar char="-"/>
            </a:pPr>
            <a:r>
              <a:rPr lang="it-IT" dirty="0" smtClean="0"/>
              <a:t>il POR Valle d’Aosta , cofinanziato dal FSE, che non ha certificato spese per 1,4 milioni di euro.</a:t>
            </a:r>
          </a:p>
          <a:p>
            <a:pPr marL="171450" indent="-171450">
              <a:buFontTx/>
              <a:buChar char="-"/>
            </a:pPr>
            <a:endParaRPr lang="it-IT" dirty="0" smtClean="0"/>
          </a:p>
          <a:p>
            <a:pPr marL="0" indent="0">
              <a:buFontTx/>
              <a:buNone/>
            </a:pPr>
            <a:r>
              <a:rPr lang="it-IT" dirty="0" smtClean="0"/>
              <a:t>Il rischio di disimpegno citato è riferito ai 24,6 milioni di euro del PON Inclusione e ai 1,4 meuro del POR valle d’Aosta e si riferisce</a:t>
            </a:r>
            <a:r>
              <a:rPr lang="it-IT" baseline="0" dirty="0" smtClean="0"/>
              <a:t> esclusivamente alle risorse FESR.</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4</a:t>
            </a:fld>
            <a:endParaRPr lang="it-IT"/>
          </a:p>
        </p:txBody>
      </p:sp>
    </p:spTree>
    <p:extLst>
      <p:ext uri="{BB962C8B-B14F-4D97-AF65-F5344CB8AC3E}">
        <p14:creationId xmlns:p14="http://schemas.microsoft.com/office/powerpoint/2010/main" val="1491084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La certificazione è</a:t>
            </a:r>
            <a:r>
              <a:rPr lang="it-IT" baseline="0" dirty="0" smtClean="0"/>
              <a:t> registrata su SFC per Asse. Il costo delle operazioni selezionate è </a:t>
            </a:r>
            <a:r>
              <a:rPr lang="it-IT" dirty="0" smtClean="0"/>
              <a:t>monitorate</a:t>
            </a:r>
            <a:r>
              <a:rPr lang="it-IT" baseline="0" dirty="0" smtClean="0"/>
              <a:t> su SFC tre volte l’anno e solo a gennaio per OT secondo la classificazione del Reg. </a:t>
            </a:r>
            <a:r>
              <a:rPr lang="it-IT" baseline="0" smtClean="0"/>
              <a:t>es. UE </a:t>
            </a:r>
            <a:r>
              <a:rPr lang="it-IT" baseline="0" dirty="0" smtClean="0"/>
              <a:t>215/2014 Tuttavia a gennaio 2019 il costo delle operazioni selezionate non è stato interamente valorizzato dalle Autorità di gestione.</a:t>
            </a:r>
            <a:endParaRPr lang="it-IT" dirty="0" smtClean="0"/>
          </a:p>
          <a:p>
            <a:r>
              <a:rPr lang="it-IT" dirty="0" smtClean="0"/>
              <a:t>In</a:t>
            </a:r>
            <a:r>
              <a:rPr lang="it-IT" baseline="0" dirty="0" smtClean="0"/>
              <a:t> alcuni Programmi Operativi non c’è corrispondenza univoca tra Obiettivo Tematico e Asse in quanto sono presenti Assi che finanziano più Obiettivi Tematici.</a:t>
            </a:r>
          </a:p>
          <a:p>
            <a:r>
              <a:rPr lang="it-IT" baseline="0" dirty="0" smtClean="0"/>
              <a:t>In questi casi è stata calcolata una ripartizione del costo delle operazioni selezionate e del certificato usando come parametro di riparto le quote delle risorse programmate relative agli obiettivi tematici che compongono ciascun asse.</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5</a:t>
            </a:fld>
            <a:endParaRPr lang="it-IT"/>
          </a:p>
        </p:txBody>
      </p:sp>
    </p:spTree>
    <p:extLst>
      <p:ext uri="{BB962C8B-B14F-4D97-AF65-F5344CB8AC3E}">
        <p14:creationId xmlns:p14="http://schemas.microsoft.com/office/powerpoint/2010/main" val="1455749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6</a:t>
            </a:fld>
            <a:endParaRPr lang="it-IT"/>
          </a:p>
        </p:txBody>
      </p:sp>
    </p:spTree>
    <p:extLst>
      <p:ext uri="{BB962C8B-B14F-4D97-AF65-F5344CB8AC3E}">
        <p14:creationId xmlns:p14="http://schemas.microsoft.com/office/powerpoint/2010/main" val="1993026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C’è stata qualche difficoltà iniziale nell’assorbimento delle risorse, difficoltà che non hanno riguardato solo l’Italia. </a:t>
            </a:r>
          </a:p>
          <a:p>
            <a:r>
              <a:rPr lang="it-IT" sz="1200" i="1" kern="1200" dirty="0" smtClean="0">
                <a:solidFill>
                  <a:schemeClr val="tx1"/>
                </a:solidFill>
                <a:effectLst/>
                <a:latin typeface="+mn-lt"/>
                <a:ea typeface="+mn-ea"/>
                <a:cs typeface="+mn-cs"/>
              </a:rPr>
              <a:t>( 1 slide)</a:t>
            </a:r>
            <a:endParaRPr lang="it-IT" sz="1200" kern="1200" dirty="0" smtClean="0">
              <a:solidFill>
                <a:schemeClr val="tx1"/>
              </a:solidFill>
              <a:effectLst/>
              <a:latin typeface="+mn-lt"/>
              <a:ea typeface="+mn-ea"/>
              <a:cs typeface="+mn-cs"/>
            </a:endParaRPr>
          </a:p>
          <a:p>
            <a:r>
              <a:rPr lang="it-IT" sz="1200" kern="1200" dirty="0" smtClean="0">
                <a:solidFill>
                  <a:schemeClr val="tx1"/>
                </a:solidFill>
                <a:effectLst/>
                <a:latin typeface="+mn-lt"/>
                <a:ea typeface="+mn-ea"/>
                <a:cs typeface="+mn-cs"/>
              </a:rPr>
              <a:t>Bisognerebbe chiedersi fino a che punto l’impianto regolamentare vigente per il periodo 2014-2020 abbia contribuito a determinare queste difficolta nell’intera UE. E’ un impianto di regole nato con indirizzi condivisibili miranti a mettere al centro questioni chiave come l’orientamento ai risultati o la semplificazione delle procedure. Eppure non si può fare a meno di constatare che nel tempo le regole per la politica di coesione si sono di molto complicate, basti pensare al numero di articoli e di regolamenti e alle numerose linee guida EGESIF (peraltro non vincolanti) che influenzano sempre più i comportamenti degli addetti ai lavori.    </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Ho usato una parte del tempo a mia disposizione per ricordare il nostro punto di partenza, in Italia e in Europa, perché questo renda più chiara la prospettiva con cui stiamo leggendo la proposta di nuove regole e stiamo proponendo possibili miglioramenti: giocare fino in fondo la sfida dell’</a:t>
            </a:r>
            <a:r>
              <a:rPr lang="it-IT" sz="1200" b="1" kern="1200" dirty="0" smtClean="0">
                <a:solidFill>
                  <a:schemeClr val="tx1"/>
                </a:solidFill>
                <a:effectLst/>
                <a:latin typeface="+mn-lt"/>
                <a:ea typeface="+mn-ea"/>
                <a:cs typeface="+mn-cs"/>
              </a:rPr>
              <a:t>efficacia</a:t>
            </a:r>
            <a:r>
              <a:rPr lang="it-IT" sz="1200" kern="1200" dirty="0" smtClean="0">
                <a:solidFill>
                  <a:schemeClr val="tx1"/>
                </a:solidFill>
                <a:effectLst/>
                <a:latin typeface="+mn-lt"/>
                <a:ea typeface="+mn-ea"/>
                <a:cs typeface="+mn-cs"/>
              </a:rPr>
              <a:t> e dei </a:t>
            </a:r>
            <a:r>
              <a:rPr lang="it-IT" sz="1200" b="1" kern="1200" dirty="0" smtClean="0">
                <a:solidFill>
                  <a:schemeClr val="tx1"/>
                </a:solidFill>
                <a:effectLst/>
                <a:latin typeface="+mn-lt"/>
                <a:ea typeface="+mn-ea"/>
                <a:cs typeface="+mn-cs"/>
              </a:rPr>
              <a:t>risultati della politica di coesione</a:t>
            </a:r>
            <a:r>
              <a:rPr lang="it-IT" sz="1200" kern="1200" dirty="0" smtClean="0">
                <a:solidFill>
                  <a:schemeClr val="tx1"/>
                </a:solidFill>
                <a:effectLst/>
                <a:latin typeface="+mn-lt"/>
                <a:ea typeface="+mn-ea"/>
                <a:cs typeface="+mn-cs"/>
              </a:rPr>
              <a:t> nella consapevolezza che le nuove regole dovranno però anche essere in grado di – diciamo così - superare il test dello </a:t>
            </a:r>
            <a:r>
              <a:rPr lang="it-IT" sz="1200" b="1" kern="1200" dirty="0" smtClean="0">
                <a:solidFill>
                  <a:schemeClr val="tx1"/>
                </a:solidFill>
                <a:effectLst/>
                <a:latin typeface="+mn-lt"/>
                <a:ea typeface="+mn-ea"/>
                <a:cs typeface="+mn-cs"/>
              </a:rPr>
              <a:t>snellimento dell’attuazione degli interventi</a:t>
            </a:r>
            <a:r>
              <a:rPr lang="it-IT" sz="1200" kern="1200" dirty="0" smtClean="0">
                <a:solidFill>
                  <a:schemeClr val="tx1"/>
                </a:solidFill>
                <a:effectLst/>
                <a:latin typeface="+mn-lt"/>
                <a:ea typeface="+mn-ea"/>
                <a:cs typeface="+mn-cs"/>
              </a:rPr>
              <a:t> nei territori, che sta particolarmente a cuore all’Agenzia dove lavoro.</a:t>
            </a:r>
          </a:p>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7</a:t>
            </a:fld>
            <a:endParaRPr lang="it-IT"/>
          </a:p>
        </p:txBody>
      </p:sp>
    </p:spTree>
    <p:extLst>
      <p:ext uri="{BB962C8B-B14F-4D97-AF65-F5344CB8AC3E}">
        <p14:creationId xmlns:p14="http://schemas.microsoft.com/office/powerpoint/2010/main" val="736830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kern="1200" dirty="0" smtClean="0">
                <a:solidFill>
                  <a:schemeClr val="tx1"/>
                </a:solidFill>
                <a:effectLst/>
                <a:latin typeface="+mn-lt"/>
                <a:ea typeface="+mn-ea"/>
                <a:cs typeface="+mn-cs"/>
              </a:rPr>
              <a:t>La proposta della Commissione europea dello scorso 29 maggio presenta indubbiamente diversi </a:t>
            </a:r>
            <a:r>
              <a:rPr lang="it-IT" sz="1400" b="1" kern="1200" dirty="0" smtClean="0">
                <a:solidFill>
                  <a:schemeClr val="tx1"/>
                </a:solidFill>
                <a:effectLst/>
                <a:latin typeface="+mn-lt"/>
                <a:ea typeface="+mn-ea"/>
                <a:cs typeface="+mn-cs"/>
              </a:rPr>
              <a:t>aspetti positivi</a:t>
            </a:r>
            <a:r>
              <a:rPr lang="it-IT" sz="1400" kern="1200" dirty="0" smtClean="0">
                <a:solidFill>
                  <a:schemeClr val="tx1"/>
                </a:solidFill>
                <a:effectLst/>
                <a:latin typeface="+mn-lt"/>
                <a:ea typeface="+mn-ea"/>
                <a:cs typeface="+mn-cs"/>
              </a:rPr>
              <a:t>, </a:t>
            </a:r>
            <a:r>
              <a:rPr lang="it-IT" sz="1400" b="1" kern="1200" dirty="0" smtClean="0">
                <a:solidFill>
                  <a:schemeClr val="tx1"/>
                </a:solidFill>
                <a:effectLst/>
                <a:latin typeface="+mn-lt"/>
                <a:ea typeface="+mn-ea"/>
                <a:cs typeface="+mn-cs"/>
              </a:rPr>
              <a:t>sebbene</a:t>
            </a:r>
            <a:r>
              <a:rPr lang="it-IT" sz="1400" kern="1200" dirty="0" smtClean="0">
                <a:solidFill>
                  <a:schemeClr val="tx1"/>
                </a:solidFill>
                <a:effectLst/>
                <a:latin typeface="+mn-lt"/>
                <a:ea typeface="+mn-ea"/>
                <a:cs typeface="+mn-cs"/>
              </a:rPr>
              <a:t> richieda a nostro avviso anche </a:t>
            </a:r>
            <a:r>
              <a:rPr lang="it-IT" sz="1400" b="1" kern="1200" dirty="0" smtClean="0">
                <a:solidFill>
                  <a:schemeClr val="tx1"/>
                </a:solidFill>
                <a:effectLst/>
                <a:latin typeface="+mn-lt"/>
                <a:ea typeface="+mn-ea"/>
                <a:cs typeface="+mn-cs"/>
              </a:rPr>
              <a:t>miglioramenti importanti</a:t>
            </a:r>
            <a:r>
              <a:rPr lang="it-IT" sz="1400" kern="1200" dirty="0" smtClean="0">
                <a:solidFill>
                  <a:schemeClr val="tx1"/>
                </a:solidFill>
                <a:effectLst/>
                <a:latin typeface="+mn-lt"/>
                <a:ea typeface="+mn-ea"/>
                <a:cs typeface="+mn-cs"/>
              </a:rPr>
              <a:t>. </a:t>
            </a:r>
          </a:p>
          <a:p>
            <a:r>
              <a:rPr lang="it-IT" sz="1400" kern="1200" dirty="0" smtClean="0">
                <a:solidFill>
                  <a:schemeClr val="tx1"/>
                </a:solidFill>
                <a:effectLst/>
                <a:latin typeface="+mn-lt"/>
                <a:ea typeface="+mn-ea"/>
                <a:cs typeface="+mn-cs"/>
              </a:rPr>
              <a:t>Ne richiamerò sinteticamente alcuni che mi appaiono particolarmente significativi, per dare un’idea più concreta della prospettiva lungo la quale ci muoviamo.</a:t>
            </a:r>
          </a:p>
          <a:p>
            <a:r>
              <a:rPr lang="it-IT" sz="1400" kern="1200" dirty="0" smtClean="0">
                <a:solidFill>
                  <a:schemeClr val="tx1"/>
                </a:solidFill>
                <a:effectLst/>
                <a:latin typeface="+mn-lt"/>
                <a:ea typeface="+mn-ea"/>
                <a:cs typeface="+mn-cs"/>
              </a:rPr>
              <a:t>Diversi punti della proposta della Commissione sono convincenti, perché, in differenti aspetti, vanno tutti nella direzione della semplificazione normativa. </a:t>
            </a:r>
          </a:p>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8</a:t>
            </a:fld>
            <a:endParaRPr lang="it-IT"/>
          </a:p>
        </p:txBody>
      </p:sp>
    </p:spTree>
    <p:extLst>
      <p:ext uri="{BB962C8B-B14F-4D97-AF65-F5344CB8AC3E}">
        <p14:creationId xmlns:p14="http://schemas.microsoft.com/office/powerpoint/2010/main" val="2333966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In primo luogo, voglio richiamare alcuni importanti miglioramenti del </a:t>
            </a:r>
            <a:r>
              <a:rPr lang="it-IT" sz="1200" b="1" kern="1200" dirty="0" smtClean="0">
                <a:solidFill>
                  <a:schemeClr val="tx1"/>
                </a:solidFill>
                <a:effectLst/>
                <a:latin typeface="+mn-lt"/>
                <a:ea typeface="+mn-ea"/>
                <a:cs typeface="+mn-cs"/>
              </a:rPr>
              <a:t>sistema di gestione</a:t>
            </a:r>
            <a:r>
              <a:rPr lang="it-IT" sz="1200" kern="1200" dirty="0" smtClean="0">
                <a:solidFill>
                  <a:schemeClr val="tx1"/>
                </a:solidFill>
                <a:effectLst/>
                <a:latin typeface="+mn-lt"/>
                <a:ea typeface="+mn-ea"/>
                <a:cs typeface="+mn-cs"/>
              </a:rPr>
              <a:t>. </a:t>
            </a:r>
          </a:p>
          <a:p>
            <a:endParaRPr lang="it-IT" sz="1200" kern="1200" dirty="0" smtClean="0">
              <a:solidFill>
                <a:schemeClr val="tx1"/>
              </a:solidFill>
              <a:effectLst/>
              <a:latin typeface="+mn-lt"/>
              <a:ea typeface="+mn-ea"/>
              <a:cs typeface="+mn-cs"/>
            </a:endParaRPr>
          </a:p>
          <a:p>
            <a:r>
              <a:rPr lang="it-IT" sz="1200" kern="1200" dirty="0" smtClean="0">
                <a:solidFill>
                  <a:schemeClr val="tx1"/>
                </a:solidFill>
                <a:effectLst/>
                <a:latin typeface="+mn-lt"/>
                <a:ea typeface="+mn-ea"/>
                <a:cs typeface="+mn-cs"/>
              </a:rPr>
              <a:t>Abbiamo apprezzato il superamento del processo di designazione delle autorità di gestione, di certificazione e di audit, che si è rivelato particolarmente oneroso, determinando, insieme alla sovrapposizione della chiusura della programmazione 2007-2013, ritardi sull’avvio dell’attuazione degli interventi.</a:t>
            </a:r>
          </a:p>
          <a:p>
            <a:r>
              <a:rPr lang="it-IT" sz="1200" kern="1200" dirty="0" smtClean="0">
                <a:solidFill>
                  <a:schemeClr val="tx1"/>
                </a:solidFill>
                <a:effectLst/>
                <a:latin typeface="+mn-lt"/>
                <a:ea typeface="+mn-ea"/>
                <a:cs typeface="+mn-cs"/>
              </a:rPr>
              <a:t>E’ importante anche lo snellimento delle attività dell’autorità di gestione in merito ai controlli di I livello, che a differenza dell’attuale periodo di programmazione (dove è previsto che il controllo documentale debba riguardare tutte le domande di rimborso presentate dai beneficiari), possono avvenire su base campionaria sulla base di un’analisi dei rischi.</a:t>
            </a: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9</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Abbiamo accolto con favore anche le modalità per promuovere </a:t>
            </a:r>
            <a:r>
              <a:rPr lang="it-IT" sz="1200" b="1" u="sng" kern="1200" dirty="0" smtClean="0">
                <a:solidFill>
                  <a:schemeClr val="tx1"/>
                </a:solidFill>
                <a:effectLst/>
                <a:latin typeface="+mn-lt"/>
                <a:ea typeface="+mn-ea"/>
                <a:cs typeface="+mn-cs"/>
              </a:rPr>
              <a:t>l’orientamento ai risultati.</a:t>
            </a:r>
          </a:p>
          <a:p>
            <a:endParaRPr lang="it-IT" sz="1200" kern="1200" dirty="0" smtClean="0">
              <a:solidFill>
                <a:schemeClr val="tx1"/>
              </a:solidFill>
              <a:effectLst/>
              <a:latin typeface="+mn-lt"/>
              <a:ea typeface="+mn-ea"/>
              <a:cs typeface="+mn-cs"/>
            </a:endParaRPr>
          </a:p>
          <a:p>
            <a:r>
              <a:rPr lang="it-IT" sz="1200" kern="1200" dirty="0" smtClean="0">
                <a:solidFill>
                  <a:schemeClr val="tx1"/>
                </a:solidFill>
                <a:effectLst/>
                <a:latin typeface="+mn-lt"/>
                <a:ea typeface="+mn-ea"/>
                <a:cs typeface="+mn-cs"/>
              </a:rPr>
              <a:t>Rientra in questo ambito la proposta di eliminare le relazioni annuali di attuazione, che sarà compensato da una maggiore attenzione alla qualità e alla frequenza della trasmissione dei dati di monitoraggio (dagli attuali 3 a 4 volte all’anno).</a:t>
            </a:r>
          </a:p>
          <a:p>
            <a:r>
              <a:rPr lang="it-IT" sz="1200" kern="1200" dirty="0" smtClean="0">
                <a:solidFill>
                  <a:schemeClr val="tx1"/>
                </a:solidFill>
                <a:effectLst/>
                <a:latin typeface="+mn-lt"/>
                <a:ea typeface="+mn-ea"/>
                <a:cs typeface="+mn-cs"/>
              </a:rPr>
              <a:t>Molto attuale e collegato a questa impostazione di razionalizzazione è anche l’aggiornamento del “quadro di riferimento dell’efficacia dell’attuazione” o performance framework, che non è più legato all’assegnazione di una “riserva di efficacia dell’attuazione” o riserva di performance. </a:t>
            </a: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10</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Come ho già detto abbiamo anche rilevato alcuni temi che meritano ulteriore lavoro nelle fasi negoziali per garantire il loro miglioramento, secondo una logica ispirata alla semplificazione e al rafforzamento dell’orientamento ai risultati. Sono</a:t>
            </a:r>
            <a:r>
              <a:rPr lang="it-IT" sz="1200" kern="1200" baseline="0" dirty="0" smtClean="0">
                <a:solidFill>
                  <a:schemeClr val="tx1"/>
                </a:solidFill>
                <a:effectLst/>
                <a:latin typeface="+mn-lt"/>
                <a:ea typeface="+mn-ea"/>
                <a:cs typeface="+mn-cs"/>
              </a:rPr>
              <a:t> tematiche che vanno </a:t>
            </a:r>
            <a:r>
              <a:rPr lang="it-IT" sz="1200" kern="1200" dirty="0" smtClean="0">
                <a:solidFill>
                  <a:schemeClr val="tx1"/>
                </a:solidFill>
                <a:effectLst/>
                <a:latin typeface="+mn-lt"/>
                <a:ea typeface="+mn-ea"/>
                <a:cs typeface="+mn-cs"/>
              </a:rPr>
              <a:t>dalla gestione, alla qualità della programmazione, agli aspetti finanziari, con importanti riflessi per gli aspetti di attuazione, </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11</a:t>
            </a:fld>
            <a:endParaRPr lang="it-IT"/>
          </a:p>
        </p:txBody>
      </p:sp>
    </p:spTree>
    <p:extLst>
      <p:ext uri="{BB962C8B-B14F-4D97-AF65-F5344CB8AC3E}">
        <p14:creationId xmlns:p14="http://schemas.microsoft.com/office/powerpoint/2010/main" val="117300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9329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309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olo e testo verti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7986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936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84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6658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083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5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72707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Tree>
    <p:extLst>
      <p:ext uri="{BB962C8B-B14F-4D97-AF65-F5344CB8AC3E}">
        <p14:creationId xmlns:p14="http://schemas.microsoft.com/office/powerpoint/2010/main" val="93717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08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xmlns="" id="{41A4C8F4-7E91-4E72-8CB3-C10A5D0F75A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grpSp>
        <p:nvGrpSpPr>
          <p:cNvPr id="8" name="Gruppo 7">
            <a:extLst>
              <a:ext uri="{FF2B5EF4-FFF2-40B4-BE49-F238E27FC236}">
                <a16:creationId xmlns:a16="http://schemas.microsoft.com/office/drawing/2014/main" xmlns="" id="{18C3F00F-270D-4BEC-B068-F8CFDF16D7D2}"/>
              </a:ext>
            </a:extLst>
          </p:cNvPr>
          <p:cNvGrpSpPr/>
          <p:nvPr userDrawn="1"/>
        </p:nvGrpSpPr>
        <p:grpSpPr>
          <a:xfrm>
            <a:off x="0" y="0"/>
            <a:ext cx="12192000" cy="623081"/>
            <a:chOff x="0" y="0"/>
            <a:chExt cx="12192000" cy="623081"/>
          </a:xfrm>
        </p:grpSpPr>
        <p:sp>
          <p:nvSpPr>
            <p:cNvPr id="9" name="Rettangolo 8">
              <a:extLst>
                <a:ext uri="{FF2B5EF4-FFF2-40B4-BE49-F238E27FC236}">
                  <a16:creationId xmlns:a16="http://schemas.microsoft.com/office/drawing/2014/main" xmlns="" id="{EED41851-A7B3-422B-A9E8-1225382388F4}"/>
                </a:ext>
              </a:extLst>
            </p:cNvPr>
            <p:cNvSpPr/>
            <p:nvPr/>
          </p:nvSpPr>
          <p:spPr>
            <a:xfrm>
              <a:off x="0" y="0"/>
              <a:ext cx="12192000" cy="407963"/>
            </a:xfrm>
            <a:prstGeom prst="rect">
              <a:avLst/>
            </a:prstGeom>
            <a:solidFill>
              <a:srgbClr val="2034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 name="Elemento grafico 9">
              <a:extLst>
                <a:ext uri="{FF2B5EF4-FFF2-40B4-BE49-F238E27FC236}">
                  <a16:creationId xmlns:a16="http://schemas.microsoft.com/office/drawing/2014/main" xmlns="" id="{45C19676-371D-47AD-A582-9559386F4148}"/>
                </a:ext>
              </a:extLst>
            </p:cNvPr>
            <p:cNvPicPr>
              <a:picLocks noChangeAspect="1"/>
            </p:cNvPicPr>
            <p:nvPr/>
          </p:nvPicPr>
          <p:blipFill>
            <a:blip r:embed="rId14">
              <a:extLst>
                <a:ext uri="{96DAC541-7B7A-43D3-8B79-37D633B846F1}">
                  <asvg:svgBlip xmlns:asvg="http://schemas.microsoft.com/office/drawing/2016/SVG/main" xmlns="" r:embed="rId15"/>
                </a:ext>
              </a:extLst>
            </a:blip>
            <a:stretch>
              <a:fillRect/>
            </a:stretch>
          </p:blipFill>
          <p:spPr>
            <a:xfrm>
              <a:off x="5853112" y="203981"/>
              <a:ext cx="485775" cy="419100"/>
            </a:xfrm>
            <a:prstGeom prst="rect">
              <a:avLst/>
            </a:prstGeom>
          </p:spPr>
        </p:pic>
      </p:grpSp>
      <p:grpSp>
        <p:nvGrpSpPr>
          <p:cNvPr id="11" name="Gruppo 10">
            <a:extLst>
              <a:ext uri="{FF2B5EF4-FFF2-40B4-BE49-F238E27FC236}">
                <a16:creationId xmlns:a16="http://schemas.microsoft.com/office/drawing/2014/main" xmlns="" id="{C0560E69-5A48-4F13-9721-F958477EC721}"/>
              </a:ext>
            </a:extLst>
          </p:cNvPr>
          <p:cNvGrpSpPr/>
          <p:nvPr userDrawn="1"/>
        </p:nvGrpSpPr>
        <p:grpSpPr>
          <a:xfrm>
            <a:off x="4641911" y="5541819"/>
            <a:ext cx="2666986" cy="1762183"/>
            <a:chOff x="4641911" y="5541819"/>
            <a:chExt cx="2666986" cy="1762183"/>
          </a:xfrm>
        </p:grpSpPr>
        <p:pic>
          <p:nvPicPr>
            <p:cNvPr id="12" name="Immagine 11">
              <a:extLst>
                <a:ext uri="{FF2B5EF4-FFF2-40B4-BE49-F238E27FC236}">
                  <a16:creationId xmlns:a16="http://schemas.microsoft.com/office/drawing/2014/main" xmlns="" id="{FB4B959E-C03F-46A1-8DE2-59A4FEDF9D78}"/>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31891" y="5643933"/>
              <a:ext cx="1577006" cy="1577006"/>
            </a:xfrm>
            <a:prstGeom prst="rect">
              <a:avLst/>
            </a:prstGeom>
          </p:spPr>
        </p:pic>
        <p:pic>
          <p:nvPicPr>
            <p:cNvPr id="13" name="Immagine 12">
              <a:extLst>
                <a:ext uri="{FF2B5EF4-FFF2-40B4-BE49-F238E27FC236}">
                  <a16:creationId xmlns:a16="http://schemas.microsoft.com/office/drawing/2014/main" xmlns="" id="{4954B2B5-FFA8-4F5E-BB9E-5DD10EE01FB0}"/>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641911" y="5541819"/>
              <a:ext cx="1245248" cy="1762183"/>
            </a:xfrm>
            <a:prstGeom prst="rect">
              <a:avLst/>
            </a:prstGeom>
          </p:spPr>
        </p:pic>
      </p:grpSp>
      <p:sp>
        <p:nvSpPr>
          <p:cNvPr id="14" name="Rettangolo 13">
            <a:extLst>
              <a:ext uri="{FF2B5EF4-FFF2-40B4-BE49-F238E27FC236}">
                <a16:creationId xmlns:a16="http://schemas.microsoft.com/office/drawing/2014/main" xmlns="" id="{501ACFBE-CB3A-4B2E-829B-4BF2FE128790}"/>
              </a:ext>
            </a:extLst>
          </p:cNvPr>
          <p:cNvSpPr/>
          <p:nvPr userDrawn="1"/>
        </p:nvSpPr>
        <p:spPr>
          <a:xfrm>
            <a:off x="4954494" y="6036235"/>
            <a:ext cx="2271059" cy="47812"/>
          </a:xfrm>
          <a:prstGeom prst="rect">
            <a:avLst/>
          </a:prstGeom>
          <a:solidFill>
            <a:srgbClr val="2238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20132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png"/><Relationship Id="rId7" Type="http://schemas.openxmlformats.org/officeDocument/2006/relationships/image" Target="../media/image12.sv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10.svg"/><Relationship Id="rId4" Type="http://schemas.openxmlformats.org/officeDocument/2006/relationships/image" Target="../media/image8.png"/><Relationship Id="rId9" Type="http://schemas.openxmlformats.org/officeDocument/2006/relationships/image" Target="../media/image1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magine 15">
            <a:extLst>
              <a:ext uri="{FF2B5EF4-FFF2-40B4-BE49-F238E27FC236}">
                <a16:creationId xmlns:a16="http://schemas.microsoft.com/office/drawing/2014/main" xmlns="" id="{87149447-C58D-45BA-89B9-93BAAF8A7C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pic>
        <p:nvPicPr>
          <p:cNvPr id="19" name="Immagine 18">
            <a:extLst>
              <a:ext uri="{FF2B5EF4-FFF2-40B4-BE49-F238E27FC236}">
                <a16:creationId xmlns:a16="http://schemas.microsoft.com/office/drawing/2014/main" xmlns="" id="{CAA84ABF-CAB5-4223-96BB-396E8B2D0D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sp>
        <p:nvSpPr>
          <p:cNvPr id="22" name="CasellaDiTesto 21">
            <a:extLst>
              <a:ext uri="{FF2B5EF4-FFF2-40B4-BE49-F238E27FC236}">
                <a16:creationId xmlns:a16="http://schemas.microsoft.com/office/drawing/2014/main" xmlns="" id="{3A2A6901-5B5F-40E3-9E66-D4BF0B571B89}"/>
              </a:ext>
            </a:extLst>
          </p:cNvPr>
          <p:cNvSpPr txBox="1"/>
          <p:nvPr/>
        </p:nvSpPr>
        <p:spPr>
          <a:xfrm>
            <a:off x="316230" y="4011079"/>
            <a:ext cx="11559540" cy="1077218"/>
          </a:xfrm>
          <a:prstGeom prst="rect">
            <a:avLst/>
          </a:prstGeom>
          <a:noFill/>
        </p:spPr>
        <p:txBody>
          <a:bodyPr wrap="square" rtlCol="0" anchor="ctr" anchorCtr="1">
            <a:spAutoFit/>
          </a:bodyPr>
          <a:lstStyle/>
          <a:p>
            <a:pPr algn="ctr"/>
            <a:r>
              <a:rPr lang="it-IT" sz="3200" b="1" dirty="0" smtClean="0">
                <a:solidFill>
                  <a:schemeClr val="bg1"/>
                </a:solidFill>
                <a:latin typeface="Source Sans Pro" panose="020B0503030403020204" pitchFamily="34" charset="0"/>
                <a:ea typeface="Source Sans Pro" panose="020B0503030403020204" pitchFamily="34" charset="0"/>
              </a:rPr>
              <a:t>Evento annuale POR Lombardia FESR/FSE</a:t>
            </a:r>
          </a:p>
          <a:p>
            <a:pPr algn="ctr"/>
            <a:endParaRPr lang="it-IT" sz="3200" b="1" dirty="0">
              <a:solidFill>
                <a:schemeClr val="bg1"/>
              </a:solidFill>
              <a:latin typeface="Source Sans Pro" panose="020B0503030403020204" pitchFamily="34" charset="0"/>
              <a:ea typeface="Source Sans Pro" panose="020B0503030403020204" pitchFamily="34" charset="0"/>
            </a:endParaRPr>
          </a:p>
        </p:txBody>
      </p:sp>
      <p:sp>
        <p:nvSpPr>
          <p:cNvPr id="25" name="CasellaDiTesto 24">
            <a:extLst>
              <a:ext uri="{FF2B5EF4-FFF2-40B4-BE49-F238E27FC236}">
                <a16:creationId xmlns:a16="http://schemas.microsoft.com/office/drawing/2014/main" xmlns="" id="{FAC96178-5E27-4E76-A892-C152DBA371C9}"/>
              </a:ext>
            </a:extLst>
          </p:cNvPr>
          <p:cNvSpPr txBox="1"/>
          <p:nvPr/>
        </p:nvSpPr>
        <p:spPr>
          <a:xfrm>
            <a:off x="1190626" y="5683814"/>
            <a:ext cx="9334500" cy="461665"/>
          </a:xfrm>
          <a:prstGeom prst="rect">
            <a:avLst/>
          </a:prstGeom>
          <a:noFill/>
        </p:spPr>
        <p:txBody>
          <a:bodyPr wrap="square" rtlCol="0" anchor="ctr" anchorCtr="1">
            <a:spAutoFit/>
          </a:bodyPr>
          <a:lstStyle/>
          <a:p>
            <a:pPr algn="ctr"/>
            <a:r>
              <a:rPr lang="it-IT" sz="2400" b="1" dirty="0" smtClean="0">
                <a:solidFill>
                  <a:schemeClr val="bg1"/>
                </a:solidFill>
                <a:latin typeface="Source Sans Pro" panose="020B0503030403020204" pitchFamily="34" charset="0"/>
                <a:ea typeface="Source Sans Pro" panose="020B0503030403020204" pitchFamily="34" charset="0"/>
              </a:rPr>
              <a:t>Gianni M. GLIOTTONE – Agenzia per la Coesione Territoriale</a:t>
            </a:r>
            <a:endParaRPr lang="it-IT" sz="2400" b="1" dirty="0">
              <a:solidFill>
                <a:schemeClr val="bg1"/>
              </a:solidFill>
              <a:latin typeface="Source Sans Pro" panose="020B0503030403020204" pitchFamily="34" charset="0"/>
              <a:ea typeface="Source Sans Pro" panose="020B0503030403020204" pitchFamily="34" charset="0"/>
            </a:endParaRPr>
          </a:p>
        </p:txBody>
      </p:sp>
      <p:sp>
        <p:nvSpPr>
          <p:cNvPr id="28" name="Rettangolo 27">
            <a:extLst>
              <a:ext uri="{FF2B5EF4-FFF2-40B4-BE49-F238E27FC236}">
                <a16:creationId xmlns:a16="http://schemas.microsoft.com/office/drawing/2014/main" xmlns="" id="{D0B63DED-E7E4-4CC2-9D4D-9744C0DCE087}"/>
              </a:ext>
            </a:extLst>
          </p:cNvPr>
          <p:cNvSpPr/>
          <p:nvPr/>
        </p:nvSpPr>
        <p:spPr>
          <a:xfrm>
            <a:off x="5226050" y="3454400"/>
            <a:ext cx="2069246" cy="5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a:extLst>
              <a:ext uri="{FF2B5EF4-FFF2-40B4-BE49-F238E27FC236}">
                <a16:creationId xmlns:a16="http://schemas.microsoft.com/office/drawing/2014/main" xmlns="" id="{FAC96178-5E27-4E76-A892-C152DBA371C9}"/>
              </a:ext>
            </a:extLst>
          </p:cNvPr>
          <p:cNvSpPr txBox="1"/>
          <p:nvPr/>
        </p:nvSpPr>
        <p:spPr>
          <a:xfrm>
            <a:off x="2953719" y="4857464"/>
            <a:ext cx="6284563" cy="461665"/>
          </a:xfrm>
          <a:prstGeom prst="rect">
            <a:avLst/>
          </a:prstGeom>
          <a:noFill/>
        </p:spPr>
        <p:txBody>
          <a:bodyPr wrap="square" rtlCol="0" anchor="ctr" anchorCtr="1">
            <a:spAutoFit/>
          </a:bodyPr>
          <a:lstStyle/>
          <a:p>
            <a:pPr algn="ctr"/>
            <a:r>
              <a:rPr lang="it-IT" sz="2400" b="1" dirty="0" smtClean="0">
                <a:solidFill>
                  <a:schemeClr val="bg1"/>
                </a:solidFill>
                <a:latin typeface="Source Sans Pro" panose="020B0503030403020204" pitchFamily="34" charset="0"/>
                <a:ea typeface="Source Sans Pro" panose="020B0503030403020204" pitchFamily="34" charset="0"/>
              </a:rPr>
              <a:t>Milano, 5 aprile 2019</a:t>
            </a:r>
            <a:endParaRPr lang="it-IT" sz="2400" b="1" dirty="0">
              <a:solidFill>
                <a:schemeClr val="bg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1197670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Orientamento ai risultati</a:t>
            </a:r>
          </a:p>
        </p:txBody>
      </p:sp>
      <p:sp>
        <p:nvSpPr>
          <p:cNvPr id="7" name="Rettangolo 6"/>
          <p:cNvSpPr/>
          <p:nvPr/>
        </p:nvSpPr>
        <p:spPr>
          <a:xfrm>
            <a:off x="2222742" y="1099848"/>
            <a:ext cx="7995522"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Punti convincenti della proposta post 2020 della C.E.</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Eliminata la Relazione Annuale di Attuazione</a:t>
            </a:r>
          </a:p>
        </p:txBody>
      </p:sp>
      <p:sp>
        <p:nvSpPr>
          <p:cNvPr id="10" name="Rettangolo 9"/>
          <p:cNvSpPr/>
          <p:nvPr/>
        </p:nvSpPr>
        <p:spPr>
          <a:xfrm>
            <a:off x="915611" y="4148634"/>
            <a:ext cx="10858500" cy="1323439"/>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Performance framework non più legato a premialità</a:t>
            </a:r>
            <a:endParaRPr lang="it-IT" sz="4000" b="1" dirty="0">
              <a:solidFill>
                <a:schemeClr val="accent1">
                  <a:lumMod val="75000"/>
                </a:schemeClr>
              </a:solidFill>
              <a:ea typeface="Calibri"/>
              <a:cs typeface="Times New Roman"/>
            </a:endParaRPr>
          </a:p>
        </p:txBody>
      </p:sp>
      <p:sp>
        <p:nvSpPr>
          <p:cNvPr id="6" name="CasellaDiTesto 5"/>
          <p:cNvSpPr txBox="1"/>
          <p:nvPr/>
        </p:nvSpPr>
        <p:spPr>
          <a:xfrm>
            <a:off x="968654" y="3121805"/>
            <a:ext cx="9977933" cy="830997"/>
          </a:xfrm>
          <a:prstGeom prst="rect">
            <a:avLst/>
          </a:prstGeom>
          <a:noFill/>
        </p:spPr>
        <p:txBody>
          <a:bodyPr wrap="square" rtlCol="0">
            <a:spAutoFit/>
          </a:bodyPr>
          <a:lstStyle/>
          <a:p>
            <a:r>
              <a:rPr lang="it-IT" b="1" dirty="0" smtClean="0">
                <a:solidFill>
                  <a:schemeClr val="accent1">
                    <a:lumMod val="75000"/>
                  </a:schemeClr>
                </a:solidFill>
                <a:ea typeface="Calibri"/>
                <a:cs typeface="Times New Roman"/>
              </a:rPr>
              <a:t>	</a:t>
            </a:r>
            <a:r>
              <a:rPr lang="it-IT" sz="2400" b="1" dirty="0" smtClean="0">
                <a:solidFill>
                  <a:schemeClr val="accent1">
                    <a:lumMod val="75000"/>
                  </a:schemeClr>
                </a:solidFill>
                <a:ea typeface="Calibri"/>
                <a:cs typeface="Times New Roman"/>
              </a:rPr>
              <a:t>Maggiore </a:t>
            </a:r>
            <a:r>
              <a:rPr lang="it-IT" sz="2400" b="1" dirty="0">
                <a:solidFill>
                  <a:schemeClr val="accent1">
                    <a:lumMod val="75000"/>
                  </a:schemeClr>
                </a:solidFill>
                <a:ea typeface="Calibri"/>
                <a:cs typeface="Times New Roman"/>
              </a:rPr>
              <a:t>attenzione alla qualità e alla frequenza della trasmissione </a:t>
            </a:r>
            <a:r>
              <a:rPr lang="it-IT" sz="2400" b="1" dirty="0" smtClean="0">
                <a:solidFill>
                  <a:schemeClr val="accent1">
                    <a:lumMod val="75000"/>
                  </a:schemeClr>
                </a:solidFill>
                <a:ea typeface="Calibri"/>
                <a:cs typeface="Times New Roman"/>
              </a:rPr>
              <a:t>	dei </a:t>
            </a:r>
            <a:r>
              <a:rPr lang="it-IT" sz="2400" b="1" dirty="0">
                <a:solidFill>
                  <a:schemeClr val="accent1">
                    <a:lumMod val="75000"/>
                  </a:schemeClr>
                </a:solidFill>
                <a:ea typeface="Calibri"/>
                <a:cs typeface="Times New Roman"/>
              </a:rPr>
              <a:t>dati di monitoraggio (dagli attuali 3 a 4 volte all’anno)</a:t>
            </a:r>
          </a:p>
        </p:txBody>
      </p:sp>
      <p:sp>
        <p:nvSpPr>
          <p:cNvPr id="8" name="CasellaDiTesto 7"/>
          <p:cNvSpPr txBox="1"/>
          <p:nvPr/>
        </p:nvSpPr>
        <p:spPr>
          <a:xfrm>
            <a:off x="1121053" y="5322461"/>
            <a:ext cx="9977933" cy="461665"/>
          </a:xfrm>
          <a:prstGeom prst="rect">
            <a:avLst/>
          </a:prstGeom>
          <a:noFill/>
        </p:spPr>
        <p:txBody>
          <a:bodyPr wrap="square" rtlCol="0">
            <a:spAutoFit/>
          </a:bodyPr>
          <a:lstStyle/>
          <a:p>
            <a:r>
              <a:rPr lang="it-IT" b="1" dirty="0" smtClean="0">
                <a:solidFill>
                  <a:schemeClr val="accent1">
                    <a:lumMod val="75000"/>
                  </a:schemeClr>
                </a:solidFill>
                <a:ea typeface="Calibri"/>
                <a:cs typeface="Times New Roman"/>
              </a:rPr>
              <a:t>	</a:t>
            </a:r>
            <a:r>
              <a:rPr lang="it-IT" sz="2400" b="1" dirty="0" smtClean="0">
                <a:solidFill>
                  <a:schemeClr val="accent1">
                    <a:lumMod val="75000"/>
                  </a:schemeClr>
                </a:solidFill>
                <a:ea typeface="Calibri"/>
                <a:cs typeface="Times New Roman"/>
              </a:rPr>
              <a:t>Target intermedi e finali utilizzati solo per valutare il programma</a:t>
            </a:r>
            <a:endParaRPr lang="it-IT" sz="24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326089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buFont typeface="Arial" panose="020B0604020202020204" pitchFamily="34" charset="0"/>
              <a:buChar char="•"/>
            </a:pPr>
            <a:r>
              <a:rPr lang="it-IT" sz="4000" b="1" dirty="0" smtClean="0">
                <a:solidFill>
                  <a:schemeClr val="tx2">
                    <a:lumMod val="60000"/>
                    <a:lumOff val="40000"/>
                  </a:schemeClr>
                </a:solidFill>
                <a:ea typeface="Calibri"/>
                <a:cs typeface="Times New Roman"/>
              </a:rPr>
              <a:t>2014-2010: dati </a:t>
            </a:r>
            <a:r>
              <a:rPr lang="it-IT" sz="4000" b="1" dirty="0">
                <a:solidFill>
                  <a:schemeClr val="tx2">
                    <a:lumMod val="60000"/>
                    <a:lumOff val="40000"/>
                  </a:schemeClr>
                </a:solidFill>
                <a:ea typeface="Calibri"/>
                <a:cs typeface="Times New Roman"/>
              </a:rPr>
              <a:t>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buFont typeface="Arial" panose="020B0604020202020204" pitchFamily="34" charset="0"/>
              <a:buChar char="•"/>
            </a:pPr>
            <a:r>
              <a:rPr lang="it-IT" sz="4000" b="1" dirty="0" smtClean="0">
                <a:solidFill>
                  <a:schemeClr val="tx2">
                    <a:lumMod val="60000"/>
                    <a:lumOff val="40000"/>
                  </a:schemeClr>
                </a:solidFill>
                <a:ea typeface="Calibri"/>
                <a:cs typeface="Times New Roman"/>
              </a:rPr>
              <a:t>Post 2020: punti </a:t>
            </a:r>
            <a:r>
              <a:rPr lang="it-IT" sz="4000" b="1" dirty="0">
                <a:solidFill>
                  <a:schemeClr val="tx2">
                    <a:lumMod val="60000"/>
                    <a:lumOff val="40000"/>
                  </a:schemeClr>
                </a:solidFill>
                <a:ea typeface="Calibri"/>
                <a:cs typeface="Times New Roman"/>
              </a:rPr>
              <a:t>convincenti della proposta </a:t>
            </a:r>
            <a:r>
              <a:rPr lang="it-IT" sz="4000" b="1" dirty="0" smtClean="0">
                <a:solidFill>
                  <a:schemeClr val="tx2">
                    <a:lumMod val="60000"/>
                    <a:lumOff val="40000"/>
                  </a:schemeClr>
                </a:solidFill>
                <a:ea typeface="Calibri"/>
                <a:cs typeface="Times New Roman"/>
              </a:rPr>
              <a:t>della </a:t>
            </a:r>
            <a:r>
              <a:rPr lang="it-IT" sz="4000" b="1" dirty="0">
                <a:solidFill>
                  <a:schemeClr val="tx2">
                    <a:lumMod val="60000"/>
                    <a:lumOff val="40000"/>
                  </a:schemeClr>
                </a:solidFill>
                <a:ea typeface="Calibri"/>
                <a:cs typeface="Times New Roman"/>
              </a:rPr>
              <a:t>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smtClean="0">
                <a:solidFill>
                  <a:schemeClr val="accent1">
                    <a:lumMod val="75000"/>
                  </a:schemeClr>
                </a:solidFill>
                <a:ea typeface="Calibri"/>
                <a:cs typeface="Times New Roman"/>
              </a:rPr>
              <a:t>Sommario</a:t>
            </a:r>
          </a:p>
        </p:txBody>
      </p:sp>
      <p:sp>
        <p:nvSpPr>
          <p:cNvPr id="5" name="Rettangolo 4"/>
          <p:cNvSpPr/>
          <p:nvPr/>
        </p:nvSpPr>
        <p:spPr>
          <a:xfrm>
            <a:off x="760633" y="4411108"/>
            <a:ext cx="8646714"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buFont typeface="Arial" panose="020B0604020202020204" pitchFamily="34" charset="0"/>
              <a:buChar char="•"/>
            </a:pPr>
            <a:r>
              <a:rPr lang="it-IT" sz="4000" b="1" dirty="0" smtClean="0">
                <a:solidFill>
                  <a:schemeClr val="accent1">
                    <a:lumMod val="75000"/>
                  </a:schemeClr>
                </a:solidFill>
                <a:ea typeface="Calibri"/>
                <a:cs typeface="Times New Roman"/>
              </a:rPr>
              <a:t>Post 2020: possibili </a:t>
            </a:r>
            <a:r>
              <a:rPr lang="it-IT" sz="4000" b="1" dirty="0">
                <a:solidFill>
                  <a:schemeClr val="accent1">
                    <a:lumMod val="75000"/>
                  </a:schemeClr>
                </a:solidFill>
                <a:ea typeface="Calibri"/>
                <a:cs typeface="Times New Roman"/>
              </a:rPr>
              <a:t>miglioramenti (proposte dell’Italia)</a:t>
            </a:r>
          </a:p>
        </p:txBody>
      </p:sp>
    </p:spTree>
    <p:extLst>
      <p:ext uri="{BB962C8B-B14F-4D97-AF65-F5344CB8AC3E}">
        <p14:creationId xmlns:p14="http://schemas.microsoft.com/office/powerpoint/2010/main" val="1635233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CE: duplice regime per i </a:t>
            </a:r>
            <a:r>
              <a:rPr lang="it-IT" sz="4000" b="1" dirty="0" err="1" smtClean="0">
                <a:solidFill>
                  <a:schemeClr val="accent1">
                    <a:lumMod val="75000"/>
                  </a:schemeClr>
                </a:solidFill>
                <a:ea typeface="Calibri"/>
                <a:cs typeface="Times New Roman"/>
              </a:rPr>
              <a:t>Si.Ge.Co</a:t>
            </a:r>
            <a:r>
              <a:rPr lang="it-IT" sz="4000" b="1" dirty="0" smtClean="0">
                <a:solidFill>
                  <a:schemeClr val="accent1">
                    <a:lumMod val="75000"/>
                  </a:schemeClr>
                </a:solidFill>
                <a:ea typeface="Calibri"/>
                <a:cs typeface="Times New Roman"/>
              </a:rPr>
              <a:t>.</a:t>
            </a:r>
          </a:p>
        </p:txBody>
      </p:sp>
      <p:sp>
        <p:nvSpPr>
          <p:cNvPr id="6" name="CasellaDiTesto 5"/>
          <p:cNvSpPr txBox="1"/>
          <p:nvPr/>
        </p:nvSpPr>
        <p:spPr>
          <a:xfrm>
            <a:off x="730529" y="3242353"/>
            <a:ext cx="9977933" cy="461665"/>
          </a:xfrm>
          <a:prstGeom prst="rect">
            <a:avLst/>
          </a:prstGeom>
          <a:noFill/>
        </p:spPr>
        <p:txBody>
          <a:bodyPr wrap="square" rtlCol="0">
            <a:spAutoFit/>
          </a:bodyPr>
          <a:lstStyle/>
          <a:p>
            <a:pPr marL="285750" indent="-285750">
              <a:buFont typeface="Arial" pitchFamily="34" charset="0"/>
              <a:buChar char="•"/>
            </a:pPr>
            <a:r>
              <a:rPr lang="it-IT" b="1" dirty="0" smtClean="0">
                <a:solidFill>
                  <a:schemeClr val="accent1">
                    <a:lumMod val="75000"/>
                  </a:schemeClr>
                </a:solidFill>
                <a:ea typeface="Calibri"/>
                <a:cs typeface="Times New Roman"/>
              </a:rPr>
              <a:t>	</a:t>
            </a:r>
            <a:r>
              <a:rPr lang="it-IT" sz="2400" b="1" u="sng" dirty="0" smtClean="0">
                <a:solidFill>
                  <a:schemeClr val="accent1">
                    <a:lumMod val="75000"/>
                  </a:schemeClr>
                </a:solidFill>
                <a:ea typeface="Calibri"/>
                <a:cs typeface="Times New Roman"/>
              </a:rPr>
              <a:t>Standard</a:t>
            </a:r>
            <a:r>
              <a:rPr lang="it-IT" sz="2400" b="1" dirty="0" smtClean="0">
                <a:solidFill>
                  <a:schemeClr val="accent1">
                    <a:lumMod val="75000"/>
                  </a:schemeClr>
                </a:solidFill>
                <a:ea typeface="Calibri"/>
                <a:cs typeface="Times New Roman"/>
              </a:rPr>
              <a:t>: come attuale ma con controlli 1° livello a campione</a:t>
            </a:r>
            <a:endParaRPr lang="it-IT" sz="2400" b="1" dirty="0">
              <a:solidFill>
                <a:schemeClr val="accent1">
                  <a:lumMod val="75000"/>
                </a:schemeClr>
              </a:solidFill>
              <a:ea typeface="Calibri"/>
              <a:cs typeface="Times New Roman"/>
            </a:endParaRPr>
          </a:p>
        </p:txBody>
      </p:sp>
      <p:sp>
        <p:nvSpPr>
          <p:cNvPr id="8" name="CasellaDiTesto 7"/>
          <p:cNvSpPr txBox="1"/>
          <p:nvPr/>
        </p:nvSpPr>
        <p:spPr>
          <a:xfrm>
            <a:off x="731366" y="3690041"/>
            <a:ext cx="9977933" cy="830997"/>
          </a:xfrm>
          <a:prstGeom prst="rect">
            <a:avLst/>
          </a:prstGeom>
          <a:noFill/>
        </p:spPr>
        <p:txBody>
          <a:bodyPr wrap="square" rtlCol="0">
            <a:spAutoFit/>
          </a:bodyPr>
          <a:lstStyle/>
          <a:p>
            <a:pPr marL="285750" indent="-285750">
              <a:buFont typeface="Arial" pitchFamily="34" charset="0"/>
              <a:buChar char="•"/>
            </a:pPr>
            <a:r>
              <a:rPr lang="it-IT" b="1" dirty="0" smtClean="0">
                <a:solidFill>
                  <a:schemeClr val="accent1">
                    <a:lumMod val="75000"/>
                  </a:schemeClr>
                </a:solidFill>
                <a:ea typeface="Calibri"/>
                <a:cs typeface="Times New Roman"/>
              </a:rPr>
              <a:t>	</a:t>
            </a:r>
            <a:r>
              <a:rPr lang="it-IT" sz="2400" b="1" u="sng" dirty="0" smtClean="0">
                <a:solidFill>
                  <a:schemeClr val="accent1">
                    <a:lumMod val="75000"/>
                  </a:schemeClr>
                </a:solidFill>
                <a:effectLst>
                  <a:outerShdw blurRad="38100" dist="38100" dir="2700000" algn="tl">
                    <a:srgbClr val="000000">
                      <a:alpha val="43137"/>
                    </a:srgbClr>
                  </a:outerShdw>
                </a:effectLst>
                <a:ea typeface="Calibri"/>
                <a:cs typeface="Times New Roman"/>
              </a:rPr>
              <a:t>Nazionali</a:t>
            </a:r>
            <a:r>
              <a:rPr lang="it-IT" sz="2400" b="1" dirty="0" smtClean="0">
                <a:solidFill>
                  <a:schemeClr val="accent1">
                    <a:lumMod val="75000"/>
                  </a:schemeClr>
                </a:solidFill>
                <a:ea typeface="Calibri"/>
                <a:cs typeface="Times New Roman"/>
              </a:rPr>
              <a:t>: con </a:t>
            </a:r>
            <a:r>
              <a:rPr lang="it-IT" sz="2400" b="1" dirty="0">
                <a:solidFill>
                  <a:schemeClr val="accent1">
                    <a:lumMod val="75000"/>
                  </a:schemeClr>
                </a:solidFill>
                <a:ea typeface="Calibri"/>
                <a:cs typeface="Times New Roman"/>
              </a:rPr>
              <a:t>alcune significative misure di </a:t>
            </a:r>
            <a:r>
              <a:rPr lang="it-IT" sz="2400" b="1" dirty="0" smtClean="0">
                <a:solidFill>
                  <a:schemeClr val="accent1">
                    <a:lumMod val="75000"/>
                  </a:schemeClr>
                </a:solidFill>
                <a:ea typeface="Calibri"/>
                <a:cs typeface="Times New Roman"/>
              </a:rPr>
              <a:t>semplificazione</a:t>
            </a:r>
          </a:p>
          <a:p>
            <a:r>
              <a:rPr lang="it-IT" sz="2400" b="1" dirty="0" smtClean="0">
                <a:solidFill>
                  <a:schemeClr val="accent1">
                    <a:lumMod val="75000"/>
                  </a:schemeClr>
                </a:solidFill>
                <a:ea typeface="Calibri"/>
                <a:cs typeface="Times New Roman"/>
              </a:rPr>
              <a:t>	tra cui snellimento </a:t>
            </a:r>
            <a:r>
              <a:rPr lang="it-IT" sz="2400" b="1" dirty="0">
                <a:solidFill>
                  <a:schemeClr val="accent1">
                    <a:lumMod val="75000"/>
                  </a:schemeClr>
                </a:solidFill>
                <a:ea typeface="Calibri"/>
                <a:cs typeface="Times New Roman"/>
              </a:rPr>
              <a:t>delle verifiche della Commissione </a:t>
            </a:r>
          </a:p>
        </p:txBody>
      </p:sp>
      <p:sp>
        <p:nvSpPr>
          <p:cNvPr id="11" name="CasellaDiTesto 10"/>
          <p:cNvSpPr txBox="1"/>
          <p:nvPr/>
        </p:nvSpPr>
        <p:spPr>
          <a:xfrm>
            <a:off x="731366" y="4437456"/>
            <a:ext cx="9977933" cy="461665"/>
          </a:xfrm>
          <a:prstGeom prst="rect">
            <a:avLst/>
          </a:prstGeom>
          <a:noFill/>
        </p:spPr>
        <p:txBody>
          <a:bodyPr wrap="square" rtlCol="0">
            <a:spAutoFit/>
          </a:bodyPr>
          <a:lstStyle/>
          <a:p>
            <a:r>
              <a:rPr lang="it-IT" b="1" dirty="0" smtClean="0">
                <a:solidFill>
                  <a:schemeClr val="accent1">
                    <a:lumMod val="75000"/>
                  </a:schemeClr>
                </a:solidFill>
                <a:ea typeface="Calibri"/>
                <a:cs typeface="Times New Roman"/>
              </a:rPr>
              <a:t>		 </a:t>
            </a:r>
            <a:r>
              <a:rPr lang="it-IT" sz="2400" b="1" dirty="0" smtClean="0">
                <a:solidFill>
                  <a:schemeClr val="accent1">
                    <a:lumMod val="75000"/>
                  </a:schemeClr>
                </a:solidFill>
                <a:effectLst>
                  <a:outerShdw blurRad="38100" dist="38100" dir="2700000" algn="tl">
                    <a:srgbClr val="000000">
                      <a:alpha val="43137"/>
                    </a:srgbClr>
                  </a:outerShdw>
                </a:effectLst>
                <a:ea typeface="Calibri"/>
                <a:cs typeface="Times New Roman"/>
              </a:rPr>
              <a:t>ma solo per alcuni PO ritenuti affidabili dalla C.E.</a:t>
            </a:r>
            <a:endParaRPr lang="it-IT" sz="2400" b="1" dirty="0">
              <a:solidFill>
                <a:schemeClr val="accent1">
                  <a:lumMod val="75000"/>
                </a:schemeClr>
              </a:solidFill>
              <a:effectLst>
                <a:outerShdw blurRad="38100" dist="38100" dir="2700000" algn="tl">
                  <a:srgbClr val="000000">
                    <a:alpha val="43137"/>
                  </a:srgbClr>
                </a:outerShdw>
              </a:effectLst>
              <a:ea typeface="Calibri"/>
              <a:cs typeface="Times New Roman"/>
            </a:endParaRPr>
          </a:p>
        </p:txBody>
      </p:sp>
      <p:sp>
        <p:nvSpPr>
          <p:cNvPr id="12" name="Rettangolo 11"/>
          <p:cNvSpPr/>
          <p:nvPr/>
        </p:nvSpPr>
        <p:spPr>
          <a:xfrm>
            <a:off x="943653" y="4975321"/>
            <a:ext cx="10858500" cy="707886"/>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IT: </a:t>
            </a:r>
            <a:r>
              <a:rPr lang="it-IT" sz="4000" b="1" dirty="0" err="1" smtClean="0">
                <a:solidFill>
                  <a:schemeClr val="accent1">
                    <a:lumMod val="75000"/>
                  </a:schemeClr>
                </a:solidFill>
                <a:ea typeface="Calibri"/>
                <a:cs typeface="Times New Roman"/>
              </a:rPr>
              <a:t>Si.Ge.Co</a:t>
            </a:r>
            <a:r>
              <a:rPr lang="it-IT" sz="4000" b="1" dirty="0" smtClean="0">
                <a:solidFill>
                  <a:schemeClr val="accent1">
                    <a:lumMod val="75000"/>
                  </a:schemeClr>
                </a:solidFill>
                <a:ea typeface="Calibri"/>
                <a:cs typeface="Times New Roman"/>
              </a:rPr>
              <a:t>. unico e semplificato per tutti</a:t>
            </a:r>
          </a:p>
        </p:txBody>
      </p:sp>
      <p:sp>
        <p:nvSpPr>
          <p:cNvPr id="13" name="CasellaDiTesto 12"/>
          <p:cNvSpPr txBox="1"/>
          <p:nvPr/>
        </p:nvSpPr>
        <p:spPr>
          <a:xfrm>
            <a:off x="943653" y="5575978"/>
            <a:ext cx="9977933" cy="461665"/>
          </a:xfrm>
          <a:prstGeom prst="rect">
            <a:avLst/>
          </a:prstGeom>
          <a:noFill/>
        </p:spPr>
        <p:txBody>
          <a:bodyPr wrap="square" rtlCol="0">
            <a:spAutoFit/>
          </a:bodyPr>
          <a:lstStyle/>
          <a:p>
            <a:pPr marL="285750" indent="-285750">
              <a:buFont typeface="Arial" pitchFamily="34" charset="0"/>
              <a:buChar char="•"/>
            </a:pPr>
            <a:r>
              <a:rPr lang="it-IT" b="1" dirty="0" smtClean="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modulato in base all'affidabilità riscontrata nel corso dell’attuazione </a:t>
            </a:r>
          </a:p>
        </p:txBody>
      </p:sp>
    </p:spTree>
    <p:extLst>
      <p:ext uri="{BB962C8B-B14F-4D97-AF65-F5344CB8AC3E}">
        <p14:creationId xmlns:p14="http://schemas.microsoft.com/office/powerpoint/2010/main" val="367533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CE: permanenza chiusura annuale dei conti</a:t>
            </a:r>
          </a:p>
        </p:txBody>
      </p:sp>
      <p:sp>
        <p:nvSpPr>
          <p:cNvPr id="6" name="CasellaDiTesto 5"/>
          <p:cNvSpPr txBox="1"/>
          <p:nvPr/>
        </p:nvSpPr>
        <p:spPr>
          <a:xfrm>
            <a:off x="730529" y="3242353"/>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frammentazione della gestione dei programmi</a:t>
            </a:r>
          </a:p>
        </p:txBody>
      </p:sp>
      <p:sp>
        <p:nvSpPr>
          <p:cNvPr id="8" name="CasellaDiTesto 7"/>
          <p:cNvSpPr txBox="1"/>
          <p:nvPr/>
        </p:nvSpPr>
        <p:spPr>
          <a:xfrm>
            <a:off x="731366" y="3690041"/>
            <a:ext cx="9977933" cy="461665"/>
          </a:xfrm>
          <a:prstGeom prst="rect">
            <a:avLst/>
          </a:prstGeom>
          <a:noFill/>
        </p:spPr>
        <p:txBody>
          <a:bodyPr wrap="square" rtlCol="0">
            <a:spAutoFit/>
          </a:bodyPr>
          <a:lstStyle/>
          <a:p>
            <a:pPr marL="285750" indent="-285750">
              <a:buFont typeface="Arial" pitchFamily="34" charset="0"/>
              <a:buChar char="•"/>
            </a:pPr>
            <a:r>
              <a:rPr lang="it-IT" b="1" dirty="0" smtClean="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maggiore complessità </a:t>
            </a:r>
            <a:r>
              <a:rPr lang="it-IT" sz="2400" b="1" dirty="0" smtClean="0">
                <a:solidFill>
                  <a:schemeClr val="accent1">
                    <a:lumMod val="75000"/>
                  </a:schemeClr>
                </a:solidFill>
                <a:ea typeface="Calibri"/>
                <a:cs typeface="Times New Roman"/>
              </a:rPr>
              <a:t>nella modifica </a:t>
            </a:r>
            <a:r>
              <a:rPr lang="it-IT" sz="2400" b="1" dirty="0">
                <a:solidFill>
                  <a:schemeClr val="accent1">
                    <a:lumMod val="75000"/>
                  </a:schemeClr>
                </a:solidFill>
                <a:ea typeface="Calibri"/>
                <a:cs typeface="Times New Roman"/>
              </a:rPr>
              <a:t>dei programmi</a:t>
            </a:r>
          </a:p>
        </p:txBody>
      </p:sp>
      <p:sp>
        <p:nvSpPr>
          <p:cNvPr id="12" name="Rettangolo 11"/>
          <p:cNvSpPr/>
          <p:nvPr/>
        </p:nvSpPr>
        <p:spPr>
          <a:xfrm>
            <a:off x="943653" y="4975321"/>
            <a:ext cx="10858500" cy="707886"/>
          </a:xfrm>
          <a:prstGeom prst="rect">
            <a:avLst/>
          </a:prstGeom>
        </p:spPr>
        <p:txBody>
          <a:bodyPr wrap="square">
            <a:spAutoFit/>
          </a:bodyPr>
          <a:lstStyle/>
          <a:p>
            <a:pPr marL="587375" indent="-571500">
              <a:buFontTx/>
              <a:buChar char="-"/>
            </a:pPr>
            <a:r>
              <a:rPr lang="it-IT" sz="4000" b="1" dirty="0" smtClean="0">
                <a:solidFill>
                  <a:schemeClr val="accent1">
                    <a:lumMod val="75000"/>
                  </a:schemeClr>
                </a:solidFill>
                <a:ea typeface="Calibri"/>
                <a:cs typeface="Times New Roman"/>
              </a:rPr>
              <a:t>IT: nessuna chiusura annuale dei conti</a:t>
            </a:r>
          </a:p>
        </p:txBody>
      </p:sp>
      <p:sp>
        <p:nvSpPr>
          <p:cNvPr id="10" name="CasellaDiTesto 9"/>
          <p:cNvSpPr txBox="1"/>
          <p:nvPr/>
        </p:nvSpPr>
        <p:spPr>
          <a:xfrm>
            <a:off x="731366" y="4151706"/>
            <a:ext cx="9977933" cy="400110"/>
          </a:xfrm>
          <a:prstGeom prst="rect">
            <a:avLst/>
          </a:prstGeom>
          <a:noFill/>
        </p:spPr>
        <p:txBody>
          <a:bodyPr wrap="square" rtlCol="0">
            <a:spAutoFit/>
          </a:bodyPr>
          <a:lstStyle/>
          <a:p>
            <a:pPr marL="285750" indent="-285750">
              <a:buFont typeface="Arial" pitchFamily="34" charset="0"/>
              <a:buChar char="•"/>
            </a:pPr>
            <a:r>
              <a:rPr lang="it-IT" sz="2000" b="1" dirty="0" smtClean="0">
                <a:solidFill>
                  <a:schemeClr val="accent1">
                    <a:lumMod val="75000"/>
                  </a:schemeClr>
                </a:solidFill>
                <a:ea typeface="Calibri"/>
                <a:cs typeface="Times New Roman"/>
              </a:rPr>
              <a:t>		modifica del tasso di </a:t>
            </a:r>
            <a:r>
              <a:rPr lang="it-IT" sz="2000" b="1" dirty="0">
                <a:solidFill>
                  <a:schemeClr val="accent1">
                    <a:lumMod val="75000"/>
                  </a:schemeClr>
                </a:solidFill>
                <a:ea typeface="Calibri"/>
                <a:cs typeface="Times New Roman"/>
              </a:rPr>
              <a:t>cofinanziamento, pagamento degli anticipi</a:t>
            </a:r>
          </a:p>
        </p:txBody>
      </p:sp>
      <p:sp>
        <p:nvSpPr>
          <p:cNvPr id="14" name="CasellaDiTesto 13"/>
          <p:cNvSpPr txBox="1"/>
          <p:nvPr/>
        </p:nvSpPr>
        <p:spPr>
          <a:xfrm>
            <a:off x="743628" y="4574732"/>
            <a:ext cx="9977933" cy="461665"/>
          </a:xfrm>
          <a:prstGeom prst="rect">
            <a:avLst/>
          </a:prstGeom>
          <a:noFill/>
        </p:spPr>
        <p:txBody>
          <a:bodyPr wrap="square" rtlCol="0">
            <a:spAutoFit/>
          </a:bodyPr>
          <a:lstStyle/>
          <a:p>
            <a:pPr marL="285750" indent="-285750">
              <a:buFont typeface="Arial" pitchFamily="34" charset="0"/>
              <a:buChar char="•"/>
            </a:pPr>
            <a:r>
              <a:rPr lang="it-IT" b="1" dirty="0" smtClean="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complicazione senza un evidente valore aggiunto </a:t>
            </a:r>
          </a:p>
        </p:txBody>
      </p:sp>
    </p:spTree>
    <p:extLst>
      <p:ext uri="{BB962C8B-B14F-4D97-AF65-F5344CB8AC3E}">
        <p14:creationId xmlns:p14="http://schemas.microsoft.com/office/powerpoint/2010/main" val="251272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P spid="12" grpId="0"/>
      <p:bldP spid="10"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72203" y="2549866"/>
            <a:ext cx="10858500" cy="707886"/>
          </a:xfrm>
          <a:prstGeom prst="rect">
            <a:avLst/>
          </a:prstGeom>
        </p:spPr>
        <p:txBody>
          <a:bodyPr wrap="square">
            <a:spAutoFit/>
          </a:bodyPr>
          <a:lstStyle/>
          <a:p>
            <a:pPr marL="15875"/>
            <a:r>
              <a:rPr lang="it-IT" sz="4000" b="1" dirty="0" smtClean="0">
                <a:solidFill>
                  <a:schemeClr val="accent1">
                    <a:lumMod val="75000"/>
                  </a:schemeClr>
                </a:solidFill>
                <a:ea typeface="Calibri"/>
                <a:cs typeface="Times New Roman"/>
              </a:rPr>
              <a:t>CE: confermati criteri di ammissibilità delle spese</a:t>
            </a:r>
          </a:p>
        </p:txBody>
      </p:sp>
      <p:sp>
        <p:nvSpPr>
          <p:cNvPr id="6" name="CasellaDiTesto 5"/>
          <p:cNvSpPr txBox="1"/>
          <p:nvPr/>
        </p:nvSpPr>
        <p:spPr>
          <a:xfrm>
            <a:off x="730529" y="3242353"/>
            <a:ext cx="9977933" cy="461665"/>
          </a:xfrm>
          <a:prstGeom prst="rect">
            <a:avLst/>
          </a:prstGeom>
          <a:noFill/>
        </p:spPr>
        <p:txBody>
          <a:bodyPr wrap="square" rtlCol="0">
            <a:spAutoFit/>
          </a:bodyPr>
          <a:lstStyle/>
          <a:p>
            <a:r>
              <a:rPr lang="it-IT" sz="2400" b="1" dirty="0" smtClean="0">
                <a:solidFill>
                  <a:schemeClr val="accent1">
                    <a:lumMod val="75000"/>
                  </a:schemeClr>
                </a:solidFill>
                <a:ea typeface="Calibri"/>
                <a:cs typeface="Times New Roman"/>
              </a:rPr>
              <a:t>1.  Spesa ammissibile dalla </a:t>
            </a:r>
            <a:r>
              <a:rPr lang="it-IT" sz="2400" b="1" dirty="0">
                <a:solidFill>
                  <a:schemeClr val="accent1">
                    <a:lumMod val="75000"/>
                  </a:schemeClr>
                </a:solidFill>
                <a:ea typeface="Calibri"/>
                <a:cs typeface="Times New Roman"/>
              </a:rPr>
              <a:t>data di presentazione della modifica del </a:t>
            </a:r>
            <a:r>
              <a:rPr lang="it-IT" sz="2400" b="1" dirty="0" smtClean="0">
                <a:solidFill>
                  <a:schemeClr val="accent1">
                    <a:lumMod val="75000"/>
                  </a:schemeClr>
                </a:solidFill>
                <a:ea typeface="Calibri"/>
                <a:cs typeface="Times New Roman"/>
              </a:rPr>
              <a:t>PO</a:t>
            </a:r>
            <a:endParaRPr lang="it-IT" sz="2400" b="1" dirty="0">
              <a:solidFill>
                <a:schemeClr val="accent1">
                  <a:lumMod val="75000"/>
                </a:schemeClr>
              </a:solidFill>
              <a:ea typeface="Calibri"/>
              <a:cs typeface="Times New Roman"/>
            </a:endParaRPr>
          </a:p>
        </p:txBody>
      </p:sp>
      <p:sp>
        <p:nvSpPr>
          <p:cNvPr id="12" name="Rettangolo 11"/>
          <p:cNvSpPr/>
          <p:nvPr/>
        </p:nvSpPr>
        <p:spPr>
          <a:xfrm>
            <a:off x="753153" y="4255669"/>
            <a:ext cx="10858500" cy="707886"/>
          </a:xfrm>
          <a:prstGeom prst="rect">
            <a:avLst/>
          </a:prstGeom>
        </p:spPr>
        <p:txBody>
          <a:bodyPr wrap="square">
            <a:spAutoFit/>
          </a:bodyPr>
          <a:lstStyle/>
          <a:p>
            <a:pPr marL="15875"/>
            <a:r>
              <a:rPr lang="it-IT" sz="4000" b="1" dirty="0" smtClean="0">
                <a:solidFill>
                  <a:schemeClr val="accent1">
                    <a:lumMod val="75000"/>
                  </a:schemeClr>
                </a:solidFill>
                <a:ea typeface="Calibri"/>
                <a:cs typeface="Times New Roman"/>
              </a:rPr>
              <a:t>IT: modificare criteri</a:t>
            </a:r>
          </a:p>
        </p:txBody>
      </p:sp>
      <p:sp>
        <p:nvSpPr>
          <p:cNvPr id="11" name="CasellaDiTesto 10"/>
          <p:cNvSpPr txBox="1"/>
          <p:nvPr/>
        </p:nvSpPr>
        <p:spPr>
          <a:xfrm>
            <a:off x="753153" y="3770693"/>
            <a:ext cx="9977933" cy="461665"/>
          </a:xfrm>
          <a:prstGeom prst="rect">
            <a:avLst/>
          </a:prstGeom>
          <a:noFill/>
        </p:spPr>
        <p:txBody>
          <a:bodyPr wrap="square" rtlCol="0">
            <a:spAutoFit/>
          </a:bodyPr>
          <a:lstStyle/>
          <a:p>
            <a:r>
              <a:rPr lang="it-IT" sz="2400" b="1" dirty="0" smtClean="0">
                <a:solidFill>
                  <a:schemeClr val="accent1">
                    <a:lumMod val="75000"/>
                  </a:schemeClr>
                </a:solidFill>
                <a:ea typeface="Calibri"/>
                <a:cs typeface="Times New Roman"/>
              </a:rPr>
              <a:t>2. Art.57.6: Beneficiario deve fare domanda di finanziamento</a:t>
            </a:r>
            <a:endParaRPr lang="it-IT" sz="2400" b="1" dirty="0">
              <a:solidFill>
                <a:schemeClr val="accent1">
                  <a:lumMod val="75000"/>
                </a:schemeClr>
              </a:solidFill>
              <a:ea typeface="Calibri"/>
              <a:cs typeface="Times New Roman"/>
            </a:endParaRPr>
          </a:p>
        </p:txBody>
      </p:sp>
      <p:sp>
        <p:nvSpPr>
          <p:cNvPr id="15" name="CasellaDiTesto 14"/>
          <p:cNvSpPr txBox="1"/>
          <p:nvPr/>
        </p:nvSpPr>
        <p:spPr>
          <a:xfrm>
            <a:off x="798678" y="4963555"/>
            <a:ext cx="9977933" cy="461665"/>
          </a:xfrm>
          <a:prstGeom prst="rect">
            <a:avLst/>
          </a:prstGeom>
          <a:noFill/>
        </p:spPr>
        <p:txBody>
          <a:bodyPr wrap="square" rtlCol="0">
            <a:spAutoFit/>
          </a:bodyPr>
          <a:lstStyle/>
          <a:p>
            <a:r>
              <a:rPr lang="it-IT" sz="2400" b="1" dirty="0" smtClean="0">
                <a:solidFill>
                  <a:schemeClr val="accent1">
                    <a:lumMod val="75000"/>
                  </a:schemeClr>
                </a:solidFill>
                <a:ea typeface="Calibri"/>
                <a:cs typeface="Times New Roman"/>
              </a:rPr>
              <a:t>1.  Spesa ammissibile sempre dal 1 gennaio 2021</a:t>
            </a:r>
            <a:endParaRPr lang="it-IT" sz="2400" b="1" dirty="0">
              <a:solidFill>
                <a:schemeClr val="accent1">
                  <a:lumMod val="75000"/>
                </a:schemeClr>
              </a:solidFill>
              <a:ea typeface="Calibri"/>
              <a:cs typeface="Times New Roman"/>
            </a:endParaRPr>
          </a:p>
        </p:txBody>
      </p:sp>
      <p:sp>
        <p:nvSpPr>
          <p:cNvPr id="16" name="CasellaDiTesto 15"/>
          <p:cNvSpPr txBox="1"/>
          <p:nvPr/>
        </p:nvSpPr>
        <p:spPr>
          <a:xfrm>
            <a:off x="821302" y="5491895"/>
            <a:ext cx="9977933" cy="461665"/>
          </a:xfrm>
          <a:prstGeom prst="rect">
            <a:avLst/>
          </a:prstGeom>
          <a:noFill/>
        </p:spPr>
        <p:txBody>
          <a:bodyPr wrap="square" rtlCol="0">
            <a:spAutoFit/>
          </a:bodyPr>
          <a:lstStyle/>
          <a:p>
            <a:r>
              <a:rPr lang="it-IT" sz="2400" b="1" dirty="0" smtClean="0">
                <a:solidFill>
                  <a:schemeClr val="accent1">
                    <a:lumMod val="75000"/>
                  </a:schemeClr>
                </a:solidFill>
                <a:ea typeface="Calibri"/>
                <a:cs typeface="Times New Roman"/>
              </a:rPr>
              <a:t>2. </a:t>
            </a:r>
            <a:r>
              <a:rPr lang="it-IT" sz="2400" b="1" dirty="0">
                <a:solidFill>
                  <a:schemeClr val="accent1">
                    <a:lumMod val="75000"/>
                  </a:schemeClr>
                </a:solidFill>
                <a:ea typeface="Calibri"/>
                <a:cs typeface="Times New Roman"/>
              </a:rPr>
              <a:t>Art.57.6 </a:t>
            </a:r>
            <a:r>
              <a:rPr lang="it-IT" sz="2400" b="1" dirty="0" smtClean="0">
                <a:solidFill>
                  <a:schemeClr val="accent1">
                    <a:lumMod val="75000"/>
                  </a:schemeClr>
                </a:solidFill>
                <a:ea typeface="Calibri"/>
                <a:cs typeface="Times New Roman"/>
              </a:rPr>
              <a:t>eliminare riferimento alla domanda di finanziamento</a:t>
            </a:r>
            <a:endParaRPr lang="it-IT" sz="24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788428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1" grpId="0"/>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Definizione di «beneficiario» per regimi di aiuto</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72203" y="2549866"/>
            <a:ext cx="10858500" cy="707886"/>
          </a:xfrm>
          <a:prstGeom prst="rect">
            <a:avLst/>
          </a:prstGeom>
        </p:spPr>
        <p:txBody>
          <a:bodyPr wrap="square">
            <a:spAutoFit/>
          </a:bodyPr>
          <a:lstStyle/>
          <a:p>
            <a:pPr marL="15875"/>
            <a:r>
              <a:rPr lang="it-IT" sz="4000" b="1" dirty="0" smtClean="0">
                <a:solidFill>
                  <a:schemeClr val="accent1">
                    <a:lumMod val="75000"/>
                  </a:schemeClr>
                </a:solidFill>
                <a:ea typeface="Calibri"/>
                <a:cs typeface="Times New Roman"/>
              </a:rPr>
              <a:t>CE: confermata definizione attuale</a:t>
            </a:r>
          </a:p>
        </p:txBody>
      </p:sp>
      <p:sp>
        <p:nvSpPr>
          <p:cNvPr id="6" name="CasellaDiTesto 5"/>
          <p:cNvSpPr txBox="1"/>
          <p:nvPr/>
        </p:nvSpPr>
        <p:spPr>
          <a:xfrm>
            <a:off x="730529" y="3171103"/>
            <a:ext cx="9977933" cy="584775"/>
          </a:xfrm>
          <a:prstGeom prst="rect">
            <a:avLst/>
          </a:prstGeom>
          <a:noFill/>
        </p:spPr>
        <p:txBody>
          <a:bodyPr wrap="square" rtlCol="0">
            <a:spAutoFit/>
          </a:bodyPr>
          <a:lstStyle/>
          <a:p>
            <a:pPr algn="ctr"/>
            <a:r>
              <a:rPr lang="it-IT" sz="3200" b="1" u="sng" dirty="0" smtClean="0">
                <a:solidFill>
                  <a:schemeClr val="accent1">
                    <a:lumMod val="75000"/>
                  </a:schemeClr>
                </a:solidFill>
                <a:ea typeface="Calibri"/>
                <a:cs typeface="Times New Roman"/>
              </a:rPr>
              <a:t>Beneficiari = Imprese</a:t>
            </a:r>
            <a:endParaRPr lang="it-IT" sz="3200" b="1" u="sng" dirty="0">
              <a:solidFill>
                <a:schemeClr val="accent1">
                  <a:lumMod val="75000"/>
                </a:schemeClr>
              </a:solidFill>
              <a:ea typeface="Calibri"/>
              <a:cs typeface="Times New Roman"/>
            </a:endParaRPr>
          </a:p>
        </p:txBody>
      </p:sp>
      <p:sp>
        <p:nvSpPr>
          <p:cNvPr id="12" name="Rettangolo 11"/>
          <p:cNvSpPr/>
          <p:nvPr/>
        </p:nvSpPr>
        <p:spPr>
          <a:xfrm>
            <a:off x="753153" y="4255669"/>
            <a:ext cx="10858500" cy="707886"/>
          </a:xfrm>
          <a:prstGeom prst="rect">
            <a:avLst/>
          </a:prstGeom>
        </p:spPr>
        <p:txBody>
          <a:bodyPr wrap="square">
            <a:spAutoFit/>
          </a:bodyPr>
          <a:lstStyle/>
          <a:p>
            <a:pPr marL="15875"/>
            <a:r>
              <a:rPr lang="it-IT" sz="4000" b="1" dirty="0" smtClean="0">
                <a:solidFill>
                  <a:schemeClr val="accent1">
                    <a:lumMod val="75000"/>
                  </a:schemeClr>
                </a:solidFill>
                <a:ea typeface="Calibri"/>
                <a:cs typeface="Times New Roman"/>
              </a:rPr>
              <a:t>IT: ripristinare definizione in vigore fino al 2006</a:t>
            </a:r>
          </a:p>
        </p:txBody>
      </p:sp>
      <p:sp>
        <p:nvSpPr>
          <p:cNvPr id="11" name="CasellaDiTesto 10"/>
          <p:cNvSpPr txBox="1"/>
          <p:nvPr/>
        </p:nvSpPr>
        <p:spPr>
          <a:xfrm>
            <a:off x="753153" y="3770693"/>
            <a:ext cx="9977933" cy="461665"/>
          </a:xfrm>
          <a:prstGeom prst="rect">
            <a:avLst/>
          </a:prstGeom>
          <a:noFill/>
        </p:spPr>
        <p:txBody>
          <a:bodyPr wrap="square" rtlCol="0">
            <a:spAutoFit/>
          </a:bodyPr>
          <a:lstStyle/>
          <a:p>
            <a:pPr algn="ctr"/>
            <a:r>
              <a:rPr lang="it-IT" sz="2400" b="1" dirty="0" smtClean="0">
                <a:solidFill>
                  <a:schemeClr val="accent1">
                    <a:lumMod val="75000"/>
                  </a:schemeClr>
                </a:solidFill>
                <a:ea typeface="Calibri"/>
                <a:cs typeface="Times New Roman"/>
                <a:sym typeface="Wingdings" pitchFamily="2" charset="2"/>
              </a:rPr>
              <a:t> Molti adempimenti per le imprese ritardi</a:t>
            </a:r>
            <a:endParaRPr lang="it-IT" sz="2400" b="1" dirty="0">
              <a:solidFill>
                <a:schemeClr val="accent1">
                  <a:lumMod val="75000"/>
                </a:schemeClr>
              </a:solidFill>
              <a:ea typeface="Calibri"/>
              <a:cs typeface="Times New Roman"/>
            </a:endParaRPr>
          </a:p>
        </p:txBody>
      </p:sp>
      <p:sp>
        <p:nvSpPr>
          <p:cNvPr id="15" name="CasellaDiTesto 14"/>
          <p:cNvSpPr txBox="1"/>
          <p:nvPr/>
        </p:nvSpPr>
        <p:spPr>
          <a:xfrm>
            <a:off x="798678" y="4880430"/>
            <a:ext cx="9977933" cy="584775"/>
          </a:xfrm>
          <a:prstGeom prst="rect">
            <a:avLst/>
          </a:prstGeom>
          <a:noFill/>
        </p:spPr>
        <p:txBody>
          <a:bodyPr wrap="square" rtlCol="0">
            <a:spAutoFit/>
          </a:bodyPr>
          <a:lstStyle/>
          <a:p>
            <a:pPr algn="ctr"/>
            <a:r>
              <a:rPr lang="it-IT" sz="3200" b="1" dirty="0" smtClean="0">
                <a:solidFill>
                  <a:schemeClr val="accent1">
                    <a:lumMod val="75000"/>
                  </a:schemeClr>
                </a:solidFill>
                <a:ea typeface="Calibri"/>
                <a:cs typeface="Times New Roman"/>
              </a:rPr>
              <a:t>	</a:t>
            </a:r>
            <a:r>
              <a:rPr lang="it-IT" sz="3200" b="1" u="sng" dirty="0" smtClean="0">
                <a:solidFill>
                  <a:schemeClr val="accent1">
                    <a:lumMod val="75000"/>
                  </a:schemeClr>
                </a:solidFill>
                <a:ea typeface="Calibri"/>
                <a:cs typeface="Times New Roman"/>
              </a:rPr>
              <a:t>Beneficiario = Organismo che concede l’aiuto</a:t>
            </a:r>
            <a:endParaRPr lang="it-IT" sz="3200" b="1" u="sng" dirty="0">
              <a:solidFill>
                <a:schemeClr val="accent1">
                  <a:lumMod val="75000"/>
                </a:schemeClr>
              </a:solidFill>
              <a:ea typeface="Calibri"/>
              <a:cs typeface="Times New Roman"/>
            </a:endParaRPr>
          </a:p>
        </p:txBody>
      </p:sp>
      <p:sp>
        <p:nvSpPr>
          <p:cNvPr id="16" name="CasellaDiTesto 15"/>
          <p:cNvSpPr txBox="1"/>
          <p:nvPr/>
        </p:nvSpPr>
        <p:spPr>
          <a:xfrm>
            <a:off x="821302" y="5491895"/>
            <a:ext cx="10377129"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c</a:t>
            </a:r>
            <a:r>
              <a:rPr lang="it-IT" sz="2400" b="1" dirty="0" smtClean="0">
                <a:solidFill>
                  <a:schemeClr val="accent1">
                    <a:lumMod val="75000"/>
                  </a:schemeClr>
                </a:solidFill>
                <a:ea typeface="Calibri"/>
                <a:cs typeface="Times New Roman"/>
              </a:rPr>
              <a:t>oerente anche con Reg. EU/</a:t>
            </a:r>
            <a:r>
              <a:rPr lang="it-IT" sz="2400" b="1" dirty="0" err="1" smtClean="0">
                <a:solidFill>
                  <a:schemeClr val="accent1">
                    <a:lumMod val="75000"/>
                  </a:schemeClr>
                </a:solidFill>
                <a:ea typeface="Calibri"/>
                <a:cs typeface="Times New Roman"/>
              </a:rPr>
              <a:t>Euratom</a:t>
            </a:r>
            <a:r>
              <a:rPr lang="it-IT" sz="2400" b="1" dirty="0" smtClean="0">
                <a:solidFill>
                  <a:schemeClr val="accent1">
                    <a:lumMod val="75000"/>
                  </a:schemeClr>
                </a:solidFill>
                <a:ea typeface="Calibri"/>
                <a:cs typeface="Times New Roman"/>
              </a:rPr>
              <a:t> 2018/1046 per aiuti inferiori a € 200.000</a:t>
            </a:r>
            <a:endParaRPr lang="it-IT" sz="24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00527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1"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Qualità della programmazione e impatti sull’attuazione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77218"/>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Assenza</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riferimento</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principi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fo</a:t>
            </a:r>
            <a:r>
              <a:rPr lang="en-GB" sz="3200" b="1" dirty="0" err="1">
                <a:solidFill>
                  <a:schemeClr val="accent1">
                    <a:lumMod val="75000"/>
                  </a:schemeClr>
                </a:solidFill>
                <a:ea typeface="Calibri"/>
                <a:cs typeface="Times New Roman"/>
              </a:rPr>
              <a:t>n</a:t>
            </a:r>
            <a:r>
              <a:rPr lang="en-GB" sz="3200" b="1" dirty="0" err="1" smtClean="0">
                <a:solidFill>
                  <a:schemeClr val="accent1">
                    <a:lumMod val="75000"/>
                  </a:schemeClr>
                </a:solidFill>
                <a:ea typeface="Calibri"/>
                <a:cs typeface="Times New Roman"/>
              </a:rPr>
              <a:t>danti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dell’UE</a:t>
            </a:r>
            <a:r>
              <a:rPr lang="en-GB" sz="3200" b="1" dirty="0" smtClean="0">
                <a:solidFill>
                  <a:schemeClr val="accent1">
                    <a:lumMod val="75000"/>
                  </a:schemeClr>
                </a:solidFill>
                <a:ea typeface="Calibri"/>
                <a:cs typeface="Times New Roman"/>
              </a:rPr>
              <a:t> </a:t>
            </a:r>
            <a:r>
              <a:rPr lang="en-GB" sz="2800" b="1" dirty="0" smtClean="0">
                <a:solidFill>
                  <a:schemeClr val="accent1">
                    <a:lumMod val="75000"/>
                  </a:schemeClr>
                </a:solidFill>
                <a:ea typeface="Calibri"/>
                <a:cs typeface="Times New Roman"/>
              </a:rPr>
              <a:t>(artt.174, 175 TFUE)</a:t>
            </a:r>
          </a:p>
          <a:p>
            <a:pPr marL="930275" lvl="1" indent="-457200">
              <a:buFontTx/>
              <a:buChar char="-"/>
            </a:pP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bisogna</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ricordare</a:t>
            </a:r>
            <a:r>
              <a:rPr lang="en-GB" sz="3200" b="1" dirty="0" smtClean="0">
                <a:solidFill>
                  <a:schemeClr val="accent1">
                    <a:lumMod val="75000"/>
                  </a:schemeClr>
                </a:solidFill>
                <a:ea typeface="Calibri"/>
                <a:cs typeface="Times New Roman"/>
                <a:sym typeface="Wingdings" pitchFamily="2" charset="2"/>
              </a:rPr>
              <a:t> i </a:t>
            </a:r>
            <a:r>
              <a:rPr lang="en-GB" sz="3200" b="1" dirty="0" err="1" smtClean="0">
                <a:solidFill>
                  <a:schemeClr val="accent1">
                    <a:lumMod val="75000"/>
                  </a:schemeClr>
                </a:solidFill>
                <a:ea typeface="Calibri"/>
                <a:cs typeface="Times New Roman"/>
                <a:sym typeface="Wingdings" pitchFamily="2" charset="2"/>
              </a:rPr>
              <a:t>principi</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della</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politica</a:t>
            </a:r>
            <a:r>
              <a:rPr lang="en-GB" sz="3200" b="1" dirty="0" smtClean="0">
                <a:solidFill>
                  <a:schemeClr val="accent1">
                    <a:lumMod val="75000"/>
                  </a:schemeClr>
                </a:solidFill>
                <a:ea typeface="Calibri"/>
                <a:cs typeface="Times New Roman"/>
                <a:sym typeface="Wingdings" pitchFamily="2" charset="2"/>
              </a:rPr>
              <a:t> di </a:t>
            </a:r>
            <a:r>
              <a:rPr lang="en-GB" sz="3200" b="1" dirty="0" err="1" smtClean="0">
                <a:solidFill>
                  <a:schemeClr val="accent1">
                    <a:lumMod val="75000"/>
                  </a:schemeClr>
                </a:solidFill>
                <a:ea typeface="Calibri"/>
                <a:cs typeface="Times New Roman"/>
                <a:sym typeface="Wingdings" pitchFamily="2" charset="2"/>
              </a:rPr>
              <a:t>coesione</a:t>
            </a:r>
            <a:endParaRPr lang="it-IT" sz="3200" b="1" dirty="0" smtClean="0">
              <a:solidFill>
                <a:schemeClr val="accent1">
                  <a:lumMod val="75000"/>
                </a:schemeClr>
              </a:solidFill>
              <a:ea typeface="Calibri"/>
              <a:cs typeface="Times New Roman"/>
            </a:endParaRPr>
          </a:p>
        </p:txBody>
      </p:sp>
      <p:sp>
        <p:nvSpPr>
          <p:cNvPr id="10" name="Rettangolo 9"/>
          <p:cNvSpPr/>
          <p:nvPr/>
        </p:nvSpPr>
        <p:spPr>
          <a:xfrm>
            <a:off x="496597" y="3795274"/>
            <a:ext cx="11447812" cy="1077218"/>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Assenza</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riferimento</a:t>
            </a:r>
            <a:r>
              <a:rPr lang="en-GB" sz="3200" b="1" dirty="0" smtClean="0">
                <a:solidFill>
                  <a:schemeClr val="accent1">
                    <a:lumMod val="75000"/>
                  </a:schemeClr>
                </a:solidFill>
                <a:ea typeface="Calibri"/>
                <a:cs typeface="Times New Roman"/>
              </a:rPr>
              <a:t> principio di </a:t>
            </a:r>
            <a:r>
              <a:rPr lang="en-GB" sz="3200" b="1" dirty="0" err="1" smtClean="0">
                <a:solidFill>
                  <a:schemeClr val="accent1">
                    <a:lumMod val="75000"/>
                  </a:schemeClr>
                </a:solidFill>
                <a:ea typeface="Calibri"/>
                <a:cs typeface="Times New Roman"/>
              </a:rPr>
              <a:t>addizionalità</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dei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fondi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europei</a:t>
            </a:r>
            <a:endParaRPr lang="en-GB" sz="3200" b="1" dirty="0" smtClean="0">
              <a:solidFill>
                <a:schemeClr val="accent1">
                  <a:lumMod val="75000"/>
                </a:schemeClr>
              </a:solidFill>
              <a:ea typeface="Calibri"/>
              <a:cs typeface="Times New Roman"/>
            </a:endParaRPr>
          </a:p>
          <a:p>
            <a:pPr marL="930275" lvl="1" indent="-457200">
              <a:buFontTx/>
              <a:buChar char="-"/>
            </a:pP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risorse</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nazionali</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potrebbero</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ridursi</a:t>
            </a:r>
            <a:endParaRPr lang="it-IT" sz="3200" b="1" dirty="0" smtClean="0">
              <a:solidFill>
                <a:schemeClr val="accent1">
                  <a:lumMod val="75000"/>
                </a:schemeClr>
              </a:solidFill>
              <a:ea typeface="Calibri"/>
              <a:cs typeface="Times New Roman"/>
            </a:endParaRPr>
          </a:p>
        </p:txBody>
      </p:sp>
      <p:sp>
        <p:nvSpPr>
          <p:cNvPr id="13" name="Rettangolo 12"/>
          <p:cNvSpPr/>
          <p:nvPr/>
        </p:nvSpPr>
        <p:spPr>
          <a:xfrm>
            <a:off x="506688" y="4885620"/>
            <a:ext cx="11447812" cy="1077218"/>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Programmazione</a:t>
            </a:r>
            <a:r>
              <a:rPr lang="en-GB" sz="3200" b="1" dirty="0" smtClean="0">
                <a:solidFill>
                  <a:schemeClr val="accent1">
                    <a:lumMod val="75000"/>
                  </a:schemeClr>
                </a:solidFill>
                <a:ea typeface="Calibri"/>
                <a:cs typeface="Times New Roman"/>
              </a:rPr>
              <a:t> 5 </a:t>
            </a:r>
            <a:r>
              <a:rPr lang="en-GB" sz="3200" b="1" dirty="0" err="1" smtClean="0">
                <a:solidFill>
                  <a:schemeClr val="accent1">
                    <a:lumMod val="75000"/>
                  </a:schemeClr>
                </a:solidFill>
                <a:ea typeface="Calibri"/>
                <a:cs typeface="Times New Roman"/>
              </a:rPr>
              <a:t>anni</a:t>
            </a:r>
            <a:r>
              <a:rPr lang="en-GB" sz="3200" b="1" dirty="0" smtClean="0">
                <a:solidFill>
                  <a:schemeClr val="accent1">
                    <a:lumMod val="75000"/>
                  </a:schemeClr>
                </a:solidFill>
                <a:ea typeface="Calibri"/>
                <a:cs typeface="Times New Roman"/>
              </a:rPr>
              <a:t> +2 </a:t>
            </a:r>
          </a:p>
          <a:p>
            <a:pPr marL="930275" lvl="1" indent="-457200">
              <a:buFontTx/>
              <a:buChar char="-"/>
            </a:pP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incertezza</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nella</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programmazione</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interventi</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pluriennali</a:t>
            </a:r>
            <a:endParaRPr lang="it-IT" sz="3200" b="1" dirty="0" smtClean="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34252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Qualità della programmazione e impatti sull’attuazione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77218"/>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Concentrazione</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tematica</a:t>
            </a:r>
            <a:r>
              <a:rPr lang="en-GB" sz="3200" b="1" dirty="0" smtClean="0">
                <a:solidFill>
                  <a:schemeClr val="accent1">
                    <a:lumMod val="75000"/>
                  </a:schemeClr>
                </a:solidFill>
                <a:ea typeface="Calibri"/>
                <a:cs typeface="Times New Roman"/>
              </a:rPr>
              <a:t> del FESR a </a:t>
            </a:r>
            <a:r>
              <a:rPr lang="en-GB" sz="3200" b="1" dirty="0" err="1" smtClean="0">
                <a:solidFill>
                  <a:schemeClr val="accent1">
                    <a:lumMod val="75000"/>
                  </a:schemeClr>
                </a:solidFill>
                <a:ea typeface="Calibri"/>
                <a:cs typeface="Times New Roman"/>
              </a:rPr>
              <a:t>livello</a:t>
            </a:r>
            <a:r>
              <a:rPr lang="en-GB" sz="3200" b="1" dirty="0" smtClean="0">
                <a:solidFill>
                  <a:schemeClr val="accent1">
                    <a:lumMod val="75000"/>
                  </a:schemeClr>
                </a:solidFill>
                <a:ea typeface="Calibri"/>
                <a:cs typeface="Times New Roman"/>
              </a:rPr>
              <a:t> di S.M. (5 </a:t>
            </a:r>
            <a:r>
              <a:rPr lang="en-GB" sz="3200" b="1" dirty="0" err="1" smtClean="0">
                <a:solidFill>
                  <a:schemeClr val="accent1">
                    <a:lumMod val="75000"/>
                  </a:schemeClr>
                </a:solidFill>
                <a:ea typeface="Calibri"/>
                <a:cs typeface="Times New Roman"/>
              </a:rPr>
              <a:t>ob.str</a:t>
            </a:r>
            <a:r>
              <a:rPr lang="en-GB" sz="3200" b="1" dirty="0" smtClean="0">
                <a:solidFill>
                  <a:schemeClr val="accent1">
                    <a:lumMod val="75000"/>
                  </a:schemeClr>
                </a:solidFill>
                <a:ea typeface="Calibri"/>
                <a:cs typeface="Times New Roman"/>
              </a:rPr>
              <a:t>.)</a:t>
            </a:r>
            <a:endParaRPr lang="en-GB" sz="2800" b="1" dirty="0" smtClean="0">
              <a:solidFill>
                <a:schemeClr val="accent1">
                  <a:lumMod val="75000"/>
                </a:schemeClr>
              </a:solidFill>
              <a:ea typeface="Calibri"/>
              <a:cs typeface="Times New Roman"/>
            </a:endParaRPr>
          </a:p>
          <a:p>
            <a:pPr marL="930275" lvl="1" indent="-457200">
              <a:buFontTx/>
              <a:buChar char="-"/>
            </a:pP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troppo</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restrittivo</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livello</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cat.Regioni</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considerare</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territori</a:t>
            </a:r>
            <a:endParaRPr lang="it-IT" sz="3200" b="1" dirty="0" smtClean="0">
              <a:solidFill>
                <a:schemeClr val="accent1">
                  <a:lumMod val="75000"/>
                </a:schemeClr>
              </a:solidFill>
              <a:ea typeface="Calibri"/>
              <a:cs typeface="Times New Roman"/>
            </a:endParaRPr>
          </a:p>
        </p:txBody>
      </p:sp>
      <p:sp>
        <p:nvSpPr>
          <p:cNvPr id="10" name="Rettangolo 9"/>
          <p:cNvSpPr/>
          <p:nvPr/>
        </p:nvSpPr>
        <p:spPr>
          <a:xfrm>
            <a:off x="496597" y="3795274"/>
            <a:ext cx="11447812" cy="1077218"/>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Spese</a:t>
            </a:r>
            <a:r>
              <a:rPr lang="en-GB" sz="3200" b="1" dirty="0" smtClean="0">
                <a:solidFill>
                  <a:schemeClr val="accent1">
                    <a:lumMod val="75000"/>
                  </a:schemeClr>
                </a:solidFill>
                <a:ea typeface="Calibri"/>
                <a:cs typeface="Times New Roman"/>
              </a:rPr>
              <a:t> non </a:t>
            </a:r>
            <a:r>
              <a:rPr lang="en-GB" sz="3200" b="1" dirty="0" err="1" smtClean="0">
                <a:solidFill>
                  <a:schemeClr val="accent1">
                    <a:lumMod val="75000"/>
                  </a:schemeClr>
                </a:solidFill>
                <a:ea typeface="Calibri"/>
                <a:cs typeface="Times New Roman"/>
              </a:rPr>
              <a:t>ammissibili</a:t>
            </a:r>
            <a:r>
              <a:rPr lang="en-GB" sz="3200" b="1" dirty="0" smtClean="0">
                <a:solidFill>
                  <a:schemeClr val="accent1">
                    <a:lumMod val="75000"/>
                  </a:schemeClr>
                </a:solidFill>
                <a:ea typeface="Calibri"/>
                <a:cs typeface="Times New Roman"/>
              </a:rPr>
              <a:t> al FESR </a:t>
            </a:r>
            <a:r>
              <a:rPr lang="en-GB" sz="2400" b="1" dirty="0" smtClean="0">
                <a:solidFill>
                  <a:schemeClr val="accent1">
                    <a:lumMod val="75000"/>
                  </a:schemeClr>
                </a:solidFill>
                <a:ea typeface="Calibri"/>
                <a:cs typeface="Times New Roman"/>
              </a:rPr>
              <a:t>(</a:t>
            </a:r>
            <a:r>
              <a:rPr lang="en-GB" sz="2400" b="1" dirty="0" err="1" smtClean="0">
                <a:solidFill>
                  <a:schemeClr val="accent1">
                    <a:lumMod val="75000"/>
                  </a:schemeClr>
                </a:solidFill>
                <a:ea typeface="Calibri"/>
                <a:cs typeface="Times New Roman"/>
              </a:rPr>
              <a:t>rifiuti</a:t>
            </a:r>
            <a:r>
              <a:rPr lang="en-GB" sz="2400" b="1" dirty="0" smtClean="0">
                <a:solidFill>
                  <a:schemeClr val="accent1">
                    <a:lumMod val="75000"/>
                  </a:schemeClr>
                </a:solidFill>
                <a:ea typeface="Calibri"/>
                <a:cs typeface="Times New Roman"/>
              </a:rPr>
              <a:t>, </a:t>
            </a:r>
            <a:r>
              <a:rPr lang="en-GB" sz="2400" b="1" dirty="0" err="1" smtClean="0">
                <a:solidFill>
                  <a:schemeClr val="accent1">
                    <a:lumMod val="75000"/>
                  </a:schemeClr>
                </a:solidFill>
                <a:ea typeface="Calibri"/>
                <a:cs typeface="Times New Roman"/>
              </a:rPr>
              <a:t>trasporti</a:t>
            </a:r>
            <a:r>
              <a:rPr lang="en-GB" sz="2400" b="1" dirty="0" smtClean="0">
                <a:solidFill>
                  <a:schemeClr val="accent1">
                    <a:lumMod val="75000"/>
                  </a:schemeClr>
                </a:solidFill>
                <a:ea typeface="Calibri"/>
                <a:cs typeface="Times New Roman"/>
              </a:rPr>
              <a:t>, </a:t>
            </a:r>
            <a:r>
              <a:rPr lang="en-GB" sz="2400" b="1" dirty="0" err="1" smtClean="0">
                <a:solidFill>
                  <a:schemeClr val="accent1">
                    <a:lumMod val="75000"/>
                  </a:schemeClr>
                </a:solidFill>
                <a:ea typeface="Calibri"/>
                <a:cs typeface="Times New Roman"/>
              </a:rPr>
              <a:t>infr</a:t>
            </a:r>
            <a:r>
              <a:rPr lang="en-GB" sz="2400" b="1" dirty="0" smtClean="0">
                <a:solidFill>
                  <a:schemeClr val="accent1">
                    <a:lumMod val="75000"/>
                  </a:schemeClr>
                </a:solidFill>
                <a:ea typeface="Calibri"/>
                <a:cs typeface="Times New Roman"/>
              </a:rPr>
              <a:t>. per </a:t>
            </a:r>
            <a:r>
              <a:rPr lang="en-GB" sz="2400" b="1" dirty="0" err="1" smtClean="0">
                <a:solidFill>
                  <a:schemeClr val="accent1">
                    <a:lumMod val="75000"/>
                  </a:schemeClr>
                </a:solidFill>
                <a:ea typeface="Calibri"/>
                <a:cs typeface="Times New Roman"/>
              </a:rPr>
              <a:t>banda</a:t>
            </a:r>
            <a:r>
              <a:rPr lang="en-GB" sz="2400" b="1" dirty="0" smtClean="0">
                <a:solidFill>
                  <a:schemeClr val="accent1">
                    <a:lumMod val="75000"/>
                  </a:schemeClr>
                </a:solidFill>
                <a:ea typeface="Calibri"/>
                <a:cs typeface="Times New Roman"/>
              </a:rPr>
              <a:t> </a:t>
            </a:r>
            <a:r>
              <a:rPr lang="en-GB" sz="2400" b="1" dirty="0" err="1" smtClean="0">
                <a:solidFill>
                  <a:schemeClr val="accent1">
                    <a:lumMod val="75000"/>
                  </a:schemeClr>
                </a:solidFill>
                <a:ea typeface="Calibri"/>
                <a:cs typeface="Times New Roman"/>
              </a:rPr>
              <a:t>larga</a:t>
            </a:r>
            <a:r>
              <a:rPr lang="en-GB" sz="2400" b="1" dirty="0" smtClean="0">
                <a:solidFill>
                  <a:schemeClr val="accent1">
                    <a:lumMod val="75000"/>
                  </a:schemeClr>
                </a:solidFill>
                <a:ea typeface="Calibri"/>
                <a:cs typeface="Times New Roman"/>
              </a:rPr>
              <a:t>)</a:t>
            </a:r>
            <a:endParaRPr lang="it-IT" sz="3200" b="1" dirty="0">
              <a:solidFill>
                <a:schemeClr val="accent1">
                  <a:lumMod val="75000"/>
                </a:schemeClr>
              </a:solidFill>
              <a:ea typeface="Calibri"/>
              <a:cs typeface="Times New Roman"/>
            </a:endParaRPr>
          </a:p>
          <a:p>
            <a:pPr marL="930275" lvl="1" indent="-457200">
              <a:buFontTx/>
              <a:buChar char="-"/>
            </a:pPr>
            <a:r>
              <a:rPr lang="en-GB" sz="3200" b="1" dirty="0" smtClean="0">
                <a:solidFill>
                  <a:schemeClr val="accent1">
                    <a:lumMod val="75000"/>
                  </a:schemeClr>
                </a:solidFill>
                <a:ea typeface="Calibri"/>
                <a:cs typeface="Times New Roman"/>
                <a:sym typeface="Wingdings" pitchFamily="2" charset="2"/>
              </a:rPr>
              <a:t> non </a:t>
            </a:r>
            <a:r>
              <a:rPr lang="en-GB" sz="3200" b="1" dirty="0" err="1" smtClean="0">
                <a:solidFill>
                  <a:schemeClr val="accent1">
                    <a:lumMod val="75000"/>
                  </a:schemeClr>
                </a:solidFill>
                <a:ea typeface="Calibri"/>
                <a:cs typeface="Times New Roman"/>
                <a:sym typeface="Wingdings" pitchFamily="2" charset="2"/>
              </a:rPr>
              <a:t>agevola</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l’attuazione</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dei</a:t>
            </a:r>
            <a:r>
              <a:rPr lang="en-GB" sz="3200" b="1" dirty="0" smtClean="0">
                <a:solidFill>
                  <a:schemeClr val="accent1">
                    <a:lumMod val="75000"/>
                  </a:schemeClr>
                </a:solidFill>
                <a:ea typeface="Calibri"/>
                <a:cs typeface="Times New Roman"/>
                <a:sym typeface="Wingdings" pitchFamily="2" charset="2"/>
              </a:rPr>
              <a:t> </a:t>
            </a:r>
            <a:r>
              <a:rPr lang="en-GB" sz="3200" b="1" dirty="0" err="1" smtClean="0">
                <a:solidFill>
                  <a:schemeClr val="accent1">
                    <a:lumMod val="75000"/>
                  </a:schemeClr>
                </a:solidFill>
                <a:ea typeface="Calibri"/>
                <a:cs typeface="Times New Roman"/>
                <a:sym typeface="Wingdings" pitchFamily="2" charset="2"/>
              </a:rPr>
              <a:t>programmi</a:t>
            </a:r>
            <a:endParaRPr lang="en-GB" sz="3200" b="1" dirty="0" smtClean="0">
              <a:solidFill>
                <a:schemeClr val="accent1">
                  <a:lumMod val="75000"/>
                </a:schemeClr>
              </a:solidFill>
              <a:ea typeface="Calibri"/>
              <a:cs typeface="Times New Roman"/>
            </a:endParaRPr>
          </a:p>
        </p:txBody>
      </p:sp>
    </p:spTree>
    <p:extLst>
      <p:ext uri="{BB962C8B-B14F-4D97-AF65-F5344CB8AC3E}">
        <p14:creationId xmlns:p14="http://schemas.microsoft.com/office/powerpoint/2010/main" val="158123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Aspetti finanziari</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15663"/>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Disimpegno</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automatico</a:t>
            </a:r>
            <a:r>
              <a:rPr lang="en-GB" sz="3200" b="1" dirty="0" smtClean="0">
                <a:solidFill>
                  <a:schemeClr val="accent1">
                    <a:lumMod val="75000"/>
                  </a:schemeClr>
                </a:solidFill>
                <a:ea typeface="Calibri"/>
                <a:cs typeface="Times New Roman"/>
              </a:rPr>
              <a:t> N+2</a:t>
            </a:r>
            <a:endParaRPr lang="en-GB" sz="2800" b="1" dirty="0" smtClean="0">
              <a:solidFill>
                <a:schemeClr val="accent1">
                  <a:lumMod val="75000"/>
                </a:schemeClr>
              </a:solidFill>
              <a:ea typeface="Calibri"/>
              <a:cs typeface="Times New Roman"/>
            </a:endParaRPr>
          </a:p>
          <a:p>
            <a:pPr marL="930275" lvl="1" indent="-457200">
              <a:buFontTx/>
              <a:buChar char="-"/>
            </a:pP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sovrapposizione</a:t>
            </a:r>
            <a:r>
              <a:rPr lang="en-GB" sz="2800" b="1" dirty="0" smtClean="0">
                <a:solidFill>
                  <a:schemeClr val="accent1">
                    <a:lumMod val="75000"/>
                  </a:schemeClr>
                </a:solidFill>
                <a:ea typeface="Calibri"/>
                <a:cs typeface="Times New Roman"/>
                <a:sym typeface="Wingdings" pitchFamily="2" charset="2"/>
              </a:rPr>
              <a:t> con </a:t>
            </a:r>
            <a:r>
              <a:rPr lang="en-GB" sz="2800" b="1" dirty="0" err="1" smtClean="0">
                <a:solidFill>
                  <a:schemeClr val="accent1">
                    <a:lumMod val="75000"/>
                  </a:schemeClr>
                </a:solidFill>
                <a:ea typeface="Calibri"/>
                <a:cs typeface="Times New Roman"/>
                <a:sym typeface="Wingdings" pitchFamily="2" charset="2"/>
              </a:rPr>
              <a:t>chiusura</a:t>
            </a:r>
            <a:r>
              <a:rPr lang="en-GB" sz="2800" b="1" dirty="0" smtClean="0">
                <a:solidFill>
                  <a:schemeClr val="accent1">
                    <a:lumMod val="75000"/>
                  </a:schemeClr>
                </a:solidFill>
                <a:ea typeface="Calibri"/>
                <a:cs typeface="Times New Roman"/>
                <a:sym typeface="Wingdings" pitchFamily="2" charset="2"/>
              </a:rPr>
              <a:t> 2014-20 al 2023 (N+3)</a:t>
            </a:r>
            <a:endParaRPr lang="it-IT" sz="2800" b="1" dirty="0" smtClean="0">
              <a:solidFill>
                <a:schemeClr val="accent1">
                  <a:lumMod val="75000"/>
                </a:schemeClr>
              </a:solidFill>
              <a:ea typeface="Calibri"/>
              <a:cs typeface="Times New Roman"/>
            </a:endParaRPr>
          </a:p>
        </p:txBody>
      </p:sp>
      <p:sp>
        <p:nvSpPr>
          <p:cNvPr id="10" name="Rettangolo 9"/>
          <p:cNvSpPr/>
          <p:nvPr/>
        </p:nvSpPr>
        <p:spPr>
          <a:xfrm>
            <a:off x="249381" y="3712149"/>
            <a:ext cx="11847427" cy="1015663"/>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Riduzione</a:t>
            </a:r>
            <a:r>
              <a:rPr lang="en-GB" sz="3200" b="1" dirty="0" smtClean="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p</a:t>
            </a:r>
            <a:r>
              <a:rPr lang="en-GB" sz="3200" b="1" dirty="0" err="1" smtClean="0">
                <a:solidFill>
                  <a:schemeClr val="accent1">
                    <a:lumMod val="75000"/>
                  </a:schemeClr>
                </a:solidFill>
                <a:ea typeface="Calibri"/>
                <a:cs typeface="Times New Roman"/>
              </a:rPr>
              <a:t>refinanziamenti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iniziali</a:t>
            </a:r>
            <a:r>
              <a:rPr lang="en-GB" sz="3200" b="1" dirty="0" smtClean="0">
                <a:solidFill>
                  <a:schemeClr val="accent1">
                    <a:lumMod val="75000"/>
                  </a:schemeClr>
                </a:solidFill>
                <a:ea typeface="Calibri"/>
                <a:cs typeface="Times New Roman"/>
              </a:rPr>
              <a:t> </a:t>
            </a:r>
            <a:r>
              <a:rPr lang="en-GB" sz="2400" b="1" dirty="0" smtClean="0">
                <a:solidFill>
                  <a:schemeClr val="accent1">
                    <a:lumMod val="75000"/>
                  </a:schemeClr>
                </a:solidFill>
                <a:ea typeface="Calibri"/>
                <a:cs typeface="Times New Roman"/>
              </a:rPr>
              <a:t>(dal 25,5% al 3% </a:t>
            </a:r>
            <a:r>
              <a:rPr lang="en-GB" sz="2400" b="1" dirty="0" err="1" smtClean="0">
                <a:solidFill>
                  <a:schemeClr val="accent1">
                    <a:lumMod val="75000"/>
                  </a:schemeClr>
                </a:solidFill>
                <a:ea typeface="Calibri"/>
                <a:cs typeface="Times New Roman"/>
              </a:rPr>
              <a:t>ed</a:t>
            </a:r>
            <a:r>
              <a:rPr lang="en-GB" sz="2400" b="1" dirty="0" smtClean="0">
                <a:solidFill>
                  <a:schemeClr val="accent1">
                    <a:lumMod val="75000"/>
                  </a:schemeClr>
                </a:solidFill>
                <a:ea typeface="Calibri"/>
                <a:cs typeface="Times New Roman"/>
              </a:rPr>
              <a:t> </a:t>
            </a:r>
            <a:r>
              <a:rPr lang="en-GB" sz="2400" b="1" dirty="0" err="1" smtClean="0">
                <a:solidFill>
                  <a:schemeClr val="accent1">
                    <a:lumMod val="75000"/>
                  </a:schemeClr>
                </a:solidFill>
                <a:ea typeface="Calibri"/>
                <a:cs typeface="Times New Roman"/>
              </a:rPr>
              <a:t>eliminazione</a:t>
            </a:r>
            <a:r>
              <a:rPr lang="en-GB" sz="2400" b="1" dirty="0" smtClean="0">
                <a:solidFill>
                  <a:schemeClr val="accent1">
                    <a:lumMod val="75000"/>
                  </a:schemeClr>
                </a:solidFill>
                <a:ea typeface="Calibri"/>
                <a:cs typeface="Times New Roman"/>
              </a:rPr>
              <a:t> </a:t>
            </a:r>
            <a:r>
              <a:rPr lang="en-GB" sz="2400" b="1" dirty="0" err="1" smtClean="0">
                <a:solidFill>
                  <a:schemeClr val="accent1">
                    <a:lumMod val="75000"/>
                  </a:schemeClr>
                </a:solidFill>
                <a:ea typeface="Calibri"/>
                <a:cs typeface="Times New Roman"/>
              </a:rPr>
              <a:t>annuali</a:t>
            </a:r>
            <a:r>
              <a:rPr lang="en-GB" sz="2400" b="1" dirty="0" smtClean="0">
                <a:solidFill>
                  <a:schemeClr val="accent1">
                    <a:lumMod val="75000"/>
                  </a:schemeClr>
                </a:solidFill>
                <a:ea typeface="Calibri"/>
                <a:cs typeface="Times New Roman"/>
              </a:rPr>
              <a:t>)</a:t>
            </a:r>
            <a:endParaRPr lang="it-IT" sz="3200" b="1" dirty="0">
              <a:solidFill>
                <a:schemeClr val="accent1">
                  <a:lumMod val="75000"/>
                </a:schemeClr>
              </a:solidFill>
              <a:ea typeface="Calibri"/>
              <a:cs typeface="Times New Roman"/>
            </a:endParaRPr>
          </a:p>
          <a:p>
            <a:pPr marL="930275" lvl="1" indent="-457200">
              <a:buFontTx/>
              <a:buChar char="-"/>
            </a:pPr>
            <a:r>
              <a:rPr lang="en-GB" sz="2800" b="1" dirty="0" smtClean="0">
                <a:solidFill>
                  <a:schemeClr val="accent1">
                    <a:lumMod val="75000"/>
                  </a:schemeClr>
                </a:solidFill>
                <a:ea typeface="Calibri"/>
                <a:cs typeface="Times New Roman"/>
                <a:sym typeface="Wingdings" pitchFamily="2" charset="2"/>
              </a:rPr>
              <a:t> forte </a:t>
            </a:r>
            <a:r>
              <a:rPr lang="en-GB" sz="2800" b="1" dirty="0" err="1" smtClean="0">
                <a:solidFill>
                  <a:schemeClr val="accent1">
                    <a:lumMod val="75000"/>
                  </a:schemeClr>
                </a:solidFill>
                <a:ea typeface="Calibri"/>
                <a:cs typeface="Times New Roman"/>
                <a:sym typeface="Wingdings" pitchFamily="2" charset="2"/>
              </a:rPr>
              <a:t>incremento</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spesa</a:t>
            </a:r>
            <a:r>
              <a:rPr lang="en-GB" sz="2800" b="1" dirty="0" smtClean="0">
                <a:solidFill>
                  <a:schemeClr val="accent1">
                    <a:lumMod val="75000"/>
                  </a:schemeClr>
                </a:solidFill>
                <a:ea typeface="Calibri"/>
                <a:cs typeface="Times New Roman"/>
                <a:sym typeface="Wingdings" pitchFamily="2" charset="2"/>
              </a:rPr>
              <a:t> da </a:t>
            </a:r>
            <a:r>
              <a:rPr lang="en-GB" sz="2800" b="1" dirty="0" err="1" smtClean="0">
                <a:solidFill>
                  <a:schemeClr val="accent1">
                    <a:lumMod val="75000"/>
                  </a:schemeClr>
                </a:solidFill>
                <a:ea typeface="Calibri"/>
                <a:cs typeface="Times New Roman"/>
                <a:sym typeface="Wingdings" pitchFamily="2" charset="2"/>
              </a:rPr>
              <a:t>certificare</a:t>
            </a:r>
            <a:r>
              <a:rPr lang="en-GB" sz="2800" b="1" dirty="0" smtClean="0">
                <a:solidFill>
                  <a:schemeClr val="accent1">
                    <a:lumMod val="75000"/>
                  </a:schemeClr>
                </a:solidFill>
                <a:ea typeface="Calibri"/>
                <a:cs typeface="Times New Roman"/>
                <a:sym typeface="Wingdings" pitchFamily="2" charset="2"/>
              </a:rPr>
              <a:t> per </a:t>
            </a:r>
            <a:r>
              <a:rPr lang="en-GB" sz="2800" b="1" dirty="0" err="1" smtClean="0">
                <a:solidFill>
                  <a:schemeClr val="accent1">
                    <a:lumMod val="75000"/>
                  </a:schemeClr>
                </a:solidFill>
                <a:ea typeface="Calibri"/>
                <a:cs typeface="Times New Roman"/>
                <a:sym typeface="Wingdings" pitchFamily="2" charset="2"/>
              </a:rPr>
              <a:t>evitare</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disimpegno</a:t>
            </a:r>
            <a:endParaRPr lang="en-GB" sz="2800" b="1" dirty="0" smtClean="0">
              <a:solidFill>
                <a:schemeClr val="accent1">
                  <a:lumMod val="75000"/>
                </a:schemeClr>
              </a:solidFill>
              <a:ea typeface="Calibri"/>
              <a:cs typeface="Times New Roman"/>
            </a:endParaRPr>
          </a:p>
        </p:txBody>
      </p:sp>
      <p:sp>
        <p:nvSpPr>
          <p:cNvPr id="6" name="Rettangolo 5"/>
          <p:cNvSpPr/>
          <p:nvPr/>
        </p:nvSpPr>
        <p:spPr>
          <a:xfrm>
            <a:off x="401782" y="4880212"/>
            <a:ext cx="11695027" cy="1015663"/>
          </a:xfrm>
          <a:prstGeom prst="rect">
            <a:avLst/>
          </a:prstGeom>
        </p:spPr>
        <p:txBody>
          <a:bodyPr wrap="square">
            <a:spAutoFit/>
          </a:bodyPr>
          <a:lstStyle/>
          <a:p>
            <a:pPr marL="473075" indent="-457200" algn="ctr">
              <a:buFontTx/>
              <a:buChar char="-"/>
            </a:pPr>
            <a:r>
              <a:rPr lang="en-GB" sz="3200" b="1" dirty="0" err="1" smtClean="0">
                <a:solidFill>
                  <a:schemeClr val="accent1">
                    <a:lumMod val="75000"/>
                  </a:schemeClr>
                </a:solidFill>
                <a:ea typeface="Calibri"/>
                <a:cs typeface="Times New Roman"/>
              </a:rPr>
              <a:t>Trasferimento</a:t>
            </a:r>
            <a:r>
              <a:rPr lang="en-GB" sz="3200" b="1" dirty="0" smtClean="0">
                <a:solidFill>
                  <a:schemeClr val="accent1">
                    <a:lumMod val="75000"/>
                  </a:schemeClr>
                </a:solidFill>
                <a:ea typeface="Calibri"/>
                <a:cs typeface="Times New Roman"/>
              </a:rPr>
              <a:t> di </a:t>
            </a:r>
            <a:r>
              <a:rPr lang="en-GB" sz="3200" b="1" dirty="0" err="1" smtClean="0">
                <a:solidFill>
                  <a:schemeClr val="accent1">
                    <a:lumMod val="75000"/>
                  </a:schemeClr>
                </a:solidFill>
                <a:ea typeface="Calibri"/>
                <a:cs typeface="Times New Roman"/>
              </a:rPr>
              <a:t>fondi</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tra</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categorie</a:t>
            </a:r>
            <a:r>
              <a:rPr lang="en-GB" sz="3200" b="1" dirty="0" smtClean="0">
                <a:solidFill>
                  <a:schemeClr val="accent1">
                    <a:lumMod val="75000"/>
                  </a:schemeClr>
                </a:solidFill>
                <a:ea typeface="Calibri"/>
                <a:cs typeface="Times New Roman"/>
              </a:rPr>
              <a:t> di </a:t>
            </a:r>
            <a:r>
              <a:rPr lang="en-GB" sz="3200" b="1" dirty="0" err="1" smtClean="0">
                <a:solidFill>
                  <a:schemeClr val="accent1">
                    <a:lumMod val="75000"/>
                  </a:schemeClr>
                </a:solidFill>
                <a:ea typeface="Calibri"/>
                <a:cs typeface="Times New Roman"/>
              </a:rPr>
              <a:t>regioni</a:t>
            </a:r>
            <a:r>
              <a:rPr lang="en-GB" sz="3200" b="1" dirty="0" smtClean="0">
                <a:solidFill>
                  <a:schemeClr val="accent1">
                    <a:lumMod val="75000"/>
                  </a:schemeClr>
                </a:solidFill>
                <a:ea typeface="Calibri"/>
                <a:cs typeface="Times New Roman"/>
              </a:rPr>
              <a:t> e a </a:t>
            </a:r>
            <a:r>
              <a:rPr lang="en-GB" sz="3200" b="1" dirty="0" err="1" smtClean="0">
                <a:solidFill>
                  <a:schemeClr val="accent1">
                    <a:lumMod val="75000"/>
                  </a:schemeClr>
                </a:solidFill>
                <a:ea typeface="Calibri"/>
                <a:cs typeface="Times New Roman"/>
              </a:rPr>
              <a:t>favore</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della</a:t>
            </a:r>
            <a:r>
              <a:rPr lang="en-GB" sz="3200" b="1" dirty="0" smtClean="0">
                <a:solidFill>
                  <a:schemeClr val="accent1">
                    <a:lumMod val="75000"/>
                  </a:schemeClr>
                </a:solidFill>
                <a:ea typeface="Calibri"/>
                <a:cs typeface="Times New Roman"/>
              </a:rPr>
              <a:t> C.E.</a:t>
            </a:r>
            <a:endParaRPr lang="it-IT" sz="3200" b="1" dirty="0">
              <a:solidFill>
                <a:schemeClr val="accent1">
                  <a:lumMod val="75000"/>
                </a:schemeClr>
              </a:solidFill>
              <a:ea typeface="Calibri"/>
              <a:cs typeface="Times New Roman"/>
            </a:endParaRPr>
          </a:p>
          <a:p>
            <a:pPr marL="930275" lvl="1" indent="-457200">
              <a:buFontTx/>
              <a:buChar char="-"/>
            </a:pP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aumentano</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l’incertezza</a:t>
            </a:r>
            <a:r>
              <a:rPr lang="en-GB" sz="2800" b="1" dirty="0" smtClean="0">
                <a:solidFill>
                  <a:schemeClr val="accent1">
                    <a:lumMod val="75000"/>
                  </a:schemeClr>
                </a:solidFill>
                <a:ea typeface="Calibri"/>
                <a:cs typeface="Times New Roman"/>
                <a:sym typeface="Wingdings" pitchFamily="2" charset="2"/>
              </a:rPr>
              <a:t> e non </a:t>
            </a:r>
            <a:r>
              <a:rPr lang="en-GB" sz="2800" b="1" dirty="0" err="1" smtClean="0">
                <a:solidFill>
                  <a:schemeClr val="accent1">
                    <a:lumMod val="75000"/>
                  </a:schemeClr>
                </a:solidFill>
                <a:ea typeface="Calibri"/>
                <a:cs typeface="Times New Roman"/>
                <a:sym typeface="Wingdings" pitchFamily="2" charset="2"/>
              </a:rPr>
              <a:t>rafforzano</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l’orientamento</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ai</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risultati</a:t>
            </a:r>
            <a:endParaRPr lang="en-GB" sz="2800" b="1" dirty="0" smtClean="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95522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smtClean="0">
                <a:solidFill>
                  <a:schemeClr val="accent1">
                    <a:lumMod val="75000"/>
                  </a:schemeClr>
                </a:solidFill>
                <a:ea typeface="Calibri"/>
                <a:cs typeface="Times New Roman"/>
              </a:rPr>
              <a:t>Aspetti finanziari</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446550"/>
          </a:xfrm>
          <a:prstGeom prst="rect">
            <a:avLst/>
          </a:prstGeom>
        </p:spPr>
        <p:txBody>
          <a:bodyPr wrap="square">
            <a:spAutoFit/>
          </a:bodyPr>
          <a:lstStyle/>
          <a:p>
            <a:pPr marL="473075" indent="-457200">
              <a:buFontTx/>
              <a:buChar char="-"/>
            </a:pPr>
            <a:r>
              <a:rPr lang="en-GB" sz="3200" b="1" dirty="0" smtClean="0">
                <a:solidFill>
                  <a:schemeClr val="accent1">
                    <a:lumMod val="75000"/>
                  </a:schemeClr>
                </a:solidFill>
                <a:ea typeface="Calibri"/>
                <a:cs typeface="Times New Roman"/>
              </a:rPr>
              <a:t>Tasso </a:t>
            </a:r>
            <a:r>
              <a:rPr lang="en-GB" sz="3200" b="1" dirty="0" err="1" smtClean="0">
                <a:solidFill>
                  <a:schemeClr val="accent1">
                    <a:lumMod val="75000"/>
                  </a:schemeClr>
                </a:solidFill>
                <a:ea typeface="Calibri"/>
                <a:cs typeface="Times New Roman"/>
              </a:rPr>
              <a:t>minimo</a:t>
            </a:r>
            <a:r>
              <a:rPr lang="en-GB" sz="3200" b="1" dirty="0" smtClean="0">
                <a:solidFill>
                  <a:schemeClr val="accent1">
                    <a:lumMod val="75000"/>
                  </a:schemeClr>
                </a:solidFill>
                <a:ea typeface="Calibri"/>
                <a:cs typeface="Times New Roman"/>
              </a:rPr>
              <a:t> di </a:t>
            </a:r>
            <a:r>
              <a:rPr lang="en-GB" sz="3200" b="1" dirty="0" err="1" smtClean="0">
                <a:solidFill>
                  <a:schemeClr val="accent1">
                    <a:lumMod val="75000"/>
                  </a:schemeClr>
                </a:solidFill>
                <a:ea typeface="Calibri"/>
                <a:cs typeface="Times New Roman"/>
              </a:rPr>
              <a:t>cofinanziamento</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nazionale</a:t>
            </a:r>
            <a:r>
              <a:rPr lang="en-GB" sz="3200" b="1" dirty="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aumenta</a:t>
            </a:r>
            <a:r>
              <a:rPr lang="en-GB" sz="3200" b="1" dirty="0" smtClean="0">
                <a:solidFill>
                  <a:schemeClr val="accent1">
                    <a:lumMod val="75000"/>
                  </a:schemeClr>
                </a:solidFill>
                <a:ea typeface="Calibri"/>
                <a:cs typeface="Times New Roman"/>
              </a:rPr>
              <a:t> del 10%</a:t>
            </a:r>
          </a:p>
          <a:p>
            <a:pPr marL="15875"/>
            <a:r>
              <a:rPr lang="en-GB" sz="2800" b="1" dirty="0" smtClean="0">
                <a:solidFill>
                  <a:schemeClr val="accent1">
                    <a:lumMod val="75000"/>
                  </a:schemeClr>
                </a:solidFill>
                <a:ea typeface="Calibri"/>
                <a:cs typeface="Times New Roman"/>
              </a:rPr>
              <a:t>	</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rPr>
              <a:t>Assenza</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riferimenti</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all’esclusione</a:t>
            </a:r>
            <a:r>
              <a:rPr lang="en-GB" sz="2800" b="1" dirty="0" smtClean="0">
                <a:solidFill>
                  <a:schemeClr val="accent1">
                    <a:lumMod val="75000"/>
                  </a:schemeClr>
                </a:solidFill>
                <a:ea typeface="Calibri"/>
                <a:cs typeface="Times New Roman"/>
              </a:rPr>
              <a:t> del </a:t>
            </a:r>
            <a:r>
              <a:rPr lang="en-GB" sz="2800" b="1" dirty="0" err="1" smtClean="0">
                <a:solidFill>
                  <a:schemeClr val="accent1">
                    <a:lumMod val="75000"/>
                  </a:schemeClr>
                </a:solidFill>
                <a:ea typeface="Calibri"/>
                <a:cs typeface="Times New Roman"/>
              </a:rPr>
              <a:t>cofinanziamento</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nazionale</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dai</a:t>
            </a:r>
            <a:endParaRPr lang="en-GB" sz="2800" b="1" dirty="0" smtClean="0">
              <a:solidFill>
                <a:schemeClr val="accent1">
                  <a:lumMod val="75000"/>
                </a:schemeClr>
              </a:solidFill>
              <a:ea typeface="Calibri"/>
              <a:cs typeface="Times New Roman"/>
            </a:endParaRPr>
          </a:p>
          <a:p>
            <a:pPr marL="15875"/>
            <a:r>
              <a:rPr lang="en-GB" sz="2800" b="1" dirty="0">
                <a:solidFill>
                  <a:schemeClr val="accent1">
                    <a:lumMod val="75000"/>
                  </a:schemeClr>
                </a:solidFill>
                <a:ea typeface="Calibri"/>
                <a:cs typeface="Times New Roman"/>
              </a:rPr>
              <a:t>		</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calcoli</a:t>
            </a:r>
            <a:r>
              <a:rPr lang="en-GB" sz="2800" b="1" dirty="0" smtClean="0">
                <a:solidFill>
                  <a:schemeClr val="accent1">
                    <a:lumMod val="75000"/>
                  </a:schemeClr>
                </a:solidFill>
                <a:ea typeface="Calibri"/>
                <a:cs typeface="Times New Roman"/>
              </a:rPr>
              <a:t> per </a:t>
            </a:r>
            <a:r>
              <a:rPr lang="en-GB" sz="2800" b="1" dirty="0" err="1" smtClean="0">
                <a:solidFill>
                  <a:schemeClr val="accent1">
                    <a:lumMod val="75000"/>
                  </a:schemeClr>
                </a:solidFill>
                <a:ea typeface="Calibri"/>
                <a:cs typeface="Times New Roman"/>
              </a:rPr>
              <a:t>il</a:t>
            </a:r>
            <a:r>
              <a:rPr lang="en-GB" sz="2800" b="1" dirty="0" smtClean="0">
                <a:solidFill>
                  <a:schemeClr val="accent1">
                    <a:lumMod val="75000"/>
                  </a:schemeClr>
                </a:solidFill>
                <a:ea typeface="Calibri"/>
                <a:cs typeface="Times New Roman"/>
              </a:rPr>
              <a:t> </a:t>
            </a:r>
            <a:r>
              <a:rPr lang="en-GB" sz="2800" b="1" dirty="0" err="1" smtClean="0">
                <a:solidFill>
                  <a:schemeClr val="accent1">
                    <a:lumMod val="75000"/>
                  </a:schemeClr>
                </a:solidFill>
                <a:ea typeface="Calibri"/>
                <a:cs typeface="Times New Roman"/>
              </a:rPr>
              <a:t>patto</a:t>
            </a:r>
            <a:r>
              <a:rPr lang="en-GB" sz="2800" b="1" dirty="0" smtClean="0">
                <a:solidFill>
                  <a:schemeClr val="accent1">
                    <a:lumMod val="75000"/>
                  </a:schemeClr>
                </a:solidFill>
                <a:ea typeface="Calibri"/>
                <a:cs typeface="Times New Roman"/>
              </a:rPr>
              <a:t> di </a:t>
            </a:r>
            <a:r>
              <a:rPr lang="en-GB" sz="2800" b="1" dirty="0" err="1" smtClean="0">
                <a:solidFill>
                  <a:schemeClr val="accent1">
                    <a:lumMod val="75000"/>
                  </a:schemeClr>
                </a:solidFill>
                <a:ea typeface="Calibri"/>
                <a:cs typeface="Times New Roman"/>
              </a:rPr>
              <a:t>stabilità</a:t>
            </a:r>
            <a:r>
              <a:rPr lang="en-GB" sz="2800" b="1" dirty="0" smtClean="0">
                <a:solidFill>
                  <a:schemeClr val="accent1">
                    <a:lumMod val="75000"/>
                  </a:schemeClr>
                </a:solidFill>
                <a:ea typeface="Calibri"/>
                <a:cs typeface="Times New Roman"/>
              </a:rPr>
              <a:t> e </a:t>
            </a:r>
            <a:r>
              <a:rPr lang="en-GB" sz="2800" b="1" dirty="0" err="1" smtClean="0">
                <a:solidFill>
                  <a:schemeClr val="accent1">
                    <a:lumMod val="75000"/>
                  </a:schemeClr>
                </a:solidFill>
                <a:ea typeface="Calibri"/>
                <a:cs typeface="Times New Roman"/>
              </a:rPr>
              <a:t>crescita</a:t>
            </a:r>
            <a:r>
              <a:rPr lang="en-GB" sz="2800" b="1" dirty="0" smtClean="0">
                <a:solidFill>
                  <a:schemeClr val="accent1">
                    <a:lumMod val="75000"/>
                  </a:schemeClr>
                </a:solidFill>
                <a:ea typeface="Calibri"/>
                <a:cs typeface="Times New Roman"/>
              </a:rPr>
              <a:t>.</a:t>
            </a:r>
            <a:endParaRPr lang="it-IT" sz="2800" b="1" dirty="0" smtClean="0">
              <a:solidFill>
                <a:schemeClr val="accent1">
                  <a:lumMod val="75000"/>
                </a:schemeClr>
              </a:solidFill>
              <a:ea typeface="Calibri"/>
              <a:cs typeface="Times New Roman"/>
            </a:endParaRPr>
          </a:p>
        </p:txBody>
      </p:sp>
      <p:sp>
        <p:nvSpPr>
          <p:cNvPr id="10" name="Rettangolo 9"/>
          <p:cNvSpPr/>
          <p:nvPr/>
        </p:nvSpPr>
        <p:spPr>
          <a:xfrm>
            <a:off x="249381" y="3854649"/>
            <a:ext cx="11847427" cy="1877437"/>
          </a:xfrm>
          <a:prstGeom prst="rect">
            <a:avLst/>
          </a:prstGeom>
        </p:spPr>
        <p:txBody>
          <a:bodyPr wrap="square">
            <a:spAutoFit/>
          </a:bodyPr>
          <a:lstStyle/>
          <a:p>
            <a:pPr marL="473075" indent="-457200">
              <a:buFontTx/>
              <a:buChar char="-"/>
            </a:pPr>
            <a:r>
              <a:rPr lang="en-GB" sz="3200" b="1" dirty="0" err="1" smtClean="0">
                <a:solidFill>
                  <a:schemeClr val="accent1">
                    <a:lumMod val="75000"/>
                  </a:schemeClr>
                </a:solidFill>
                <a:ea typeface="Calibri"/>
                <a:cs typeface="Times New Roman"/>
              </a:rPr>
              <a:t>Permanenza</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della</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condizionalità</a:t>
            </a:r>
            <a:r>
              <a:rPr lang="en-GB" sz="3200" b="1" dirty="0" smtClean="0">
                <a:solidFill>
                  <a:schemeClr val="accent1">
                    <a:lumMod val="75000"/>
                  </a:schemeClr>
                </a:solidFill>
                <a:ea typeface="Calibri"/>
                <a:cs typeface="Times New Roman"/>
              </a:rPr>
              <a:t> </a:t>
            </a:r>
            <a:r>
              <a:rPr lang="en-GB" sz="3200" b="1" dirty="0" err="1" smtClean="0">
                <a:solidFill>
                  <a:schemeClr val="accent1">
                    <a:lumMod val="75000"/>
                  </a:schemeClr>
                </a:solidFill>
                <a:ea typeface="Calibri"/>
                <a:cs typeface="Times New Roman"/>
              </a:rPr>
              <a:t>macroeconomica</a:t>
            </a:r>
            <a:r>
              <a:rPr lang="en-GB" sz="3200" b="1" dirty="0" smtClean="0">
                <a:solidFill>
                  <a:schemeClr val="accent1">
                    <a:lumMod val="75000"/>
                  </a:schemeClr>
                </a:solidFill>
                <a:ea typeface="Calibri"/>
                <a:cs typeface="Times New Roman"/>
              </a:rPr>
              <a:t> </a:t>
            </a:r>
            <a:endParaRPr lang="it-IT" sz="3200" b="1" dirty="0">
              <a:solidFill>
                <a:schemeClr val="accent1">
                  <a:lumMod val="75000"/>
                </a:schemeClr>
              </a:solidFill>
              <a:ea typeface="Calibri"/>
              <a:cs typeface="Times New Roman"/>
            </a:endParaRPr>
          </a:p>
          <a:p>
            <a:pPr marL="930275" lvl="1" indent="-457200">
              <a:buFontTx/>
              <a:buChar char="-"/>
            </a:pP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contraria</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ai</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principi</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della</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Coesione</a:t>
            </a:r>
            <a:endParaRPr lang="en-GB" sz="2800" b="1" dirty="0" smtClean="0">
              <a:solidFill>
                <a:schemeClr val="accent1">
                  <a:lumMod val="75000"/>
                </a:schemeClr>
              </a:solidFill>
              <a:ea typeface="Calibri"/>
              <a:cs typeface="Times New Roman"/>
              <a:sym typeface="Wingdings" pitchFamily="2" charset="2"/>
            </a:endParaRPr>
          </a:p>
          <a:p>
            <a:pPr marL="930275" lvl="1" indent="-457200">
              <a:buFontTx/>
              <a:buChar char="-"/>
            </a:pP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va</a:t>
            </a:r>
            <a:r>
              <a:rPr lang="en-GB" sz="2800" b="1" dirty="0" smtClean="0">
                <a:solidFill>
                  <a:schemeClr val="accent1">
                    <a:lumMod val="75000"/>
                  </a:schemeClr>
                </a:solidFill>
                <a:ea typeface="Calibri"/>
                <a:cs typeface="Times New Roman"/>
                <a:sym typeface="Wingdings" pitchFamily="2" charset="2"/>
              </a:rPr>
              <a:t> </a:t>
            </a:r>
            <a:r>
              <a:rPr lang="en-GB" sz="2800" b="1" dirty="0" err="1" smtClean="0">
                <a:solidFill>
                  <a:schemeClr val="accent1">
                    <a:lumMod val="75000"/>
                  </a:schemeClr>
                </a:solidFill>
                <a:ea typeface="Calibri"/>
                <a:cs typeface="Times New Roman"/>
                <a:sym typeface="Wingdings" pitchFamily="2" charset="2"/>
              </a:rPr>
              <a:t>eliminata</a:t>
            </a:r>
            <a:endParaRPr lang="en-GB" sz="2800" b="1" dirty="0" smtClean="0">
              <a:solidFill>
                <a:schemeClr val="accent1">
                  <a:lumMod val="75000"/>
                </a:schemeClr>
              </a:solidFill>
              <a:ea typeface="Calibri"/>
              <a:cs typeface="Times New Roman"/>
              <a:sym typeface="Wingdings" pitchFamily="2" charset="2"/>
            </a:endParaRPr>
          </a:p>
          <a:p>
            <a:pPr marL="930275" lvl="1" indent="-457200">
              <a:buFontTx/>
              <a:buChar char="-"/>
            </a:pPr>
            <a:endParaRPr lang="en-GB" sz="2800" b="1" dirty="0" smtClean="0">
              <a:solidFill>
                <a:schemeClr val="accent1">
                  <a:lumMod val="75000"/>
                </a:schemeClr>
              </a:solidFill>
              <a:ea typeface="Calibri"/>
              <a:cs typeface="Times New Roman"/>
            </a:endParaRPr>
          </a:p>
        </p:txBody>
      </p:sp>
    </p:spTree>
    <p:extLst>
      <p:ext uri="{BB962C8B-B14F-4D97-AF65-F5344CB8AC3E}">
        <p14:creationId xmlns:p14="http://schemas.microsoft.com/office/powerpoint/2010/main" val="129169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smtClean="0">
                <a:solidFill>
                  <a:schemeClr val="accent1">
                    <a:lumMod val="75000"/>
                  </a:schemeClr>
                </a:solidFill>
                <a:ea typeface="Calibri"/>
                <a:cs typeface="Times New Roman"/>
              </a:rPr>
              <a:t>2014-2020: dati 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smtClean="0">
                <a:solidFill>
                  <a:schemeClr val="accent1">
                    <a:lumMod val="75000"/>
                  </a:schemeClr>
                </a:solidFill>
                <a:ea typeface="Calibri"/>
                <a:cs typeface="Times New Roman"/>
              </a:rPr>
              <a:t>Post 2020: punti convincenti della </a:t>
            </a:r>
            <a:r>
              <a:rPr lang="it-IT" sz="4000" b="1" dirty="0">
                <a:solidFill>
                  <a:schemeClr val="accent1">
                    <a:lumMod val="75000"/>
                  </a:schemeClr>
                </a:solidFill>
                <a:ea typeface="Calibri"/>
                <a:cs typeface="Times New Roman"/>
              </a:rPr>
              <a:t>proposta </a:t>
            </a:r>
            <a:r>
              <a:rPr lang="it-IT" sz="4000" b="1" dirty="0" smtClean="0">
                <a:solidFill>
                  <a:schemeClr val="accent1">
                    <a:lumMod val="75000"/>
                  </a:schemeClr>
                </a:solidFill>
                <a:ea typeface="Calibri"/>
                <a:cs typeface="Times New Roman"/>
              </a:rPr>
              <a:t>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smtClean="0">
                <a:solidFill>
                  <a:schemeClr val="accent1">
                    <a:lumMod val="75000"/>
                  </a:schemeClr>
                </a:solidFill>
                <a:ea typeface="Calibri"/>
                <a:cs typeface="Times New Roman"/>
              </a:rPr>
              <a:t>Sommario</a:t>
            </a:r>
          </a:p>
        </p:txBody>
      </p:sp>
      <p:sp>
        <p:nvSpPr>
          <p:cNvPr id="5" name="Rettangolo 4"/>
          <p:cNvSpPr/>
          <p:nvPr/>
        </p:nvSpPr>
        <p:spPr>
          <a:xfrm>
            <a:off x="760633" y="4411108"/>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Post 2020: </a:t>
            </a:r>
            <a:r>
              <a:rPr lang="it-IT" sz="4000" b="1" dirty="0" smtClean="0">
                <a:solidFill>
                  <a:schemeClr val="accent1">
                    <a:lumMod val="75000"/>
                  </a:schemeClr>
                </a:solidFill>
                <a:ea typeface="Calibri"/>
                <a:cs typeface="Times New Roman"/>
              </a:rPr>
              <a:t>possibili miglioramenti </a:t>
            </a:r>
            <a:r>
              <a:rPr lang="it-IT" sz="4000" b="1" dirty="0" smtClean="0">
                <a:solidFill>
                  <a:schemeClr val="accent1">
                    <a:lumMod val="75000"/>
                  </a:schemeClr>
                </a:solidFill>
                <a:ea typeface="Calibri"/>
                <a:cs typeface="Times New Roman"/>
              </a:rPr>
              <a:t>per l’attuazione (</a:t>
            </a:r>
            <a:r>
              <a:rPr lang="it-IT" sz="4000" b="1" smtClean="0">
                <a:solidFill>
                  <a:schemeClr val="accent1">
                    <a:lumMod val="75000"/>
                  </a:schemeClr>
                </a:solidFill>
                <a:ea typeface="Calibri"/>
                <a:cs typeface="Times New Roman"/>
              </a:rPr>
              <a:t>proposte dell’Italia)</a:t>
            </a:r>
            <a:endParaRPr lang="it-IT" sz="4000" b="1" dirty="0" smtClean="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3922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magine 15">
            <a:extLst>
              <a:ext uri="{FF2B5EF4-FFF2-40B4-BE49-F238E27FC236}">
                <a16:creationId xmlns:a16="http://schemas.microsoft.com/office/drawing/2014/main" xmlns="" id="{87149447-C58D-45BA-89B9-93BAAF8A7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pic>
        <p:nvPicPr>
          <p:cNvPr id="6" name="Immagine 5">
            <a:extLst>
              <a:ext uri="{FF2B5EF4-FFF2-40B4-BE49-F238E27FC236}">
                <a16:creationId xmlns:a16="http://schemas.microsoft.com/office/drawing/2014/main" xmlns="" id="{34E95DBE-9FBB-4D33-9673-1EE368D7E3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sp>
        <p:nvSpPr>
          <p:cNvPr id="14" name="Rettangolo 13">
            <a:extLst>
              <a:ext uri="{FF2B5EF4-FFF2-40B4-BE49-F238E27FC236}">
                <a16:creationId xmlns:a16="http://schemas.microsoft.com/office/drawing/2014/main" xmlns="" id="{E7354DB1-2BE0-429F-A0AB-3A00A439A44A}"/>
              </a:ext>
            </a:extLst>
          </p:cNvPr>
          <p:cNvSpPr/>
          <p:nvPr/>
        </p:nvSpPr>
        <p:spPr>
          <a:xfrm>
            <a:off x="0" y="6110514"/>
            <a:ext cx="12192000" cy="7474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nvGrpSpPr>
          <p:cNvPr id="20" name="Gruppo 19">
            <a:extLst>
              <a:ext uri="{FF2B5EF4-FFF2-40B4-BE49-F238E27FC236}">
                <a16:creationId xmlns:a16="http://schemas.microsoft.com/office/drawing/2014/main" xmlns="" id="{EC7472C1-2AAC-4451-81D9-BF42A32F27E8}"/>
              </a:ext>
            </a:extLst>
          </p:cNvPr>
          <p:cNvGrpSpPr/>
          <p:nvPr/>
        </p:nvGrpSpPr>
        <p:grpSpPr>
          <a:xfrm>
            <a:off x="2556000" y="6296589"/>
            <a:ext cx="8393625" cy="345882"/>
            <a:chOff x="3026229" y="6334351"/>
            <a:chExt cx="8393625" cy="345882"/>
          </a:xfrm>
        </p:grpSpPr>
        <p:pic>
          <p:nvPicPr>
            <p:cNvPr id="11" name="Elemento grafico 10">
              <a:extLst>
                <a:ext uri="{FF2B5EF4-FFF2-40B4-BE49-F238E27FC236}">
                  <a16:creationId xmlns:a16="http://schemas.microsoft.com/office/drawing/2014/main" xmlns="" id="{B6CF9BA4-7DD4-4CAE-BB19-01AE99323083}"/>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3026229" y="6384958"/>
              <a:ext cx="295275" cy="295275"/>
            </a:xfrm>
            <a:prstGeom prst="rect">
              <a:avLst/>
            </a:prstGeom>
          </p:spPr>
        </p:pic>
        <p:pic>
          <p:nvPicPr>
            <p:cNvPr id="12" name="Elemento grafico 11">
              <a:extLst>
                <a:ext uri="{FF2B5EF4-FFF2-40B4-BE49-F238E27FC236}">
                  <a16:creationId xmlns:a16="http://schemas.microsoft.com/office/drawing/2014/main" xmlns="" id="{0A06B7D5-480F-4034-BBB6-BBA1D90235CE}"/>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5040138" y="6343876"/>
              <a:ext cx="295275" cy="295275"/>
            </a:xfrm>
            <a:prstGeom prst="rect">
              <a:avLst/>
            </a:prstGeom>
          </p:spPr>
        </p:pic>
        <p:pic>
          <p:nvPicPr>
            <p:cNvPr id="13" name="Elemento grafico 12">
              <a:extLst>
                <a:ext uri="{FF2B5EF4-FFF2-40B4-BE49-F238E27FC236}">
                  <a16:creationId xmlns:a16="http://schemas.microsoft.com/office/drawing/2014/main" xmlns="" id="{287E5E5F-95F8-452A-8EDD-7C73DC740CCE}"/>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8841468" y="6334351"/>
              <a:ext cx="295275" cy="304800"/>
            </a:xfrm>
            <a:prstGeom prst="rect">
              <a:avLst/>
            </a:prstGeom>
          </p:spPr>
        </p:pic>
        <p:sp>
          <p:nvSpPr>
            <p:cNvPr id="15" name="CasellaDiTesto 14">
              <a:extLst>
                <a:ext uri="{FF2B5EF4-FFF2-40B4-BE49-F238E27FC236}">
                  <a16:creationId xmlns:a16="http://schemas.microsoft.com/office/drawing/2014/main" xmlns="" id="{E3D0B73C-056A-4EF2-8793-0833BDB9848F}"/>
                </a:ext>
              </a:extLst>
            </p:cNvPr>
            <p:cNvSpPr txBox="1"/>
            <p:nvPr/>
          </p:nvSpPr>
          <p:spPr>
            <a:xfrm>
              <a:off x="3407341" y="6383519"/>
              <a:ext cx="1406288" cy="276999"/>
            </a:xfrm>
            <a:prstGeom prst="rect">
              <a:avLst/>
            </a:prstGeom>
            <a:noFill/>
          </p:spPr>
          <p:txBody>
            <a:bodyPr wrap="square" rtlCol="0">
              <a:spAutoFit/>
            </a:bodyPr>
            <a:lstStyle/>
            <a:p>
              <a:r>
                <a:rPr lang="it-IT" sz="1200" dirty="0" smtClean="0">
                  <a:latin typeface="Source Sans Pro Light" panose="020B0403030403020204" pitchFamily="34" charset="0"/>
                  <a:ea typeface="Source Sans Pro Light" panose="020B0403030403020204" pitchFamily="34" charset="0"/>
                </a:rPr>
                <a:t>06-96517 980</a:t>
              </a:r>
              <a:endParaRPr lang="it-IT" sz="1200" dirty="0">
                <a:latin typeface="Source Sans Pro Light" panose="020B0403030403020204" pitchFamily="34" charset="0"/>
                <a:ea typeface="Source Sans Pro Light" panose="020B0403030403020204" pitchFamily="34" charset="0"/>
              </a:endParaRPr>
            </a:p>
          </p:txBody>
        </p:sp>
        <p:sp>
          <p:nvSpPr>
            <p:cNvPr id="17" name="CasellaDiTesto 16">
              <a:extLst>
                <a:ext uri="{FF2B5EF4-FFF2-40B4-BE49-F238E27FC236}">
                  <a16:creationId xmlns:a16="http://schemas.microsoft.com/office/drawing/2014/main" xmlns="" id="{7104B9AE-E1CF-449E-9915-AD8B28E9F8CC}"/>
                </a:ext>
              </a:extLst>
            </p:cNvPr>
            <p:cNvSpPr txBox="1"/>
            <p:nvPr/>
          </p:nvSpPr>
          <p:spPr>
            <a:xfrm>
              <a:off x="5441338" y="6353013"/>
              <a:ext cx="3029891" cy="276999"/>
            </a:xfrm>
            <a:prstGeom prst="rect">
              <a:avLst/>
            </a:prstGeom>
            <a:noFill/>
          </p:spPr>
          <p:txBody>
            <a:bodyPr wrap="square" rtlCol="0">
              <a:spAutoFit/>
            </a:bodyPr>
            <a:lstStyle/>
            <a:p>
              <a:r>
                <a:rPr lang="it-IT" sz="1200" dirty="0">
                  <a:latin typeface="Source Sans Pro Light" panose="020B0403030403020204" pitchFamily="34" charset="0"/>
                  <a:ea typeface="Source Sans Pro Light" panose="020B0403030403020204" pitchFamily="34" charset="0"/>
                </a:rPr>
                <a:t>g</a:t>
              </a:r>
              <a:r>
                <a:rPr lang="it-IT" sz="1200" dirty="0" smtClean="0">
                  <a:latin typeface="Source Sans Pro Light" panose="020B0403030403020204" pitchFamily="34" charset="0"/>
                  <a:ea typeface="Source Sans Pro Light" panose="020B0403030403020204" pitchFamily="34" charset="0"/>
                </a:rPr>
                <a:t>ianni.gliottone@agenziacoesione.gov.it</a:t>
              </a:r>
              <a:endParaRPr lang="it-IT" sz="1200" dirty="0">
                <a:latin typeface="Source Sans Pro Light" panose="020B0403030403020204" pitchFamily="34" charset="0"/>
                <a:ea typeface="Source Sans Pro Light" panose="020B0403030403020204" pitchFamily="34" charset="0"/>
              </a:endParaRPr>
            </a:p>
          </p:txBody>
        </p:sp>
        <p:sp>
          <p:nvSpPr>
            <p:cNvPr id="18" name="CasellaDiTesto 17">
              <a:extLst>
                <a:ext uri="{FF2B5EF4-FFF2-40B4-BE49-F238E27FC236}">
                  <a16:creationId xmlns:a16="http://schemas.microsoft.com/office/drawing/2014/main" xmlns="" id="{D2C958EE-84E7-49F2-B8E3-AED9DF33C317}"/>
                </a:ext>
              </a:extLst>
            </p:cNvPr>
            <p:cNvSpPr txBox="1"/>
            <p:nvPr/>
          </p:nvSpPr>
          <p:spPr>
            <a:xfrm>
              <a:off x="9318338" y="6345757"/>
              <a:ext cx="2101516" cy="276999"/>
            </a:xfrm>
            <a:prstGeom prst="rect">
              <a:avLst/>
            </a:prstGeom>
            <a:noFill/>
          </p:spPr>
          <p:txBody>
            <a:bodyPr wrap="square" rtlCol="0">
              <a:spAutoFit/>
            </a:bodyPr>
            <a:lstStyle/>
            <a:p>
              <a:r>
                <a:rPr lang="it-IT" sz="1200" dirty="0">
                  <a:latin typeface="Source Sans Pro Light" panose="020B0403030403020204" pitchFamily="34" charset="0"/>
                  <a:ea typeface="Source Sans Pro Light" panose="020B0403030403020204" pitchFamily="34" charset="0"/>
                </a:rPr>
                <a:t>@</a:t>
              </a:r>
              <a:r>
                <a:rPr lang="it-IT" sz="1200">
                  <a:latin typeface="Source Sans Pro Light" panose="020B0403030403020204" pitchFamily="34" charset="0"/>
                  <a:ea typeface="Source Sans Pro Light" panose="020B0403030403020204" pitchFamily="34" charset="0"/>
                </a:rPr>
                <a:t>AgenziaCoesione</a:t>
              </a:r>
              <a:endParaRPr lang="it-IT" sz="1200" dirty="0">
                <a:latin typeface="Source Sans Pro Light" panose="020B0403030403020204" pitchFamily="34" charset="0"/>
                <a:ea typeface="Source Sans Pro Light" panose="020B0403030403020204" pitchFamily="34" charset="0"/>
              </a:endParaRPr>
            </a:p>
          </p:txBody>
        </p:sp>
      </p:grpSp>
      <p:sp>
        <p:nvSpPr>
          <p:cNvPr id="21" name="CasellaDiTesto 20">
            <a:extLst>
              <a:ext uri="{FF2B5EF4-FFF2-40B4-BE49-F238E27FC236}">
                <a16:creationId xmlns:a16="http://schemas.microsoft.com/office/drawing/2014/main" xmlns="" id="{FAC96178-5E27-4E76-A892-C152DBA371C9}"/>
              </a:ext>
            </a:extLst>
          </p:cNvPr>
          <p:cNvSpPr txBox="1"/>
          <p:nvPr/>
        </p:nvSpPr>
        <p:spPr>
          <a:xfrm>
            <a:off x="2953719" y="4795909"/>
            <a:ext cx="6284563" cy="584775"/>
          </a:xfrm>
          <a:prstGeom prst="rect">
            <a:avLst/>
          </a:prstGeom>
          <a:noFill/>
        </p:spPr>
        <p:txBody>
          <a:bodyPr wrap="square" rtlCol="0" anchor="ctr" anchorCtr="1">
            <a:spAutoFit/>
          </a:bodyPr>
          <a:lstStyle/>
          <a:p>
            <a:pPr algn="ctr"/>
            <a:r>
              <a:rPr lang="it-IT" sz="3200" b="1" dirty="0" smtClean="0">
                <a:solidFill>
                  <a:schemeClr val="bg1"/>
                </a:solidFill>
                <a:latin typeface="Source Sans Pro" panose="020B0503030403020204" pitchFamily="34" charset="0"/>
                <a:ea typeface="Source Sans Pro" panose="020B0503030403020204" pitchFamily="34" charset="0"/>
              </a:rPr>
              <a:t>GRAZIE!</a:t>
            </a:r>
            <a:endParaRPr lang="it-IT" sz="3200" b="1" dirty="0">
              <a:solidFill>
                <a:schemeClr val="bg1"/>
              </a:solidFill>
              <a:latin typeface="Source Sans Pro" panose="020B0503030403020204" pitchFamily="34" charset="0"/>
              <a:ea typeface="Source Sans Pro" panose="020B0503030403020204" pitchFamily="34" charset="0"/>
            </a:endParaRPr>
          </a:p>
        </p:txBody>
      </p:sp>
      <p:sp>
        <p:nvSpPr>
          <p:cNvPr id="22" name="CasellaDiTesto 21">
            <a:extLst>
              <a:ext uri="{FF2B5EF4-FFF2-40B4-BE49-F238E27FC236}">
                <a16:creationId xmlns:a16="http://schemas.microsoft.com/office/drawing/2014/main" xmlns="" id="{FAC96178-5E27-4E76-A892-C152DBA371C9}"/>
              </a:ext>
            </a:extLst>
          </p:cNvPr>
          <p:cNvSpPr txBox="1"/>
          <p:nvPr/>
        </p:nvSpPr>
        <p:spPr>
          <a:xfrm>
            <a:off x="1190626" y="5683814"/>
            <a:ext cx="9334500" cy="461665"/>
          </a:xfrm>
          <a:prstGeom prst="rect">
            <a:avLst/>
          </a:prstGeom>
          <a:noFill/>
        </p:spPr>
        <p:txBody>
          <a:bodyPr wrap="square" rtlCol="0" anchor="ctr" anchorCtr="1">
            <a:spAutoFit/>
          </a:bodyPr>
          <a:lstStyle/>
          <a:p>
            <a:pPr algn="ctr"/>
            <a:r>
              <a:rPr lang="it-IT" sz="2400" b="1" dirty="0" smtClean="0">
                <a:solidFill>
                  <a:schemeClr val="bg1"/>
                </a:solidFill>
                <a:latin typeface="Source Sans Pro" panose="020B0503030403020204" pitchFamily="34" charset="0"/>
                <a:ea typeface="Source Sans Pro" panose="020B0503030403020204" pitchFamily="34" charset="0"/>
              </a:rPr>
              <a:t>Gianni M. GLIOTTONE – Agenzia per la Coesione Territoriale</a:t>
            </a:r>
            <a:endParaRPr lang="it-IT" sz="2400" b="1" dirty="0">
              <a:solidFill>
                <a:schemeClr val="bg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115922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2014-2020: dati </a:t>
            </a:r>
            <a:r>
              <a:rPr lang="it-IT" sz="4000" b="1" dirty="0" smtClean="0">
                <a:solidFill>
                  <a:schemeClr val="accent1">
                    <a:lumMod val="75000"/>
                  </a:schemeClr>
                </a:solidFill>
                <a:ea typeface="Calibri"/>
                <a:cs typeface="Times New Roman"/>
              </a:rPr>
              <a:t>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tx2">
                    <a:lumMod val="60000"/>
                    <a:lumOff val="40000"/>
                  </a:schemeClr>
                </a:solidFill>
                <a:ea typeface="Calibri"/>
                <a:cs typeface="Times New Roman"/>
              </a:rPr>
              <a:t>Post 2020: p</a:t>
            </a:r>
            <a:r>
              <a:rPr lang="it-IT" sz="4000" b="1" dirty="0" smtClean="0">
                <a:solidFill>
                  <a:schemeClr val="tx2">
                    <a:lumMod val="60000"/>
                    <a:lumOff val="40000"/>
                  </a:schemeClr>
                </a:solidFill>
                <a:ea typeface="Calibri"/>
                <a:cs typeface="Times New Roman"/>
              </a:rPr>
              <a:t>unti convincenti della </a:t>
            </a:r>
            <a:r>
              <a:rPr lang="it-IT" sz="4000" b="1" dirty="0">
                <a:solidFill>
                  <a:schemeClr val="tx2">
                    <a:lumMod val="60000"/>
                    <a:lumOff val="40000"/>
                  </a:schemeClr>
                </a:solidFill>
                <a:ea typeface="Calibri"/>
                <a:cs typeface="Times New Roman"/>
              </a:rPr>
              <a:t>proposta </a:t>
            </a:r>
            <a:r>
              <a:rPr lang="it-IT" sz="4000" b="1" dirty="0" smtClean="0">
                <a:solidFill>
                  <a:schemeClr val="tx2">
                    <a:lumMod val="60000"/>
                    <a:lumOff val="40000"/>
                  </a:schemeClr>
                </a:solidFill>
                <a:ea typeface="Calibri"/>
                <a:cs typeface="Times New Roman"/>
              </a:rPr>
              <a:t>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smtClean="0">
                <a:solidFill>
                  <a:schemeClr val="accent1">
                    <a:lumMod val="75000"/>
                  </a:schemeClr>
                </a:solidFill>
                <a:ea typeface="Calibri"/>
                <a:cs typeface="Times New Roman"/>
              </a:rPr>
              <a:t>Sommario</a:t>
            </a:r>
          </a:p>
        </p:txBody>
      </p:sp>
      <p:sp>
        <p:nvSpPr>
          <p:cNvPr id="5" name="Rettangolo 4"/>
          <p:cNvSpPr/>
          <p:nvPr/>
        </p:nvSpPr>
        <p:spPr>
          <a:xfrm>
            <a:off x="760633" y="4411108"/>
            <a:ext cx="8756442"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tx2">
                    <a:lumMod val="60000"/>
                    <a:lumOff val="40000"/>
                  </a:schemeClr>
                </a:solidFill>
                <a:ea typeface="Calibri"/>
                <a:cs typeface="Times New Roman"/>
              </a:rPr>
              <a:t>Post 2020: possibili </a:t>
            </a:r>
            <a:r>
              <a:rPr lang="it-IT" sz="4000" b="1" dirty="0" smtClean="0">
                <a:solidFill>
                  <a:schemeClr val="tx2">
                    <a:lumMod val="60000"/>
                    <a:lumOff val="40000"/>
                  </a:schemeClr>
                </a:solidFill>
                <a:ea typeface="Calibri"/>
                <a:cs typeface="Times New Roman"/>
              </a:rPr>
              <a:t>miglioramenti (proposte dell’Italia)</a:t>
            </a:r>
          </a:p>
        </p:txBody>
      </p:sp>
    </p:spTree>
    <p:extLst>
      <p:ext uri="{BB962C8B-B14F-4D97-AF65-F5344CB8AC3E}">
        <p14:creationId xmlns:p14="http://schemas.microsoft.com/office/powerpoint/2010/main" val="1714543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611975"/>
            <a:ext cx="10858500" cy="707886"/>
          </a:xfrm>
          <a:prstGeom prst="rect">
            <a:avLst/>
          </a:prstGeom>
        </p:spPr>
        <p:txBody>
          <a:bodyPr wrap="square">
            <a:spAutoFit/>
          </a:bodyPr>
          <a:lstStyle/>
          <a:p>
            <a:pPr marL="15875" algn="just">
              <a:spcAft>
                <a:spcPts val="0"/>
              </a:spcAft>
            </a:pPr>
            <a:r>
              <a:rPr lang="it-IT" sz="4000" b="1" dirty="0" smtClean="0">
                <a:solidFill>
                  <a:schemeClr val="accent1">
                    <a:lumMod val="75000"/>
                  </a:schemeClr>
                </a:solidFill>
                <a:ea typeface="Calibri"/>
                <a:cs typeface="Times New Roman"/>
              </a:rPr>
              <a:t>La Certificazione della Spesa al 31.12.2018</a:t>
            </a:r>
            <a:endParaRPr lang="it-IT" sz="4000" b="1" dirty="0">
              <a:solidFill>
                <a:schemeClr val="accent1">
                  <a:lumMod val="75000"/>
                </a:schemeClr>
              </a:solidFill>
              <a:ea typeface="Calibri"/>
              <a:cs typeface="Times New Roman"/>
            </a:endParaRPr>
          </a:p>
        </p:txBody>
      </p:sp>
      <p:sp>
        <p:nvSpPr>
          <p:cNvPr id="6" name="Rettangolo 5"/>
          <p:cNvSpPr/>
          <p:nvPr/>
        </p:nvSpPr>
        <p:spPr>
          <a:xfrm>
            <a:off x="652198" y="5568784"/>
            <a:ext cx="4347152" cy="830997"/>
          </a:xfrm>
          <a:prstGeom prst="rect">
            <a:avLst/>
          </a:prstGeom>
        </p:spPr>
        <p:txBody>
          <a:bodyPr wrap="none">
            <a:spAutoFit/>
          </a:bodyPr>
          <a:lstStyle/>
          <a:p>
            <a:r>
              <a:rPr lang="it-IT" sz="1600" b="1" i="1" dirty="0" smtClean="0">
                <a:latin typeface="Calibri" panose="020F0502020204030204" pitchFamily="34" charset="0"/>
                <a:ea typeface="Calibri" panose="020F0502020204030204" pitchFamily="34" charset="0"/>
                <a:cs typeface="Times New Roman" panose="02020603050405020304" pitchFamily="18" charset="0"/>
              </a:rPr>
              <a:t>(*) Importi in milioni di euro comprensivi del </a:t>
            </a:r>
          </a:p>
          <a:p>
            <a:r>
              <a:rPr lang="it-IT" sz="1600" b="1" i="1" dirty="0" smtClean="0">
                <a:latin typeface="Calibri" panose="020F0502020204030204" pitchFamily="34" charset="0"/>
                <a:ea typeface="Calibri" panose="020F0502020204030204" pitchFamily="34" charset="0"/>
                <a:cs typeface="Times New Roman" panose="02020603050405020304" pitchFamily="18" charset="0"/>
              </a:rPr>
              <a:t>cofinanziamento del Fondo di Rotazione.</a:t>
            </a:r>
          </a:p>
          <a:p>
            <a:r>
              <a:rPr lang="it-IT" sz="1600" b="1" i="1" dirty="0" smtClean="0">
                <a:latin typeface="Calibri" panose="020F0502020204030204" pitchFamily="34" charset="0"/>
                <a:ea typeface="Calibri" panose="020F0502020204030204" pitchFamily="34" charset="0"/>
                <a:cs typeface="Times New Roman" panose="02020603050405020304" pitchFamily="18" charset="0"/>
              </a:rPr>
              <a:t>Fonte: elaborazione ACT </a:t>
            </a:r>
            <a:r>
              <a:rPr lang="it-IT" sz="1600" b="1" i="1" dirty="0">
                <a:latin typeface="Calibri" panose="020F0502020204030204" pitchFamily="34" charset="0"/>
                <a:ea typeface="Calibri" panose="020F0502020204030204" pitchFamily="34" charset="0"/>
                <a:cs typeface="Times New Roman" panose="02020603050405020304" pitchFamily="18" charset="0"/>
              </a:rPr>
              <a:t>su dati SFC al  18.3.2019</a:t>
            </a:r>
            <a:endParaRPr lang="it-IT" sz="1600" dirty="0"/>
          </a:p>
        </p:txBody>
      </p:sp>
      <p:sp>
        <p:nvSpPr>
          <p:cNvPr id="8" name="Rettangolo 7"/>
          <p:cNvSpPr/>
          <p:nvPr/>
        </p:nvSpPr>
        <p:spPr>
          <a:xfrm>
            <a:off x="7294517" y="1550354"/>
            <a:ext cx="4631872" cy="4955203"/>
          </a:xfrm>
          <a:prstGeom prst="rect">
            <a:avLst/>
          </a:prstGeom>
        </p:spPr>
        <p:txBody>
          <a:bodyPr wrap="square">
            <a:spAutoFit/>
          </a:bodyPr>
          <a:lstStyle/>
          <a:p>
            <a:pPr lvl="0" algn="just"/>
            <a:r>
              <a:rPr lang="it-IT" sz="2000" b="1" dirty="0" smtClean="0">
                <a:solidFill>
                  <a:srgbClr val="4472C4">
                    <a:lumMod val="75000"/>
                  </a:srgbClr>
                </a:solidFill>
                <a:ea typeface="Calibri"/>
                <a:cs typeface="Times New Roman"/>
              </a:rPr>
              <a:t>La certificazione della spesa al 31.12.2018 si attesta a 9,7 miliardi di euro pari al 18,3% delle risorse programmate.</a:t>
            </a:r>
          </a:p>
          <a:p>
            <a:pPr lvl="0" algn="just"/>
            <a:endParaRPr lang="it-IT" sz="2000" b="1" i="1" dirty="0">
              <a:solidFill>
                <a:srgbClr val="4472C4">
                  <a:lumMod val="75000"/>
                </a:srgbClr>
              </a:solidFill>
              <a:ea typeface="Calibri"/>
              <a:cs typeface="Times New Roman"/>
            </a:endParaRPr>
          </a:p>
          <a:p>
            <a:pPr algn="just"/>
            <a:r>
              <a:rPr lang="it-IT" sz="2000" b="1" dirty="0">
                <a:solidFill>
                  <a:srgbClr val="4472C4">
                    <a:lumMod val="75000"/>
                  </a:srgbClr>
                </a:solidFill>
                <a:ea typeface="Calibri"/>
                <a:cs typeface="Times New Roman"/>
              </a:rPr>
              <a:t>Il livello di </a:t>
            </a:r>
            <a:r>
              <a:rPr lang="it-IT" sz="2000" b="1" dirty="0" smtClean="0">
                <a:solidFill>
                  <a:srgbClr val="4472C4">
                    <a:lumMod val="75000"/>
                  </a:srgbClr>
                </a:solidFill>
                <a:ea typeface="Calibri"/>
                <a:cs typeface="Times New Roman"/>
              </a:rPr>
              <a:t>spesa certificata pertanto supera globalmente in maniera significativa il target  n+3 complessivo previsto pari a 8,1 miliardi di euro.</a:t>
            </a:r>
          </a:p>
          <a:p>
            <a:pPr algn="just"/>
            <a:endParaRPr lang="it-IT" sz="2000" b="1" dirty="0">
              <a:solidFill>
                <a:srgbClr val="4472C4">
                  <a:lumMod val="75000"/>
                </a:srgbClr>
              </a:solidFill>
              <a:ea typeface="Calibri"/>
              <a:cs typeface="Times New Roman"/>
            </a:endParaRPr>
          </a:p>
          <a:p>
            <a:pPr algn="just"/>
            <a:r>
              <a:rPr lang="it-IT" sz="2000" b="1" dirty="0" smtClean="0">
                <a:solidFill>
                  <a:srgbClr val="4472C4">
                    <a:lumMod val="75000"/>
                  </a:srgbClr>
                </a:solidFill>
                <a:ea typeface="Calibri"/>
                <a:cs typeface="Times New Roman"/>
              </a:rPr>
              <a:t>Nel dettaglio solo tre Programmi non hanno rispettato il target di spesa con un conseguente rischio di disimpegno pari allo 0,5% del target previsto (26 meuro in termini assoluti di risorse europee).</a:t>
            </a:r>
          </a:p>
          <a:p>
            <a:pPr algn="just"/>
            <a:endParaRPr lang="it-IT" b="1" dirty="0">
              <a:solidFill>
                <a:srgbClr val="4472C4">
                  <a:lumMod val="75000"/>
                </a:srgbClr>
              </a:solidFill>
              <a:ea typeface="Calibri"/>
              <a:cs typeface="Times New Roman"/>
            </a:endParaRPr>
          </a:p>
          <a:p>
            <a:pPr algn="just"/>
            <a:endParaRPr lang="it-IT" b="1" dirty="0">
              <a:solidFill>
                <a:srgbClr val="4472C4">
                  <a:lumMod val="75000"/>
                </a:srgbClr>
              </a:solidFill>
              <a:ea typeface="Calibri"/>
              <a:cs typeface="Times New Roman"/>
            </a:endParaRPr>
          </a:p>
        </p:txBody>
      </p:sp>
      <p:graphicFrame>
        <p:nvGraphicFramePr>
          <p:cNvPr id="9" name="Tabella 8"/>
          <p:cNvGraphicFramePr>
            <a:graphicFrameLocks noGrp="1"/>
          </p:cNvGraphicFramePr>
          <p:nvPr>
            <p:extLst>
              <p:ext uri="{D42A27DB-BD31-4B8C-83A1-F6EECF244321}">
                <p14:modId xmlns:p14="http://schemas.microsoft.com/office/powerpoint/2010/main" val="640575763"/>
              </p:ext>
            </p:extLst>
          </p:nvPr>
        </p:nvGraphicFramePr>
        <p:xfrm>
          <a:off x="742134" y="1352519"/>
          <a:ext cx="6094095" cy="4265529"/>
        </p:xfrm>
        <a:graphic>
          <a:graphicData uri="http://schemas.openxmlformats.org/drawingml/2006/table">
            <a:tbl>
              <a:tblPr firstRow="1" firstCol="1" bandRow="1">
                <a:tableStyleId>{5C22544A-7EE6-4342-B048-85BDC9FD1C3A}</a:tableStyleId>
              </a:tblPr>
              <a:tblGrid>
                <a:gridCol w="2173544"/>
                <a:gridCol w="1385021"/>
                <a:gridCol w="1297590"/>
                <a:gridCol w="1237940"/>
              </a:tblGrid>
              <a:tr h="392732">
                <a:tc rowSpan="2">
                  <a:txBody>
                    <a:bodyPr/>
                    <a:lstStyle/>
                    <a:p>
                      <a:pPr algn="ctr">
                        <a:spcAft>
                          <a:spcPts val="0"/>
                        </a:spcAft>
                      </a:pPr>
                      <a:r>
                        <a:rPr lang="it-IT" sz="1800" dirty="0">
                          <a:effectLst/>
                        </a:rPr>
                        <a:t>Categoria di regioni/Fondo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400" dirty="0">
                          <a:effectLst/>
                        </a:rPr>
                        <a:t>Risorse </a:t>
                      </a:r>
                      <a:r>
                        <a:rPr lang="it-IT" sz="1400" dirty="0" smtClean="0">
                          <a:effectLst/>
                        </a:rPr>
                        <a:t>Programmate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spcAft>
                          <a:spcPts val="0"/>
                        </a:spcAft>
                      </a:pPr>
                      <a:r>
                        <a:rPr lang="it-IT" sz="1400" dirty="0">
                          <a:effectLst/>
                        </a:rPr>
                        <a:t>Certificato al </a:t>
                      </a:r>
                      <a:r>
                        <a:rPr lang="it-IT" sz="1400" dirty="0" smtClean="0">
                          <a:effectLst/>
                        </a:rPr>
                        <a:t>31.12.2018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tr>
              <a:tr h="295293">
                <a:tc vMerge="1">
                  <a:txBody>
                    <a:bodyPr/>
                    <a:lstStyle/>
                    <a:p>
                      <a:endParaRPr lang="it-IT"/>
                    </a:p>
                  </a:txBody>
                  <a:tcPr/>
                </a:tc>
                <a:tc>
                  <a:txBody>
                    <a:bodyPr/>
                    <a:lstStyle/>
                    <a:p>
                      <a:pPr algn="ctr">
                        <a:spcAft>
                          <a:spcPts val="0"/>
                        </a:spcAft>
                      </a:pPr>
                      <a:r>
                        <a:rPr lang="it-IT" sz="1600" dirty="0">
                          <a:effectLst/>
                        </a:rPr>
                        <a:t>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600">
                          <a:effectLst/>
                        </a:rPr>
                        <a:t>b</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600">
                          <a:effectLst/>
                        </a:rPr>
                        <a:t>b/a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a:effectLst/>
                        </a:rPr>
                        <a:t>In transizione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2.733,81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412,65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15,1%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1.800,65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273,51</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15,2%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933,15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139,14</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14,9%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a:effectLst/>
                        </a:rPr>
                        <a:t>Meno sviluppate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32.947,56</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5.327,31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16,2%</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24.429,39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4.134,98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16,9%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8.518,17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1.192,33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14,0%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a:effectLst/>
                        </a:rPr>
                        <a:t>Più sviluppate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14.805,38</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2.862,36</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19,3%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7.288,73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1.300,83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17,8%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7.516,66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1.561,52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20,8%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smtClean="0">
                          <a:effectLst/>
                          <a:latin typeface="+mn-lt"/>
                          <a:ea typeface="+mn-ea"/>
                          <a:cs typeface="+mn-cs"/>
                        </a:rPr>
                        <a:t>Intero</a:t>
                      </a:r>
                      <a:r>
                        <a:rPr lang="it-IT" sz="1400" baseline="0" dirty="0" smtClean="0">
                          <a:effectLst/>
                          <a:latin typeface="+mn-lt"/>
                          <a:ea typeface="+mn-ea"/>
                          <a:cs typeface="+mn-cs"/>
                        </a:rPr>
                        <a:t> territorio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2.785,35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1.146,03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41,1%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smtClean="0">
                          <a:effectLst/>
                        </a:rPr>
                        <a:t>                      IOG</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2.785,35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1.146,03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41,1%</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95293">
                <a:tc>
                  <a:txBody>
                    <a:bodyPr/>
                    <a:lstStyle/>
                    <a:p>
                      <a:pPr>
                        <a:spcAft>
                          <a:spcPts val="0"/>
                        </a:spcAft>
                      </a:pPr>
                      <a:r>
                        <a:rPr lang="it-IT" sz="1400" dirty="0">
                          <a:effectLst/>
                        </a:rPr>
                        <a:t>Totale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53.272,10</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9.748,35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18,3%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10" name="Ovale 9"/>
          <p:cNvSpPr/>
          <p:nvPr/>
        </p:nvSpPr>
        <p:spPr>
          <a:xfrm>
            <a:off x="4425425" y="5283199"/>
            <a:ext cx="2645935" cy="42491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6378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491907"/>
            <a:ext cx="10858500" cy="1323439"/>
          </a:xfrm>
          <a:prstGeom prst="rect">
            <a:avLst/>
          </a:prstGeom>
        </p:spPr>
        <p:txBody>
          <a:bodyPr wrap="square">
            <a:spAutoFit/>
          </a:bodyPr>
          <a:lstStyle/>
          <a:p>
            <a:pPr marL="15875" algn="just">
              <a:spcAft>
                <a:spcPts val="0"/>
              </a:spcAft>
            </a:pPr>
            <a:r>
              <a:rPr lang="it-IT" sz="4000" b="1" dirty="0" smtClean="0">
                <a:solidFill>
                  <a:schemeClr val="accent1">
                    <a:lumMod val="75000"/>
                  </a:schemeClr>
                </a:solidFill>
                <a:ea typeface="Calibri"/>
                <a:cs typeface="Times New Roman"/>
              </a:rPr>
              <a:t>La Certificazione della Spesa al 31.12.2018 per Obiettivo Tematico (OT)</a:t>
            </a:r>
            <a:endParaRPr lang="it-IT" sz="4000" b="1" dirty="0">
              <a:solidFill>
                <a:schemeClr val="accent1">
                  <a:lumMod val="75000"/>
                </a:schemeClr>
              </a:solidFill>
              <a:ea typeface="Calibri"/>
              <a:cs typeface="Times New Roman"/>
            </a:endParaRPr>
          </a:p>
        </p:txBody>
      </p:sp>
      <p:sp>
        <p:nvSpPr>
          <p:cNvPr id="6" name="Rettangolo 5"/>
          <p:cNvSpPr/>
          <p:nvPr/>
        </p:nvSpPr>
        <p:spPr>
          <a:xfrm>
            <a:off x="-31456" y="6159733"/>
            <a:ext cx="4958409" cy="646331"/>
          </a:xfrm>
          <a:prstGeom prst="rect">
            <a:avLst/>
          </a:prstGeom>
        </p:spPr>
        <p:txBody>
          <a:bodyPr wrap="none">
            <a:spAutoFit/>
          </a:bodyPr>
          <a:lstStyle/>
          <a:p>
            <a:r>
              <a:rPr lang="it-IT" sz="1100" b="1" i="1" dirty="0">
                <a:latin typeface="Calibri" panose="020F0502020204030204" pitchFamily="34" charset="0"/>
                <a:ea typeface="Calibri" panose="020F0502020204030204" pitchFamily="34" charset="0"/>
                <a:cs typeface="Times New Roman" panose="02020603050405020304" pitchFamily="18" charset="0"/>
              </a:rPr>
              <a:t> </a:t>
            </a:r>
            <a:r>
              <a:rPr lang="it-IT" sz="1100" b="1" i="1" dirty="0" smtClean="0">
                <a:latin typeface="Calibri" panose="020F0502020204030204" pitchFamily="34" charset="0"/>
                <a:ea typeface="Calibri" panose="020F0502020204030204" pitchFamily="34" charset="0"/>
                <a:cs typeface="Times New Roman" panose="02020603050405020304" pitchFamily="18" charset="0"/>
              </a:rPr>
              <a:t>        Fonte: elaborazione ACT </a:t>
            </a:r>
            <a:r>
              <a:rPr lang="it-IT" sz="1100" b="1" i="1" dirty="0">
                <a:latin typeface="Calibri" panose="020F0502020204030204" pitchFamily="34" charset="0"/>
                <a:ea typeface="Calibri" panose="020F0502020204030204" pitchFamily="34" charset="0"/>
                <a:cs typeface="Times New Roman" panose="02020603050405020304" pitchFamily="18" charset="0"/>
              </a:rPr>
              <a:t>su dati SFC al  </a:t>
            </a:r>
            <a:r>
              <a:rPr lang="it-IT" sz="1100" b="1" i="1" dirty="0" smtClean="0">
                <a:latin typeface="Calibri" panose="020F0502020204030204" pitchFamily="34" charset="0"/>
                <a:ea typeface="Calibri" panose="020F0502020204030204" pitchFamily="34" charset="0"/>
                <a:cs typeface="Times New Roman" panose="02020603050405020304" pitchFamily="18" charset="0"/>
              </a:rPr>
              <a:t>18.3.2019</a:t>
            </a:r>
          </a:p>
          <a:p>
            <a:r>
              <a:rPr lang="it-IT" sz="1400" b="1" i="1" dirty="0" smtClean="0">
                <a:latin typeface="Calibri" panose="020F0502020204030204" pitchFamily="34" charset="0"/>
                <a:cs typeface="Times New Roman" panose="02020603050405020304" pitchFamily="18" charset="0"/>
              </a:rPr>
              <a:t>      * </a:t>
            </a:r>
            <a:r>
              <a:rPr lang="it-IT" sz="1100" b="1" i="1" dirty="0" smtClean="0">
                <a:latin typeface="Calibri" panose="020F0502020204030204" pitchFamily="34" charset="0"/>
                <a:cs typeface="Times New Roman" panose="02020603050405020304" pitchFamily="18" charset="0"/>
              </a:rPr>
              <a:t>Negli assi </a:t>
            </a:r>
            <a:r>
              <a:rPr lang="it-IT" sz="1100" b="1" i="1" dirty="0" err="1" smtClean="0">
                <a:latin typeface="Calibri" panose="020F0502020204030204" pitchFamily="34" charset="0"/>
                <a:cs typeface="Times New Roman" panose="02020603050405020304" pitchFamily="18" charset="0"/>
              </a:rPr>
              <a:t>multiobiettivo</a:t>
            </a:r>
            <a:r>
              <a:rPr lang="it-IT" sz="1100" b="1" i="1" dirty="0" smtClean="0">
                <a:latin typeface="Calibri" panose="020F0502020204030204" pitchFamily="34" charset="0"/>
                <a:cs typeface="Times New Roman" panose="02020603050405020304" pitchFamily="18" charset="0"/>
              </a:rPr>
              <a:t> la ripartizione delle variabili è calcolata sulla base </a:t>
            </a:r>
          </a:p>
          <a:p>
            <a:r>
              <a:rPr lang="it-IT" sz="1100" b="1" i="1" dirty="0">
                <a:latin typeface="Calibri" panose="020F0502020204030204" pitchFamily="34" charset="0"/>
                <a:cs typeface="Times New Roman" panose="02020603050405020304" pitchFamily="18" charset="0"/>
              </a:rPr>
              <a:t> </a:t>
            </a:r>
            <a:r>
              <a:rPr lang="it-IT" sz="1100" b="1" i="1" dirty="0" smtClean="0">
                <a:latin typeface="Calibri" panose="020F0502020204030204" pitchFamily="34" charset="0"/>
                <a:cs typeface="Times New Roman" panose="02020603050405020304" pitchFamily="18" charset="0"/>
              </a:rPr>
              <a:t>          delle quote degli obiettivi all’interno di quell’asse </a:t>
            </a:r>
            <a:endParaRPr lang="it-IT" sz="1100" dirty="0"/>
          </a:p>
        </p:txBody>
      </p:sp>
      <p:sp>
        <p:nvSpPr>
          <p:cNvPr id="8" name="Rettangolo 7"/>
          <p:cNvSpPr/>
          <p:nvPr/>
        </p:nvSpPr>
        <p:spPr>
          <a:xfrm>
            <a:off x="7536872" y="1653275"/>
            <a:ext cx="4423657" cy="4708981"/>
          </a:xfrm>
          <a:prstGeom prst="rect">
            <a:avLst/>
          </a:prstGeom>
        </p:spPr>
        <p:txBody>
          <a:bodyPr wrap="square">
            <a:spAutoFit/>
          </a:bodyPr>
          <a:lstStyle/>
          <a:p>
            <a:pPr lvl="0" algn="just"/>
            <a:r>
              <a:rPr lang="it-IT" sz="2000" b="1" dirty="0" smtClean="0">
                <a:solidFill>
                  <a:srgbClr val="4472C4">
                    <a:lumMod val="75000"/>
                  </a:srgbClr>
                </a:solidFill>
                <a:ea typeface="Calibri"/>
                <a:cs typeface="Times New Roman"/>
              </a:rPr>
              <a:t>Il livello di certificazione per OT è compreso tra l’ 11,6 % in Inclusione Sociale ed il 26,7%  sul tema Occupazione.</a:t>
            </a:r>
          </a:p>
          <a:p>
            <a:pPr lvl="0" algn="just"/>
            <a:endParaRPr lang="it-IT" sz="2000" b="1" dirty="0">
              <a:solidFill>
                <a:srgbClr val="4472C4">
                  <a:lumMod val="75000"/>
                </a:srgbClr>
              </a:solidFill>
              <a:ea typeface="Calibri"/>
              <a:cs typeface="Times New Roman"/>
            </a:endParaRPr>
          </a:p>
          <a:p>
            <a:pPr lvl="0" algn="just"/>
            <a:r>
              <a:rPr lang="it-IT" sz="2000" b="1" dirty="0" smtClean="0">
                <a:solidFill>
                  <a:srgbClr val="4472C4">
                    <a:lumMod val="75000"/>
                  </a:srgbClr>
                </a:solidFill>
                <a:ea typeface="Calibri"/>
                <a:cs typeface="Times New Roman"/>
              </a:rPr>
              <a:t>Con riferimento alla definizione della programmazione sono state selezionate operazioni per quasi 39 miliardi di euro pari a circa il 73% delle risorse complessivamente disponibili. </a:t>
            </a:r>
          </a:p>
          <a:p>
            <a:pPr lvl="0" algn="just"/>
            <a:endParaRPr lang="it-IT" sz="2000" b="1" dirty="0">
              <a:solidFill>
                <a:srgbClr val="4472C4">
                  <a:lumMod val="75000"/>
                </a:srgbClr>
              </a:solidFill>
              <a:ea typeface="Calibri"/>
              <a:cs typeface="Times New Roman"/>
            </a:endParaRPr>
          </a:p>
          <a:p>
            <a:pPr lvl="0" algn="just"/>
            <a:r>
              <a:rPr lang="it-IT" sz="2000" b="1" dirty="0" smtClean="0">
                <a:solidFill>
                  <a:srgbClr val="4472C4">
                    <a:lumMod val="75000"/>
                  </a:srgbClr>
                </a:solidFill>
                <a:ea typeface="Calibri"/>
                <a:cs typeface="Times New Roman"/>
              </a:rPr>
              <a:t>Nell’articolazione per OT si passa dal 54,5% di operazioni selezionate per OT Inclusione Sociale al 103,5%  dell’OT Clima e Rischi Ambientali</a:t>
            </a:r>
          </a:p>
        </p:txBody>
      </p:sp>
      <p:graphicFrame>
        <p:nvGraphicFramePr>
          <p:cNvPr id="2" name="Tabella 1"/>
          <p:cNvGraphicFramePr>
            <a:graphicFrameLocks noGrp="1"/>
          </p:cNvGraphicFramePr>
          <p:nvPr>
            <p:extLst>
              <p:ext uri="{D42A27DB-BD31-4B8C-83A1-F6EECF244321}">
                <p14:modId xmlns:p14="http://schemas.microsoft.com/office/powerpoint/2010/main" val="2523998424"/>
              </p:ext>
            </p:extLst>
          </p:nvPr>
        </p:nvGraphicFramePr>
        <p:xfrm>
          <a:off x="376675" y="1706147"/>
          <a:ext cx="6991077" cy="4444350"/>
        </p:xfrm>
        <a:graphic>
          <a:graphicData uri="http://schemas.openxmlformats.org/drawingml/2006/table">
            <a:tbl>
              <a:tblPr firstRow="1" firstCol="1" bandRow="1">
                <a:tableStyleId>{5C22544A-7EE6-4342-B048-85BDC9FD1C3A}</a:tableStyleId>
              </a:tblPr>
              <a:tblGrid>
                <a:gridCol w="886504"/>
                <a:gridCol w="1923645"/>
                <a:gridCol w="933231"/>
                <a:gridCol w="751474"/>
                <a:gridCol w="963267"/>
                <a:gridCol w="963267"/>
                <a:gridCol w="569689"/>
              </a:tblGrid>
              <a:tr h="433165">
                <a:tc rowSpan="2">
                  <a:txBody>
                    <a:bodyPr/>
                    <a:lstStyle/>
                    <a:p>
                      <a:pPr algn="ctr">
                        <a:spcAft>
                          <a:spcPts val="0"/>
                        </a:spcAft>
                      </a:pPr>
                      <a:r>
                        <a:rPr lang="it-IT" sz="1400" dirty="0">
                          <a:effectLst/>
                        </a:rPr>
                        <a:t>OT</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rowSpan="2">
                  <a:txBody>
                    <a:bodyPr/>
                    <a:lstStyle/>
                    <a:p>
                      <a:pPr>
                        <a:spcAft>
                          <a:spcPts val="0"/>
                        </a:spcAft>
                      </a:pPr>
                      <a:r>
                        <a:rPr lang="it-IT" sz="1400" dirty="0">
                          <a:effectLst/>
                        </a:rPr>
                        <a:t>Obiettivo Tematico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100" dirty="0">
                          <a:effectLst/>
                        </a:rPr>
                        <a:t>Risorse Programmate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gridSpan="2">
                  <a:txBody>
                    <a:bodyPr/>
                    <a:lstStyle/>
                    <a:p>
                      <a:pPr algn="ctr">
                        <a:spcAft>
                          <a:spcPts val="0"/>
                        </a:spcAft>
                      </a:pPr>
                      <a:r>
                        <a:rPr lang="it-IT" sz="1100" dirty="0">
                          <a:effectLst/>
                        </a:rPr>
                        <a:t>Costo Operazioni Selezionate al 31.12.2018*</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hMerge="1">
                  <a:txBody>
                    <a:bodyPr/>
                    <a:lstStyle/>
                    <a:p>
                      <a:endParaRPr lang="it-IT"/>
                    </a:p>
                  </a:txBody>
                  <a:tcPr/>
                </a:tc>
                <a:tc gridSpan="2">
                  <a:txBody>
                    <a:bodyPr/>
                    <a:lstStyle/>
                    <a:p>
                      <a:pPr algn="ctr">
                        <a:spcAft>
                          <a:spcPts val="0"/>
                        </a:spcAft>
                      </a:pPr>
                      <a:r>
                        <a:rPr lang="it-IT" sz="1100" dirty="0">
                          <a:effectLst/>
                        </a:rPr>
                        <a:t>Certificato al 31.12.2018</a:t>
                      </a:r>
                      <a:r>
                        <a:rPr lang="it-IT" sz="1100" dirty="0" smtClean="0">
                          <a:effectLst/>
                        </a:rPr>
                        <a:t>*</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hMerge="1">
                  <a:txBody>
                    <a:bodyPr/>
                    <a:lstStyle/>
                    <a:p>
                      <a:endParaRPr lang="it-IT"/>
                    </a:p>
                  </a:txBody>
                  <a:tcPr/>
                </a:tc>
              </a:tr>
              <a:tr h="164078">
                <a:tc vMerge="1">
                  <a:txBody>
                    <a:bodyPr/>
                    <a:lstStyle/>
                    <a:p>
                      <a:endParaRPr lang="it-IT"/>
                    </a:p>
                  </a:txBody>
                  <a:tcPr/>
                </a:tc>
                <a:tc vMerge="1">
                  <a:txBody>
                    <a:bodyPr/>
                    <a:lstStyle/>
                    <a:p>
                      <a:endParaRPr lang="it-IT"/>
                    </a:p>
                  </a:txBody>
                  <a:tcPr/>
                </a:tc>
                <a:tc>
                  <a:txBody>
                    <a:bodyPr/>
                    <a:lstStyle/>
                    <a:p>
                      <a:pPr algn="ctr">
                        <a:spcAft>
                          <a:spcPts val="0"/>
                        </a:spcAft>
                      </a:pPr>
                      <a:r>
                        <a:rPr lang="it-IT" sz="1000" dirty="0">
                          <a:effectLst/>
                        </a:rPr>
                        <a:t>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a:effectLst/>
                        </a:rPr>
                        <a:t>b</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dirty="0">
                          <a:effectLst/>
                        </a:rPr>
                        <a:t>b/a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a:effectLst/>
                        </a:rPr>
                        <a:t>c</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dirty="0">
                          <a:effectLst/>
                        </a:rPr>
                        <a:t>c/a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Ricerca e Innovazione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6.012,82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5.305,76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88,2%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860,41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14,3%</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2</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Agenda digitale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2.331,84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1.789,05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76,7%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392,79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16,8%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3</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Competitività sistema produttivo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6.112,05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4.753,97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77,8%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1.072,23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17,5%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4</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err="1">
                          <a:effectLst/>
                        </a:rPr>
                        <a:t>Low</a:t>
                      </a:r>
                      <a:r>
                        <a:rPr lang="it-IT" sz="1100" dirty="0">
                          <a:effectLst/>
                        </a:rPr>
                        <a:t> carbon economy</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5.213,18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4.294,58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82,4%</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839,64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16,1%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5</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Clima e rischi ambientali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1.581,08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1.636,36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103,5%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277,73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17,6%</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6</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Valorizzazione Ambiente e Cultura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4.055,75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3.850,08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94,9%</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736,45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18,2%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7</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Reti infrastutturali e mobilità</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3.384,84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2.657,76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78,5%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773,72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22,9%</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8</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Occupazione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8.935,16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5.072,50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56,8%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2.384,76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26,7%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9</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Inclusione sociale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5.726,04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3.120,89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54,5%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665,12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11,6%</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10</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Istruzione e formazione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6.962,31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4.579,58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65,8%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1.268,78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18,2%</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11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Capacità amministrativa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1.218,21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776,58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63,7%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148,51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12,2%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pPr algn="ctr">
                        <a:spcAft>
                          <a:spcPts val="0"/>
                        </a:spcAft>
                      </a:pPr>
                      <a:r>
                        <a:rPr lang="it-IT" sz="900">
                          <a:effectLst/>
                        </a:rPr>
                        <a:t>AT</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Assistenza tecnica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1.738,81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1.107,02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63,7%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328,21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18,9%</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r h="288777">
                <a:tc>
                  <a:txBody>
                    <a:bodyPr/>
                    <a:lstStyle/>
                    <a:p>
                      <a:endParaRPr lang="it-IT" sz="1000">
                        <a:effectLst/>
                        <a:latin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200" b="1" dirty="0">
                          <a:effectLst/>
                        </a:rPr>
                        <a:t>Totale</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53.272,10</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38.944,12</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73,1%</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9.748,35</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18,3%</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r>
            </a:tbl>
          </a:graphicData>
        </a:graphic>
      </p:graphicFrame>
      <p:sp>
        <p:nvSpPr>
          <p:cNvPr id="4" name="Ovale 3"/>
          <p:cNvSpPr/>
          <p:nvPr/>
        </p:nvSpPr>
        <p:spPr>
          <a:xfrm>
            <a:off x="4053880" y="5839928"/>
            <a:ext cx="1865745" cy="36853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0549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491907"/>
            <a:ext cx="10858500" cy="707886"/>
          </a:xfrm>
          <a:prstGeom prst="rect">
            <a:avLst/>
          </a:prstGeom>
        </p:spPr>
        <p:txBody>
          <a:bodyPr wrap="square">
            <a:spAutoFit/>
          </a:bodyPr>
          <a:lstStyle/>
          <a:p>
            <a:pPr marL="15875" algn="just">
              <a:spcAft>
                <a:spcPts val="0"/>
              </a:spcAft>
            </a:pPr>
            <a:r>
              <a:rPr lang="it-IT" sz="4000" b="1" dirty="0" smtClean="0">
                <a:solidFill>
                  <a:schemeClr val="accent1">
                    <a:lumMod val="75000"/>
                  </a:schemeClr>
                </a:solidFill>
                <a:ea typeface="Calibri"/>
                <a:cs typeface="Times New Roman"/>
              </a:rPr>
              <a:t>L’avanzamento finanziario al 31.12.2018</a:t>
            </a:r>
            <a:endParaRPr lang="it-IT" sz="4000" b="1" dirty="0">
              <a:solidFill>
                <a:schemeClr val="accent1">
                  <a:lumMod val="75000"/>
                </a:schemeClr>
              </a:solidFill>
              <a:ea typeface="Calibri"/>
              <a:cs typeface="Times New Roman"/>
            </a:endParaRPr>
          </a:p>
        </p:txBody>
      </p:sp>
      <p:sp>
        <p:nvSpPr>
          <p:cNvPr id="8" name="Rettangolo 7"/>
          <p:cNvSpPr/>
          <p:nvPr/>
        </p:nvSpPr>
        <p:spPr>
          <a:xfrm>
            <a:off x="866775" y="3596375"/>
            <a:ext cx="10467975" cy="1938992"/>
          </a:xfrm>
          <a:prstGeom prst="rect">
            <a:avLst/>
          </a:prstGeom>
        </p:spPr>
        <p:txBody>
          <a:bodyPr wrap="square">
            <a:spAutoFit/>
          </a:bodyPr>
          <a:lstStyle/>
          <a:p>
            <a:pPr lvl="0" algn="just"/>
            <a:r>
              <a:rPr lang="it-IT" sz="2000" b="1" dirty="0" smtClean="0">
                <a:solidFill>
                  <a:srgbClr val="4472C4">
                    <a:lumMod val="75000"/>
                  </a:srgbClr>
                </a:solidFill>
                <a:ea typeface="Calibri"/>
                <a:cs typeface="Times New Roman"/>
              </a:rPr>
              <a:t>Il monitoraggio dell’avanzamento finanziario della Politica di Coesione è assicurato dalla Banca </a:t>
            </a:r>
            <a:r>
              <a:rPr lang="it-IT" sz="2000" b="1" dirty="0">
                <a:solidFill>
                  <a:srgbClr val="4472C4">
                    <a:lumMod val="75000"/>
                  </a:srgbClr>
                </a:solidFill>
                <a:ea typeface="Calibri"/>
                <a:cs typeface="Times New Roman"/>
              </a:rPr>
              <a:t>D</a:t>
            </a:r>
            <a:r>
              <a:rPr lang="it-IT" sz="2000" b="1" dirty="0" smtClean="0">
                <a:solidFill>
                  <a:srgbClr val="4472C4">
                    <a:lumMod val="75000"/>
                  </a:srgbClr>
                </a:solidFill>
                <a:ea typeface="Calibri"/>
                <a:cs typeface="Times New Roman"/>
              </a:rPr>
              <a:t>ati Unitaria (BDU) ai sensi della L. 147/2013 art. 1 comma 245.</a:t>
            </a:r>
          </a:p>
          <a:p>
            <a:pPr lvl="0" algn="just"/>
            <a:endParaRPr lang="it-IT" sz="2000" b="1" dirty="0">
              <a:solidFill>
                <a:srgbClr val="4472C4">
                  <a:lumMod val="75000"/>
                </a:srgbClr>
              </a:solidFill>
              <a:ea typeface="Calibri"/>
              <a:cs typeface="Times New Roman"/>
            </a:endParaRPr>
          </a:p>
          <a:p>
            <a:pPr lvl="0" algn="just"/>
            <a:r>
              <a:rPr lang="it-IT" sz="2000" b="1" dirty="0" smtClean="0">
                <a:solidFill>
                  <a:srgbClr val="4472C4">
                    <a:lumMod val="75000"/>
                  </a:srgbClr>
                </a:solidFill>
                <a:ea typeface="Calibri"/>
                <a:cs typeface="Times New Roman"/>
              </a:rPr>
              <a:t>Di regola i dati sono consolidati su base bimestrale tuttavia in vista dell’attribuzione della riserva di performance le </a:t>
            </a:r>
            <a:r>
              <a:rPr lang="it-IT" sz="2000" b="1" dirty="0" err="1" smtClean="0">
                <a:solidFill>
                  <a:srgbClr val="4472C4">
                    <a:lumMod val="75000"/>
                  </a:srgbClr>
                </a:solidFill>
                <a:ea typeface="Calibri"/>
                <a:cs typeface="Times New Roman"/>
              </a:rPr>
              <a:t>AdG</a:t>
            </a:r>
            <a:r>
              <a:rPr lang="it-IT" sz="2000" b="1" dirty="0" smtClean="0">
                <a:solidFill>
                  <a:srgbClr val="4472C4">
                    <a:lumMod val="75000"/>
                  </a:srgbClr>
                </a:solidFill>
                <a:ea typeface="Calibri"/>
                <a:cs typeface="Times New Roman"/>
              </a:rPr>
              <a:t> possono aggiornare i dati al 31.12.2018 fino al 30.04.2019</a:t>
            </a:r>
          </a:p>
          <a:p>
            <a:pPr lvl="0" algn="just"/>
            <a:endParaRPr lang="it-IT" sz="2000" b="1" dirty="0">
              <a:solidFill>
                <a:srgbClr val="4472C4">
                  <a:lumMod val="75000"/>
                </a:srgbClr>
              </a:solidFill>
              <a:ea typeface="Calibri"/>
              <a:cs typeface="Times New Roman"/>
            </a:endParaRPr>
          </a:p>
        </p:txBody>
      </p:sp>
      <p:graphicFrame>
        <p:nvGraphicFramePr>
          <p:cNvPr id="5" name="Tabella 4"/>
          <p:cNvGraphicFramePr>
            <a:graphicFrameLocks noGrp="1"/>
          </p:cNvGraphicFramePr>
          <p:nvPr>
            <p:extLst>
              <p:ext uri="{D42A27DB-BD31-4B8C-83A1-F6EECF244321}">
                <p14:modId xmlns:p14="http://schemas.microsoft.com/office/powerpoint/2010/main" val="2989214763"/>
              </p:ext>
            </p:extLst>
          </p:nvPr>
        </p:nvGraphicFramePr>
        <p:xfrm>
          <a:off x="942976" y="1446046"/>
          <a:ext cx="9410700" cy="1260475"/>
        </p:xfrm>
        <a:graphic>
          <a:graphicData uri="http://schemas.openxmlformats.org/drawingml/2006/table">
            <a:tbl>
              <a:tblPr firstRow="1" firstCol="1" bandRow="1">
                <a:tableStyleId>{5C22544A-7EE6-4342-B048-85BDC9FD1C3A}</a:tableStyleId>
              </a:tblPr>
              <a:tblGrid>
                <a:gridCol w="1714499"/>
                <a:gridCol w="1828800"/>
                <a:gridCol w="1630881"/>
                <a:gridCol w="1133716"/>
                <a:gridCol w="1142241"/>
                <a:gridCol w="1960563"/>
              </a:tblGrid>
              <a:tr h="252095">
                <a:tc rowSpan="2">
                  <a:txBody>
                    <a:bodyPr/>
                    <a:lstStyle/>
                    <a:p>
                      <a:pPr>
                        <a:spcAft>
                          <a:spcPts val="0"/>
                        </a:spcAft>
                      </a:pPr>
                      <a:r>
                        <a:rPr lang="it-IT" sz="1200" dirty="0">
                          <a:effectLst/>
                        </a:rPr>
                        <a:t>Programmi Operativi</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200">
                          <a:effectLst/>
                        </a:rPr>
                        <a:t>Risorse Programmate</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spcAft>
                          <a:spcPts val="0"/>
                        </a:spcAft>
                      </a:pPr>
                      <a:r>
                        <a:rPr lang="it-IT" sz="1200" dirty="0">
                          <a:effectLst/>
                        </a:rPr>
                        <a:t>Impegni Ammessi</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tc gridSpan="2">
                  <a:txBody>
                    <a:bodyPr/>
                    <a:lstStyle/>
                    <a:p>
                      <a:pPr algn="ctr">
                        <a:spcAft>
                          <a:spcPts val="0"/>
                        </a:spcAft>
                      </a:pPr>
                      <a:r>
                        <a:rPr lang="it-IT" sz="1200">
                          <a:effectLst/>
                        </a:rPr>
                        <a:t>Pagamenti Ammessi</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tr>
              <a:tr h="252095">
                <a:tc vMerge="1">
                  <a:txBody>
                    <a:bodyPr/>
                    <a:lstStyle/>
                    <a:p>
                      <a:endParaRPr lang="it-IT"/>
                    </a:p>
                  </a:txBody>
                  <a:tcPr/>
                </a:tc>
                <a:tc>
                  <a:txBody>
                    <a:bodyPr/>
                    <a:lstStyle/>
                    <a:p>
                      <a:pPr algn="ctr">
                        <a:spcAft>
                          <a:spcPts val="0"/>
                        </a:spcAft>
                      </a:pPr>
                      <a:r>
                        <a:rPr lang="it-IT" sz="1000">
                          <a:effectLst/>
                        </a:rPr>
                        <a:t>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b</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b/a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c</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c/a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52095">
                <a:tc>
                  <a:txBody>
                    <a:bodyPr/>
                    <a:lstStyle/>
                    <a:p>
                      <a:pPr>
                        <a:spcAft>
                          <a:spcPts val="0"/>
                        </a:spcAft>
                      </a:pPr>
                      <a:r>
                        <a:rPr lang="it-IT" sz="1200">
                          <a:effectLst/>
                        </a:rPr>
                        <a:t>PON*</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17.771,31</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8.577,96</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48,3%</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3.340,57</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18,8%</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52095">
                <a:tc>
                  <a:txBody>
                    <a:bodyPr/>
                    <a:lstStyle/>
                    <a:p>
                      <a:pPr>
                        <a:spcAft>
                          <a:spcPts val="0"/>
                        </a:spcAft>
                      </a:pPr>
                      <a:r>
                        <a:rPr lang="it-IT" sz="1200">
                          <a:effectLst/>
                        </a:rPr>
                        <a:t>POR</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35.500,79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12.838,19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36,2%</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6.575,09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18,5%</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52095">
                <a:tc>
                  <a:txBody>
                    <a:bodyPr/>
                    <a:lstStyle/>
                    <a:p>
                      <a:pPr>
                        <a:spcAft>
                          <a:spcPts val="0"/>
                        </a:spcAft>
                      </a:pPr>
                      <a:r>
                        <a:rPr lang="it-IT" sz="1200">
                          <a:effectLst/>
                        </a:rPr>
                        <a:t>TOTALE</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53.272,10</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21.416,16</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40,2%</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9.915,66</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18,6%</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Rettangolo 6"/>
          <p:cNvSpPr/>
          <p:nvPr/>
        </p:nvSpPr>
        <p:spPr>
          <a:xfrm>
            <a:off x="942976" y="2814123"/>
            <a:ext cx="6096000" cy="646331"/>
          </a:xfrm>
          <a:prstGeom prst="rect">
            <a:avLst/>
          </a:prstGeom>
        </p:spPr>
        <p:txBody>
          <a:bodyPr>
            <a:spAutoFit/>
          </a:bodyPr>
          <a:lstStyle/>
          <a:p>
            <a:pPr>
              <a:spcAft>
                <a:spcPts val="0"/>
              </a:spcAft>
            </a:pPr>
            <a:r>
              <a:rPr lang="it-IT" b="1" i="1" dirty="0">
                <a:latin typeface="Calibri" panose="020F0502020204030204" pitchFamily="34" charset="0"/>
                <a:ea typeface="Calibri" panose="020F0502020204030204" pitchFamily="34" charset="0"/>
                <a:cs typeface="Times New Roman" panose="02020603050405020304" pitchFamily="18" charset="0"/>
              </a:rPr>
              <a:t>Fonte </a:t>
            </a:r>
            <a:r>
              <a:rPr lang="it-IT" b="1" i="1" dirty="0" smtClean="0">
                <a:latin typeface="Calibri" panose="020F0502020204030204" pitchFamily="34" charset="0"/>
                <a:ea typeface="Calibri" panose="020F0502020204030204" pitchFamily="34" charset="0"/>
                <a:cs typeface="Times New Roman" panose="02020603050405020304" pitchFamily="18" charset="0"/>
              </a:rPr>
              <a:t>elaborazione ACT </a:t>
            </a:r>
            <a:r>
              <a:rPr lang="it-IT" b="1" i="1" dirty="0">
                <a:latin typeface="Calibri" panose="020F0502020204030204" pitchFamily="34" charset="0"/>
                <a:ea typeface="Calibri" panose="020F0502020204030204" pitchFamily="34" charset="0"/>
                <a:cs typeface="Times New Roman" panose="02020603050405020304" pitchFamily="18" charset="0"/>
              </a:rPr>
              <a:t>su dati BDU al  18.3.2019</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it-IT" i="1" dirty="0">
                <a:latin typeface="Calibri" panose="020F0502020204030204" pitchFamily="34" charset="0"/>
                <a:ea typeface="Calibri" panose="020F0502020204030204" pitchFamily="34" charset="0"/>
                <a:cs typeface="Times New Roman" panose="02020603050405020304" pitchFamily="18" charset="0"/>
              </a:rPr>
              <a:t>* i dati del Programmi Inclusione e del IOG sono al 31.10.2018</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432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38865" y="2185371"/>
            <a:ext cx="10858500" cy="707886"/>
          </a:xfrm>
          <a:prstGeom prst="rect">
            <a:avLst/>
          </a:prstGeom>
        </p:spPr>
        <p:txBody>
          <a:bodyPr wrap="square">
            <a:spAutoFit/>
          </a:bodyPr>
          <a:lstStyle/>
          <a:p>
            <a:pPr marL="15875" algn="just"/>
            <a:r>
              <a:rPr lang="it-IT" sz="4000" b="1" dirty="0" smtClean="0">
                <a:solidFill>
                  <a:schemeClr val="accent1">
                    <a:lumMod val="75000"/>
                  </a:schemeClr>
                </a:solidFill>
                <a:ea typeface="Calibri"/>
                <a:cs typeface="Times New Roman"/>
              </a:rPr>
              <a:t>Difficoltà iniziale </a:t>
            </a:r>
            <a:r>
              <a:rPr lang="it-IT" sz="4000" b="1" dirty="0">
                <a:solidFill>
                  <a:schemeClr val="accent1">
                    <a:lumMod val="75000"/>
                  </a:schemeClr>
                </a:solidFill>
                <a:ea typeface="Calibri"/>
                <a:cs typeface="Times New Roman"/>
              </a:rPr>
              <a:t>nell’assorbimento delle risorse   </a:t>
            </a:r>
          </a:p>
        </p:txBody>
      </p:sp>
      <p:sp>
        <p:nvSpPr>
          <p:cNvPr id="5" name="Rettangolo 4"/>
          <p:cNvSpPr/>
          <p:nvPr/>
        </p:nvSpPr>
        <p:spPr>
          <a:xfrm>
            <a:off x="791252" y="2991960"/>
            <a:ext cx="10858500" cy="707886"/>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smtClean="0">
                <a:solidFill>
                  <a:schemeClr val="accent1">
                    <a:lumMod val="75000"/>
                  </a:schemeClr>
                </a:solidFill>
                <a:ea typeface="Calibri"/>
                <a:cs typeface="Times New Roman"/>
              </a:rPr>
              <a:t>Motivi:</a:t>
            </a:r>
          </a:p>
        </p:txBody>
      </p:sp>
      <p:sp>
        <p:nvSpPr>
          <p:cNvPr id="6" name="Rettangolo 5"/>
          <p:cNvSpPr/>
          <p:nvPr/>
        </p:nvSpPr>
        <p:spPr>
          <a:xfrm>
            <a:off x="2895554" y="1099848"/>
            <a:ext cx="6649897"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2014-2020: dati di attuazione al 31.12.2018</a:t>
            </a:r>
          </a:p>
        </p:txBody>
      </p:sp>
      <p:sp>
        <p:nvSpPr>
          <p:cNvPr id="10" name="Rettangolo 9"/>
          <p:cNvSpPr/>
          <p:nvPr/>
        </p:nvSpPr>
        <p:spPr>
          <a:xfrm>
            <a:off x="797352" y="3934401"/>
            <a:ext cx="10858500" cy="646331"/>
          </a:xfrm>
          <a:prstGeom prst="rect">
            <a:avLst/>
          </a:prstGeom>
        </p:spPr>
        <p:txBody>
          <a:bodyPr wrap="square">
            <a:spAutoFit/>
          </a:bodyPr>
          <a:lstStyle/>
          <a:p>
            <a:pPr marL="1044575" lvl="1" indent="-571500" algn="just">
              <a:buFont typeface="Arial" panose="020B0604020202020204" pitchFamily="34" charset="0"/>
              <a:buChar char="•"/>
            </a:pPr>
            <a:r>
              <a:rPr lang="it-IT" sz="3600" b="1" dirty="0" smtClean="0">
                <a:solidFill>
                  <a:schemeClr val="accent1">
                    <a:lumMod val="75000"/>
                  </a:schemeClr>
                </a:solidFill>
                <a:ea typeface="Calibri"/>
                <a:cs typeface="Times New Roman"/>
              </a:rPr>
              <a:t>Sovrapposizione con chiusura 2007-2013</a:t>
            </a:r>
          </a:p>
        </p:txBody>
      </p:sp>
      <p:sp>
        <p:nvSpPr>
          <p:cNvPr id="11" name="Rettangolo 10"/>
          <p:cNvSpPr/>
          <p:nvPr/>
        </p:nvSpPr>
        <p:spPr>
          <a:xfrm>
            <a:off x="796137" y="4686648"/>
            <a:ext cx="10858500" cy="646331"/>
          </a:xfrm>
          <a:prstGeom prst="rect">
            <a:avLst/>
          </a:prstGeom>
        </p:spPr>
        <p:txBody>
          <a:bodyPr wrap="square">
            <a:spAutoFit/>
          </a:bodyPr>
          <a:lstStyle/>
          <a:p>
            <a:pPr marL="1044575" lvl="1" indent="-571500" algn="just">
              <a:buFont typeface="Arial" panose="020B0604020202020204" pitchFamily="34" charset="0"/>
              <a:buChar char="•"/>
            </a:pPr>
            <a:r>
              <a:rPr lang="it-IT" sz="3600" b="1" dirty="0" smtClean="0">
                <a:solidFill>
                  <a:schemeClr val="accent1">
                    <a:lumMod val="75000"/>
                  </a:schemeClr>
                </a:solidFill>
                <a:ea typeface="Calibri"/>
                <a:cs typeface="Times New Roman"/>
              </a:rPr>
              <a:t>Troppe regole e linee guida (EGESIF)</a:t>
            </a:r>
          </a:p>
        </p:txBody>
      </p:sp>
    </p:spTree>
    <p:extLst>
      <p:ext uri="{BB962C8B-B14F-4D97-AF65-F5344CB8AC3E}">
        <p14:creationId xmlns:p14="http://schemas.microsoft.com/office/powerpoint/2010/main" val="40700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2014-2020: dati di attuazione al 31.12.2018</a:t>
            </a:r>
          </a:p>
        </p:txBody>
      </p:sp>
      <p:sp>
        <p:nvSpPr>
          <p:cNvPr id="3" name="Rettangolo 2"/>
          <p:cNvSpPr/>
          <p:nvPr/>
        </p:nvSpPr>
        <p:spPr>
          <a:xfrm>
            <a:off x="738865" y="2821793"/>
            <a:ext cx="10858500"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buFont typeface="Arial" panose="020B0604020202020204" pitchFamily="34" charset="0"/>
              <a:buChar char="•"/>
            </a:pPr>
            <a:r>
              <a:rPr lang="it-IT" sz="4000" b="1" dirty="0">
                <a:solidFill>
                  <a:schemeClr val="accent1">
                    <a:lumMod val="75000"/>
                  </a:schemeClr>
                </a:solidFill>
                <a:ea typeface="Calibri"/>
                <a:cs typeface="Times New Roman"/>
              </a:rPr>
              <a:t>Post 2020: punti convincenti della proposta </a:t>
            </a:r>
            <a:r>
              <a:rPr lang="it-IT" sz="4000" b="1" dirty="0" smtClean="0">
                <a:solidFill>
                  <a:schemeClr val="accent1">
                    <a:lumMod val="75000"/>
                  </a:schemeClr>
                </a:solidFill>
                <a:ea typeface="Calibri"/>
                <a:cs typeface="Times New Roman"/>
              </a:rPr>
              <a:t>della </a:t>
            </a:r>
            <a:r>
              <a:rPr lang="it-IT" sz="4000" b="1" dirty="0">
                <a:solidFill>
                  <a:schemeClr val="accent1">
                    <a:lumMod val="75000"/>
                  </a:schemeClr>
                </a:solidFill>
                <a:ea typeface="Calibri"/>
                <a:cs typeface="Times New Roman"/>
              </a:rPr>
              <a:t>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smtClean="0">
                <a:solidFill>
                  <a:schemeClr val="accent1">
                    <a:lumMod val="75000"/>
                  </a:schemeClr>
                </a:solidFill>
                <a:ea typeface="Calibri"/>
                <a:cs typeface="Times New Roman"/>
              </a:rPr>
              <a:t>Sommario</a:t>
            </a:r>
          </a:p>
        </p:txBody>
      </p:sp>
      <p:sp>
        <p:nvSpPr>
          <p:cNvPr id="5" name="Rettangolo 4"/>
          <p:cNvSpPr/>
          <p:nvPr/>
        </p:nvSpPr>
        <p:spPr>
          <a:xfrm>
            <a:off x="760633" y="4411108"/>
            <a:ext cx="8719866" cy="1323439"/>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Post 2020: possibili miglioramenti (proposte dell’Italia)</a:t>
            </a:r>
          </a:p>
        </p:txBody>
      </p:sp>
    </p:spTree>
    <p:extLst>
      <p:ext uri="{BB962C8B-B14F-4D97-AF65-F5344CB8AC3E}">
        <p14:creationId xmlns:p14="http://schemas.microsoft.com/office/powerpoint/2010/main" val="9138232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di </a:t>
            </a:r>
            <a:r>
              <a:rPr lang="it-IT" sz="3600" b="1" dirty="0" smtClean="0">
                <a:solidFill>
                  <a:schemeClr val="accent1">
                    <a:lumMod val="75000"/>
                  </a:schemeClr>
                </a:solidFill>
                <a:ea typeface="Calibri"/>
                <a:cs typeface="Times New Roman"/>
              </a:rPr>
              <a:t>gestione</a:t>
            </a:r>
          </a:p>
        </p:txBody>
      </p:sp>
      <p:sp>
        <p:nvSpPr>
          <p:cNvPr id="7" name="Rettangolo 6"/>
          <p:cNvSpPr/>
          <p:nvPr/>
        </p:nvSpPr>
        <p:spPr>
          <a:xfrm>
            <a:off x="2222742" y="1099848"/>
            <a:ext cx="7995522"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Punti convincenti della proposta post 2020 della C.E.</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 typeface="Arial" panose="020B0604020202020204" pitchFamily="34" charset="0"/>
              <a:buChar char="•"/>
            </a:pPr>
            <a:r>
              <a:rPr lang="it-IT" sz="4000" b="1" dirty="0" smtClean="0">
                <a:solidFill>
                  <a:schemeClr val="accent1">
                    <a:lumMod val="75000"/>
                  </a:schemeClr>
                </a:solidFill>
                <a:ea typeface="Calibri"/>
                <a:cs typeface="Times New Roman"/>
              </a:rPr>
              <a:t>Nessuna validazione </a:t>
            </a:r>
            <a:r>
              <a:rPr lang="it-IT" sz="4000" b="1" dirty="0">
                <a:solidFill>
                  <a:schemeClr val="accent1">
                    <a:lumMod val="75000"/>
                  </a:schemeClr>
                </a:solidFill>
                <a:ea typeface="Calibri"/>
                <a:cs typeface="Times New Roman"/>
              </a:rPr>
              <a:t>delle </a:t>
            </a:r>
            <a:r>
              <a:rPr lang="it-IT" sz="4000" b="1" dirty="0" smtClean="0">
                <a:solidFill>
                  <a:schemeClr val="accent1">
                    <a:lumMod val="75000"/>
                  </a:schemeClr>
                </a:solidFill>
                <a:ea typeface="Calibri"/>
                <a:cs typeface="Times New Roman"/>
              </a:rPr>
              <a:t>AdA, AdG</a:t>
            </a:r>
            <a:r>
              <a:rPr lang="it-IT" sz="4000" b="1" dirty="0">
                <a:solidFill>
                  <a:schemeClr val="accent1">
                    <a:lumMod val="75000"/>
                  </a:schemeClr>
                </a:solidFill>
                <a:ea typeface="Calibri"/>
                <a:cs typeface="Times New Roman"/>
              </a:rPr>
              <a:t> </a:t>
            </a:r>
            <a:r>
              <a:rPr lang="it-IT" sz="4000" b="1" dirty="0" smtClean="0">
                <a:solidFill>
                  <a:schemeClr val="accent1">
                    <a:lumMod val="75000"/>
                  </a:schemeClr>
                </a:solidFill>
                <a:ea typeface="Calibri"/>
                <a:cs typeface="Times New Roman"/>
              </a:rPr>
              <a:t>e </a:t>
            </a:r>
            <a:r>
              <a:rPr lang="it-IT" sz="4000" b="1" dirty="0" err="1" smtClean="0">
                <a:solidFill>
                  <a:schemeClr val="accent1">
                    <a:lumMod val="75000"/>
                  </a:schemeClr>
                </a:solidFill>
                <a:ea typeface="Calibri"/>
                <a:cs typeface="Times New Roman"/>
              </a:rPr>
              <a:t>AdC</a:t>
            </a:r>
            <a:endParaRPr lang="it-IT" sz="4000" b="1" dirty="0" smtClean="0">
              <a:solidFill>
                <a:schemeClr val="accent1">
                  <a:lumMod val="75000"/>
                </a:schemeClr>
              </a:solidFill>
              <a:ea typeface="Calibri"/>
              <a:cs typeface="Times New Roman"/>
            </a:endParaRPr>
          </a:p>
        </p:txBody>
      </p:sp>
      <p:sp>
        <p:nvSpPr>
          <p:cNvPr id="11" name="Rettangolo 10"/>
          <p:cNvSpPr/>
          <p:nvPr/>
        </p:nvSpPr>
        <p:spPr>
          <a:xfrm>
            <a:off x="761991" y="4094485"/>
            <a:ext cx="10858500" cy="707886"/>
          </a:xfrm>
          <a:prstGeom prst="rect">
            <a:avLst/>
          </a:prstGeom>
        </p:spPr>
        <p:txBody>
          <a:bodyPr wrap="square">
            <a:spAutoFit/>
          </a:bodyPr>
          <a:lstStyle/>
          <a:p>
            <a:pPr marL="587375" indent="-571500">
              <a:buFont typeface="Arial" panose="020B0604020202020204" pitchFamily="34" charset="0"/>
              <a:buChar char="•"/>
            </a:pPr>
            <a:r>
              <a:rPr lang="it-IT" sz="4000" b="1" dirty="0" smtClean="0">
                <a:solidFill>
                  <a:schemeClr val="accent1">
                    <a:lumMod val="75000"/>
                  </a:schemeClr>
                </a:solidFill>
                <a:ea typeface="Calibri"/>
                <a:cs typeface="Times New Roman"/>
              </a:rPr>
              <a:t>Snellimento </a:t>
            </a:r>
            <a:r>
              <a:rPr lang="it-IT" sz="4000" b="1" dirty="0">
                <a:solidFill>
                  <a:schemeClr val="accent1">
                    <a:lumMod val="75000"/>
                  </a:schemeClr>
                </a:solidFill>
                <a:ea typeface="Calibri"/>
                <a:cs typeface="Times New Roman"/>
              </a:rPr>
              <a:t>delle attività </a:t>
            </a:r>
            <a:r>
              <a:rPr lang="it-IT" sz="4000" b="1" dirty="0" smtClean="0">
                <a:solidFill>
                  <a:schemeClr val="accent1">
                    <a:lumMod val="75000"/>
                  </a:schemeClr>
                </a:solidFill>
                <a:ea typeface="Calibri"/>
                <a:cs typeface="Times New Roman"/>
              </a:rPr>
              <a:t>dell’AdG</a:t>
            </a:r>
          </a:p>
        </p:txBody>
      </p:sp>
      <p:sp>
        <p:nvSpPr>
          <p:cNvPr id="3" name="CasellaDiTesto 2"/>
          <p:cNvSpPr txBox="1"/>
          <p:nvPr/>
        </p:nvSpPr>
        <p:spPr>
          <a:xfrm>
            <a:off x="968654" y="3121805"/>
            <a:ext cx="9977933" cy="461665"/>
          </a:xfrm>
          <a:prstGeom prst="rect">
            <a:avLst/>
          </a:prstGeom>
          <a:noFill/>
        </p:spPr>
        <p:txBody>
          <a:bodyPr wrap="square" rtlCol="0">
            <a:spAutoFit/>
          </a:bodyPr>
          <a:lstStyle/>
          <a:p>
            <a:r>
              <a:rPr lang="it-IT" b="1" dirty="0" smtClean="0">
                <a:solidFill>
                  <a:schemeClr val="accent1">
                    <a:lumMod val="75000"/>
                  </a:schemeClr>
                </a:solidFill>
                <a:ea typeface="Calibri"/>
                <a:cs typeface="Times New Roman"/>
              </a:rPr>
              <a:t>	</a:t>
            </a:r>
            <a:r>
              <a:rPr lang="it-IT" sz="2400" b="1" dirty="0" smtClean="0">
                <a:solidFill>
                  <a:schemeClr val="accent1">
                    <a:lumMod val="75000"/>
                  </a:schemeClr>
                </a:solidFill>
                <a:ea typeface="Calibri"/>
                <a:cs typeface="Times New Roman"/>
              </a:rPr>
              <a:t>Nel 2014-20 </a:t>
            </a:r>
            <a:r>
              <a:rPr lang="it-IT" sz="2400" b="1" dirty="0">
                <a:solidFill>
                  <a:schemeClr val="accent1">
                    <a:lumMod val="75000"/>
                  </a:schemeClr>
                </a:solidFill>
                <a:ea typeface="Calibri"/>
                <a:cs typeface="Times New Roman"/>
              </a:rPr>
              <a:t>ritardi sull’avvio dell’attuazione degli </a:t>
            </a:r>
            <a:r>
              <a:rPr lang="it-IT" sz="2400" b="1" dirty="0" smtClean="0">
                <a:solidFill>
                  <a:schemeClr val="accent1">
                    <a:lumMod val="75000"/>
                  </a:schemeClr>
                </a:solidFill>
                <a:ea typeface="Calibri"/>
                <a:cs typeface="Times New Roman"/>
              </a:rPr>
              <a:t>interventi</a:t>
            </a:r>
            <a:endParaRPr lang="it-IT" sz="2400" b="1" dirty="0">
              <a:solidFill>
                <a:schemeClr val="accent1">
                  <a:lumMod val="75000"/>
                </a:schemeClr>
              </a:solidFill>
              <a:ea typeface="Calibri"/>
              <a:cs typeface="Times New Roman"/>
            </a:endParaRPr>
          </a:p>
        </p:txBody>
      </p:sp>
      <p:sp>
        <p:nvSpPr>
          <p:cNvPr id="13" name="CasellaDiTesto 12"/>
          <p:cNvSpPr txBox="1"/>
          <p:nvPr/>
        </p:nvSpPr>
        <p:spPr>
          <a:xfrm>
            <a:off x="968654" y="4671395"/>
            <a:ext cx="9977933" cy="830997"/>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	</a:t>
            </a:r>
            <a:r>
              <a:rPr lang="it-IT" sz="2400" b="1" dirty="0" smtClean="0">
                <a:solidFill>
                  <a:schemeClr val="accent1">
                    <a:lumMod val="75000"/>
                  </a:schemeClr>
                </a:solidFill>
                <a:ea typeface="Calibri"/>
                <a:cs typeface="Times New Roman"/>
              </a:rPr>
              <a:t>Controlli di 1° </a:t>
            </a:r>
            <a:r>
              <a:rPr lang="it-IT" sz="2400" b="1" dirty="0">
                <a:solidFill>
                  <a:schemeClr val="accent1">
                    <a:lumMod val="75000"/>
                  </a:schemeClr>
                </a:solidFill>
                <a:ea typeface="Calibri"/>
                <a:cs typeface="Times New Roman"/>
              </a:rPr>
              <a:t>livello </a:t>
            </a:r>
            <a:r>
              <a:rPr lang="it-IT" sz="2400" b="1" dirty="0" smtClean="0">
                <a:solidFill>
                  <a:schemeClr val="accent1">
                    <a:lumMod val="75000"/>
                  </a:schemeClr>
                </a:solidFill>
                <a:ea typeface="Calibri"/>
                <a:cs typeface="Times New Roman"/>
              </a:rPr>
              <a:t>sia documentale che on-site </a:t>
            </a:r>
            <a:r>
              <a:rPr lang="it-IT" sz="2400" b="1" u="sng" dirty="0" smtClean="0">
                <a:solidFill>
                  <a:schemeClr val="accent1">
                    <a:lumMod val="75000"/>
                  </a:schemeClr>
                </a:solidFill>
                <a:ea typeface="Calibri"/>
                <a:cs typeface="Times New Roman"/>
              </a:rPr>
              <a:t>a campione</a:t>
            </a:r>
          </a:p>
          <a:p>
            <a:r>
              <a:rPr lang="it-IT" sz="2400" b="1" dirty="0" smtClean="0">
                <a:solidFill>
                  <a:schemeClr val="accent1">
                    <a:lumMod val="75000"/>
                  </a:schemeClr>
                </a:solidFill>
                <a:ea typeface="Calibri"/>
                <a:cs typeface="Times New Roman"/>
              </a:rPr>
              <a:t>	sulla </a:t>
            </a:r>
            <a:r>
              <a:rPr lang="it-IT" sz="2400" b="1" dirty="0">
                <a:solidFill>
                  <a:schemeClr val="accent1">
                    <a:lumMod val="75000"/>
                  </a:schemeClr>
                </a:solidFill>
                <a:ea typeface="Calibri"/>
                <a:cs typeface="Times New Roman"/>
              </a:rPr>
              <a:t>base di un’analisi dei rischi </a:t>
            </a:r>
          </a:p>
        </p:txBody>
      </p:sp>
    </p:spTree>
    <p:extLst>
      <p:ext uri="{BB962C8B-B14F-4D97-AF65-F5344CB8AC3E}">
        <p14:creationId xmlns:p14="http://schemas.microsoft.com/office/powerpoint/2010/main" val="73123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3" grpId="0"/>
      <p:bldP spid="13"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1774</TotalTime>
  <Words>3041</Words>
  <Application>Microsoft Office PowerPoint</Application>
  <PresentationFormat>Personalizzato</PresentationFormat>
  <Paragraphs>359</Paragraphs>
  <Slides>20</Slides>
  <Notes>17</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ALDO STAGNO</dc:creator>
  <cp:lastModifiedBy>Gianni M. Gliottone</cp:lastModifiedBy>
  <cp:revision>272</cp:revision>
  <cp:lastPrinted>2019-03-07T13:47:54Z</cp:lastPrinted>
  <dcterms:created xsi:type="dcterms:W3CDTF">2018-11-23T16:39:52Z</dcterms:created>
  <dcterms:modified xsi:type="dcterms:W3CDTF">2019-04-04T21:49:51Z</dcterms:modified>
</cp:coreProperties>
</file>