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8" r:id="rId2"/>
    <p:sldId id="262" r:id="rId3"/>
    <p:sldId id="280" r:id="rId4"/>
    <p:sldId id="263" r:id="rId5"/>
    <p:sldId id="264" r:id="rId6"/>
    <p:sldId id="281" r:id="rId7"/>
    <p:sldId id="269" r:id="rId8"/>
    <p:sldId id="275" r:id="rId9"/>
    <p:sldId id="273" r:id="rId10"/>
    <p:sldId id="274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A0D"/>
    <a:srgbClr val="FF9966"/>
    <a:srgbClr val="FAD9C2"/>
    <a:srgbClr val="FCEBE0"/>
    <a:srgbClr val="F9F9F9"/>
    <a:srgbClr val="D4D0BE"/>
    <a:srgbClr val="D4D0C2"/>
    <a:srgbClr val="990033"/>
    <a:srgbClr val="FF9900"/>
    <a:srgbClr val="DEE1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6EA97-2996-44AD-A200-C1BFC108B8A0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EF8B3-021A-45FC-A09D-771791853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75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70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44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71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449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606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239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06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46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013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2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02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86D3-0457-4653-BE85-F0127702A15C}" type="datetimeFigureOut">
              <a:rPr lang="it-IT" smtClean="0"/>
              <a:t>04/04/2019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62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80387"/>
            <a:ext cx="12192000" cy="1685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eform 25"/>
          <p:cNvSpPr>
            <a:spLocks noEditPoints="1"/>
          </p:cNvSpPr>
          <p:nvPr/>
        </p:nvSpPr>
        <p:spPr bwMode="auto">
          <a:xfrm>
            <a:off x="0" y="2560798"/>
            <a:ext cx="12172825" cy="4019550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54880" y="4993894"/>
            <a:ext cx="2610196" cy="954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1762820" y="1071656"/>
            <a:ext cx="8088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i="1" dirty="0" smtClean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La Politica di Coesione 2021-2027</a:t>
            </a:r>
            <a:endParaRPr lang="it-IT" sz="4000" b="1" i="1" dirty="0">
              <a:solidFill>
                <a:schemeClr val="accent5">
                  <a:lumMod val="75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5" name="Immagin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8539" y="272990"/>
            <a:ext cx="27193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magin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50892" y="187111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" name="Group 25"/>
          <p:cNvGrpSpPr/>
          <p:nvPr/>
        </p:nvGrpSpPr>
        <p:grpSpPr>
          <a:xfrm>
            <a:off x="3694762" y="2895767"/>
            <a:ext cx="3873731" cy="3949876"/>
            <a:chOff x="3694762" y="2908124"/>
            <a:chExt cx="3873731" cy="394987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4860" y="3617875"/>
              <a:ext cx="3433536" cy="2205787"/>
            </a:xfrm>
            <a:prstGeom prst="rect">
              <a:avLst/>
            </a:prstGeom>
          </p:spPr>
        </p:pic>
        <p:sp>
          <p:nvSpPr>
            <p:cNvPr id="19" name="Oval 18"/>
            <p:cNvSpPr/>
            <p:nvPr/>
          </p:nvSpPr>
          <p:spPr>
            <a:xfrm>
              <a:off x="3694762" y="2908124"/>
              <a:ext cx="3873731" cy="39498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i="1" dirty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Innovazione, Competitività, </a:t>
            </a:r>
            <a:r>
              <a:rPr lang="it-IT" b="1" i="1" dirty="0" smtClean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Opportunità e </a:t>
            </a:r>
            <a:r>
              <a:rPr lang="it-IT" b="1" i="1" dirty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Inclusione attraverso il </a:t>
            </a:r>
            <a:r>
              <a:rPr lang="it-IT" b="1" i="1" dirty="0" smtClean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FESR e il FSE</a:t>
            </a:r>
            <a:endParaRPr lang="it-IT" b="1" i="1" dirty="0">
              <a:solidFill>
                <a:schemeClr val="accent5">
                  <a:lumMod val="75000"/>
                </a:schemeClr>
              </a:solidFill>
              <a:latin typeface="Candara" panose="020E0502030303020204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1047404"/>
            <a:ext cx="12192000" cy="83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762820" y="1983688"/>
            <a:ext cx="8088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LE PERSONE AL CENTRO</a:t>
            </a:r>
            <a:endParaRPr lang="it-IT" sz="4000" b="1" i="1" dirty="0">
              <a:solidFill>
                <a:srgbClr val="640000"/>
              </a:solidFill>
              <a:latin typeface="Candara" panose="020E0502030303020204" pitchFamily="34" charset="0"/>
            </a:endParaRPr>
          </a:p>
        </p:txBody>
      </p:sp>
      <p:sp>
        <p:nvSpPr>
          <p:cNvPr id="17" name="Rectangle 13"/>
          <p:cNvSpPr/>
          <p:nvPr/>
        </p:nvSpPr>
        <p:spPr>
          <a:xfrm>
            <a:off x="9068440" y="6160321"/>
            <a:ext cx="31331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i="1" dirty="0" smtClean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Milano, 5 aprile 2019</a:t>
            </a:r>
            <a:endParaRPr lang="it-IT" b="1" i="1" dirty="0">
              <a:solidFill>
                <a:schemeClr val="accent5">
                  <a:lumMod val="75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6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/>
      <p:bldP spid="27" grpId="0"/>
      <p:bldP spid="2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val 74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58" name="Group 145"/>
          <p:cNvGrpSpPr/>
          <p:nvPr/>
        </p:nvGrpSpPr>
        <p:grpSpPr>
          <a:xfrm>
            <a:off x="201513" y="613470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5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6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 smtClean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61" name="Freeform 35"/>
          <p:cNvSpPr/>
          <p:nvPr/>
        </p:nvSpPr>
        <p:spPr bwMode="auto">
          <a:xfrm>
            <a:off x="9349497" y="5531107"/>
            <a:ext cx="2645846" cy="129600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9530679" y="5852666"/>
            <a:ext cx="2283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8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-181790" y="6160185"/>
            <a:ext cx="1198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2060"/>
                </a:solidFill>
                <a:latin typeface="Candara" panose="020E0502030303020204" pitchFamily="34" charset="0"/>
              </a:rPr>
              <a:t>9</a:t>
            </a:r>
            <a:endParaRPr lang="it-IT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 rot="617205">
            <a:off x="8181991" y="3341710"/>
            <a:ext cx="2621664" cy="1439863"/>
            <a:chOff x="7549764" y="2950353"/>
            <a:chExt cx="2621664" cy="1439863"/>
          </a:xfrm>
        </p:grpSpPr>
        <p:sp>
          <p:nvSpPr>
            <p:cNvPr id="22" name="Freeform 11"/>
            <p:cNvSpPr>
              <a:spLocks/>
            </p:cNvSpPr>
            <p:nvPr/>
          </p:nvSpPr>
          <p:spPr bwMode="auto">
            <a:xfrm rot="16200000">
              <a:off x="7505239" y="2994878"/>
              <a:ext cx="1439863" cy="1350814"/>
            </a:xfrm>
            <a:custGeom>
              <a:avLst/>
              <a:gdLst>
                <a:gd name="T0" fmla="*/ 580 w 1052"/>
                <a:gd name="T1" fmla="*/ 4 h 972"/>
                <a:gd name="T2" fmla="*/ 580 w 1052"/>
                <a:gd name="T3" fmla="*/ 18 h 972"/>
                <a:gd name="T4" fmla="*/ 590 w 1052"/>
                <a:gd name="T5" fmla="*/ 36 h 972"/>
                <a:gd name="T6" fmla="*/ 604 w 1052"/>
                <a:gd name="T7" fmla="*/ 60 h 972"/>
                <a:gd name="T8" fmla="*/ 636 w 1052"/>
                <a:gd name="T9" fmla="*/ 94 h 972"/>
                <a:gd name="T10" fmla="*/ 650 w 1052"/>
                <a:gd name="T11" fmla="*/ 114 h 972"/>
                <a:gd name="T12" fmla="*/ 660 w 1052"/>
                <a:gd name="T13" fmla="*/ 138 h 972"/>
                <a:gd name="T14" fmla="*/ 664 w 1052"/>
                <a:gd name="T15" fmla="*/ 174 h 972"/>
                <a:gd name="T16" fmla="*/ 662 w 1052"/>
                <a:gd name="T17" fmla="*/ 196 h 972"/>
                <a:gd name="T18" fmla="*/ 652 w 1052"/>
                <a:gd name="T19" fmla="*/ 218 h 972"/>
                <a:gd name="T20" fmla="*/ 640 w 1052"/>
                <a:gd name="T21" fmla="*/ 236 h 972"/>
                <a:gd name="T22" fmla="*/ 602 w 1052"/>
                <a:gd name="T23" fmla="*/ 266 h 972"/>
                <a:gd name="T24" fmla="*/ 580 w 1052"/>
                <a:gd name="T25" fmla="*/ 276 h 972"/>
                <a:gd name="T26" fmla="*/ 540 w 1052"/>
                <a:gd name="T27" fmla="*/ 284 h 972"/>
                <a:gd name="T28" fmla="*/ 526 w 1052"/>
                <a:gd name="T29" fmla="*/ 284 h 972"/>
                <a:gd name="T30" fmla="*/ 498 w 1052"/>
                <a:gd name="T31" fmla="*/ 282 h 972"/>
                <a:gd name="T32" fmla="*/ 468 w 1052"/>
                <a:gd name="T33" fmla="*/ 272 h 972"/>
                <a:gd name="T34" fmla="*/ 442 w 1052"/>
                <a:gd name="T35" fmla="*/ 258 h 972"/>
                <a:gd name="T36" fmla="*/ 420 w 1052"/>
                <a:gd name="T37" fmla="*/ 238 h 972"/>
                <a:gd name="T38" fmla="*/ 402 w 1052"/>
                <a:gd name="T39" fmla="*/ 216 h 972"/>
                <a:gd name="T40" fmla="*/ 392 w 1052"/>
                <a:gd name="T41" fmla="*/ 190 h 972"/>
                <a:gd name="T42" fmla="*/ 388 w 1052"/>
                <a:gd name="T43" fmla="*/ 162 h 972"/>
                <a:gd name="T44" fmla="*/ 392 w 1052"/>
                <a:gd name="T45" fmla="*/ 134 h 972"/>
                <a:gd name="T46" fmla="*/ 408 w 1052"/>
                <a:gd name="T47" fmla="*/ 100 h 972"/>
                <a:gd name="T48" fmla="*/ 424 w 1052"/>
                <a:gd name="T49" fmla="*/ 80 h 972"/>
                <a:gd name="T50" fmla="*/ 450 w 1052"/>
                <a:gd name="T51" fmla="*/ 54 h 972"/>
                <a:gd name="T52" fmla="*/ 462 w 1052"/>
                <a:gd name="T53" fmla="*/ 36 h 972"/>
                <a:gd name="T54" fmla="*/ 466 w 1052"/>
                <a:gd name="T55" fmla="*/ 16 h 972"/>
                <a:gd name="T56" fmla="*/ 462 w 1052"/>
                <a:gd name="T57" fmla="*/ 0 h 972"/>
                <a:gd name="T58" fmla="*/ 2 w 1052"/>
                <a:gd name="T59" fmla="*/ 4 h 972"/>
                <a:gd name="T60" fmla="*/ 0 w 1052"/>
                <a:gd name="T61" fmla="*/ 964 h 972"/>
                <a:gd name="T62" fmla="*/ 8 w 1052"/>
                <a:gd name="T63" fmla="*/ 972 h 972"/>
                <a:gd name="T64" fmla="*/ 1052 w 1052"/>
                <a:gd name="T65" fmla="*/ 2 h 9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2"/>
                <a:gd name="T100" fmla="*/ 0 h 972"/>
                <a:gd name="T101" fmla="*/ 1052 w 1052"/>
                <a:gd name="T102" fmla="*/ 972 h 9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2" h="972">
                  <a:moveTo>
                    <a:pt x="582" y="0"/>
                  </a:moveTo>
                  <a:lnTo>
                    <a:pt x="580" y="4"/>
                  </a:lnTo>
                  <a:lnTo>
                    <a:pt x="578" y="8"/>
                  </a:lnTo>
                  <a:lnTo>
                    <a:pt x="580" y="18"/>
                  </a:lnTo>
                  <a:lnTo>
                    <a:pt x="584" y="30"/>
                  </a:lnTo>
                  <a:lnTo>
                    <a:pt x="590" y="36"/>
                  </a:lnTo>
                  <a:lnTo>
                    <a:pt x="596" y="48"/>
                  </a:lnTo>
                  <a:lnTo>
                    <a:pt x="604" y="60"/>
                  </a:lnTo>
                  <a:lnTo>
                    <a:pt x="620" y="78"/>
                  </a:lnTo>
                  <a:lnTo>
                    <a:pt x="636" y="94"/>
                  </a:lnTo>
                  <a:lnTo>
                    <a:pt x="644" y="104"/>
                  </a:lnTo>
                  <a:lnTo>
                    <a:pt x="650" y="114"/>
                  </a:lnTo>
                  <a:lnTo>
                    <a:pt x="656" y="126"/>
                  </a:lnTo>
                  <a:lnTo>
                    <a:pt x="660" y="138"/>
                  </a:lnTo>
                  <a:lnTo>
                    <a:pt x="662" y="154"/>
                  </a:lnTo>
                  <a:lnTo>
                    <a:pt x="664" y="174"/>
                  </a:lnTo>
                  <a:lnTo>
                    <a:pt x="664" y="184"/>
                  </a:lnTo>
                  <a:lnTo>
                    <a:pt x="662" y="196"/>
                  </a:lnTo>
                  <a:lnTo>
                    <a:pt x="658" y="206"/>
                  </a:lnTo>
                  <a:lnTo>
                    <a:pt x="652" y="218"/>
                  </a:lnTo>
                  <a:lnTo>
                    <a:pt x="646" y="226"/>
                  </a:lnTo>
                  <a:lnTo>
                    <a:pt x="640" y="236"/>
                  </a:lnTo>
                  <a:lnTo>
                    <a:pt x="622" y="252"/>
                  </a:lnTo>
                  <a:lnTo>
                    <a:pt x="602" y="266"/>
                  </a:lnTo>
                  <a:lnTo>
                    <a:pt x="586" y="272"/>
                  </a:lnTo>
                  <a:lnTo>
                    <a:pt x="580" y="276"/>
                  </a:lnTo>
                  <a:lnTo>
                    <a:pt x="554" y="282"/>
                  </a:lnTo>
                  <a:lnTo>
                    <a:pt x="540" y="284"/>
                  </a:lnTo>
                  <a:lnTo>
                    <a:pt x="528" y="284"/>
                  </a:lnTo>
                  <a:lnTo>
                    <a:pt x="526" y="284"/>
                  </a:lnTo>
                  <a:lnTo>
                    <a:pt x="512" y="284"/>
                  </a:lnTo>
                  <a:lnTo>
                    <a:pt x="498" y="282"/>
                  </a:lnTo>
                  <a:lnTo>
                    <a:pt x="482" y="278"/>
                  </a:lnTo>
                  <a:lnTo>
                    <a:pt x="468" y="272"/>
                  </a:lnTo>
                  <a:lnTo>
                    <a:pt x="454" y="266"/>
                  </a:lnTo>
                  <a:lnTo>
                    <a:pt x="442" y="258"/>
                  </a:lnTo>
                  <a:lnTo>
                    <a:pt x="430" y="248"/>
                  </a:lnTo>
                  <a:lnTo>
                    <a:pt x="420" y="238"/>
                  </a:lnTo>
                  <a:lnTo>
                    <a:pt x="410" y="228"/>
                  </a:lnTo>
                  <a:lnTo>
                    <a:pt x="402" y="216"/>
                  </a:lnTo>
                  <a:lnTo>
                    <a:pt x="396" y="204"/>
                  </a:lnTo>
                  <a:lnTo>
                    <a:pt x="392" y="190"/>
                  </a:lnTo>
                  <a:lnTo>
                    <a:pt x="388" y="176"/>
                  </a:lnTo>
                  <a:lnTo>
                    <a:pt x="388" y="162"/>
                  </a:lnTo>
                  <a:lnTo>
                    <a:pt x="390" y="148"/>
                  </a:lnTo>
                  <a:lnTo>
                    <a:pt x="392" y="134"/>
                  </a:lnTo>
                  <a:lnTo>
                    <a:pt x="400" y="114"/>
                  </a:lnTo>
                  <a:lnTo>
                    <a:pt x="408" y="100"/>
                  </a:lnTo>
                  <a:lnTo>
                    <a:pt x="416" y="90"/>
                  </a:lnTo>
                  <a:lnTo>
                    <a:pt x="424" y="80"/>
                  </a:lnTo>
                  <a:lnTo>
                    <a:pt x="442" y="64"/>
                  </a:lnTo>
                  <a:lnTo>
                    <a:pt x="450" y="54"/>
                  </a:lnTo>
                  <a:lnTo>
                    <a:pt x="458" y="44"/>
                  </a:lnTo>
                  <a:lnTo>
                    <a:pt x="462" y="36"/>
                  </a:lnTo>
                  <a:lnTo>
                    <a:pt x="464" y="30"/>
                  </a:lnTo>
                  <a:lnTo>
                    <a:pt x="466" y="16"/>
                  </a:lnTo>
                  <a:lnTo>
                    <a:pt x="464" y="6"/>
                  </a:lnTo>
                  <a:lnTo>
                    <a:pt x="46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964"/>
                  </a:lnTo>
                  <a:lnTo>
                    <a:pt x="2" y="968"/>
                  </a:lnTo>
                  <a:lnTo>
                    <a:pt x="8" y="972"/>
                  </a:lnTo>
                  <a:lnTo>
                    <a:pt x="1052" y="972"/>
                  </a:lnTo>
                  <a:lnTo>
                    <a:pt x="1052" y="2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 rot="5400000" flipV="1">
              <a:off x="8916275" y="2755450"/>
              <a:ext cx="705382" cy="1804924"/>
              <a:chOff x="4285309" y="100911"/>
              <a:chExt cx="3265230" cy="8003058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4285309" y="100911"/>
                <a:ext cx="3265230" cy="4828536"/>
                <a:chOff x="3619187" y="300417"/>
                <a:chExt cx="2775884" cy="4828536"/>
              </a:xfrm>
            </p:grpSpPr>
            <p:sp>
              <p:nvSpPr>
                <p:cNvPr id="68" name="Flowchart: Stored Data 67"/>
                <p:cNvSpPr/>
                <p:nvPr/>
              </p:nvSpPr>
              <p:spPr>
                <a:xfrm rot="3000592">
                  <a:off x="2653223" y="3637790"/>
                  <a:ext cx="2398226" cy="466297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69" name="Flowchart: Stored Data 68"/>
                <p:cNvSpPr/>
                <p:nvPr/>
              </p:nvSpPr>
              <p:spPr>
                <a:xfrm rot="5400000">
                  <a:off x="2896078" y="1828270"/>
                  <a:ext cx="3004801" cy="529923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0" name="Flowchart: Stored Data 69"/>
                <p:cNvSpPr/>
                <p:nvPr/>
              </p:nvSpPr>
              <p:spPr>
                <a:xfrm rot="5400000">
                  <a:off x="3359074" y="1685290"/>
                  <a:ext cx="3264360" cy="494614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1" name="Flowchart: Stored Data 70"/>
                <p:cNvSpPr/>
                <p:nvPr/>
              </p:nvSpPr>
              <p:spPr>
                <a:xfrm rot="5400000">
                  <a:off x="4096204" y="1819549"/>
                  <a:ext cx="3004801" cy="485656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2" name="Rounded Rectangle 71"/>
                <p:cNvSpPr/>
                <p:nvPr/>
              </p:nvSpPr>
              <p:spPr>
                <a:xfrm>
                  <a:off x="4133518" y="2718263"/>
                  <a:ext cx="2261553" cy="2410690"/>
                </a:xfrm>
                <a:prstGeom prst="round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3" name="Flowchart: Stored Data 72"/>
                <p:cNvSpPr/>
                <p:nvPr/>
              </p:nvSpPr>
              <p:spPr>
                <a:xfrm rot="5400000">
                  <a:off x="4669388" y="2769298"/>
                  <a:ext cx="3004801" cy="446565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5230315" y="4929447"/>
                <a:ext cx="1980218" cy="1463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954383" y="5227319"/>
                <a:ext cx="2596154" cy="2876650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5438351" y="4794779"/>
            <a:ext cx="1485900" cy="1950634"/>
            <a:chOff x="5277588" y="4788513"/>
            <a:chExt cx="1711315" cy="1950634"/>
          </a:xfrm>
        </p:grpSpPr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5277588" y="4788513"/>
              <a:ext cx="1711315" cy="1055203"/>
            </a:xfrm>
            <a:custGeom>
              <a:avLst/>
              <a:gdLst>
                <a:gd name="T0" fmla="*/ 580 w 1052"/>
                <a:gd name="T1" fmla="*/ 4 h 972"/>
                <a:gd name="T2" fmla="*/ 580 w 1052"/>
                <a:gd name="T3" fmla="*/ 18 h 972"/>
                <a:gd name="T4" fmla="*/ 590 w 1052"/>
                <a:gd name="T5" fmla="*/ 36 h 972"/>
                <a:gd name="T6" fmla="*/ 604 w 1052"/>
                <a:gd name="T7" fmla="*/ 60 h 972"/>
                <a:gd name="T8" fmla="*/ 636 w 1052"/>
                <a:gd name="T9" fmla="*/ 94 h 972"/>
                <a:gd name="T10" fmla="*/ 650 w 1052"/>
                <a:gd name="T11" fmla="*/ 114 h 972"/>
                <a:gd name="T12" fmla="*/ 660 w 1052"/>
                <a:gd name="T13" fmla="*/ 138 h 972"/>
                <a:gd name="T14" fmla="*/ 664 w 1052"/>
                <a:gd name="T15" fmla="*/ 174 h 972"/>
                <a:gd name="T16" fmla="*/ 662 w 1052"/>
                <a:gd name="T17" fmla="*/ 196 h 972"/>
                <a:gd name="T18" fmla="*/ 652 w 1052"/>
                <a:gd name="T19" fmla="*/ 218 h 972"/>
                <a:gd name="T20" fmla="*/ 640 w 1052"/>
                <a:gd name="T21" fmla="*/ 236 h 972"/>
                <a:gd name="T22" fmla="*/ 602 w 1052"/>
                <a:gd name="T23" fmla="*/ 266 h 972"/>
                <a:gd name="T24" fmla="*/ 580 w 1052"/>
                <a:gd name="T25" fmla="*/ 276 h 972"/>
                <a:gd name="T26" fmla="*/ 540 w 1052"/>
                <a:gd name="T27" fmla="*/ 284 h 972"/>
                <a:gd name="T28" fmla="*/ 526 w 1052"/>
                <a:gd name="T29" fmla="*/ 284 h 972"/>
                <a:gd name="T30" fmla="*/ 498 w 1052"/>
                <a:gd name="T31" fmla="*/ 282 h 972"/>
                <a:gd name="T32" fmla="*/ 468 w 1052"/>
                <a:gd name="T33" fmla="*/ 272 h 972"/>
                <a:gd name="T34" fmla="*/ 442 w 1052"/>
                <a:gd name="T35" fmla="*/ 258 h 972"/>
                <a:gd name="T36" fmla="*/ 420 w 1052"/>
                <a:gd name="T37" fmla="*/ 238 h 972"/>
                <a:gd name="T38" fmla="*/ 402 w 1052"/>
                <a:gd name="T39" fmla="*/ 216 h 972"/>
                <a:gd name="T40" fmla="*/ 392 w 1052"/>
                <a:gd name="T41" fmla="*/ 190 h 972"/>
                <a:gd name="T42" fmla="*/ 388 w 1052"/>
                <a:gd name="T43" fmla="*/ 162 h 972"/>
                <a:gd name="T44" fmla="*/ 392 w 1052"/>
                <a:gd name="T45" fmla="*/ 134 h 972"/>
                <a:gd name="T46" fmla="*/ 408 w 1052"/>
                <a:gd name="T47" fmla="*/ 100 h 972"/>
                <a:gd name="T48" fmla="*/ 424 w 1052"/>
                <a:gd name="T49" fmla="*/ 80 h 972"/>
                <a:gd name="T50" fmla="*/ 450 w 1052"/>
                <a:gd name="T51" fmla="*/ 54 h 972"/>
                <a:gd name="T52" fmla="*/ 462 w 1052"/>
                <a:gd name="T53" fmla="*/ 36 h 972"/>
                <a:gd name="T54" fmla="*/ 466 w 1052"/>
                <a:gd name="T55" fmla="*/ 16 h 972"/>
                <a:gd name="T56" fmla="*/ 462 w 1052"/>
                <a:gd name="T57" fmla="*/ 0 h 972"/>
                <a:gd name="T58" fmla="*/ 2 w 1052"/>
                <a:gd name="T59" fmla="*/ 4 h 972"/>
                <a:gd name="T60" fmla="*/ 0 w 1052"/>
                <a:gd name="T61" fmla="*/ 964 h 972"/>
                <a:gd name="T62" fmla="*/ 8 w 1052"/>
                <a:gd name="T63" fmla="*/ 972 h 972"/>
                <a:gd name="T64" fmla="*/ 1052 w 1052"/>
                <a:gd name="T65" fmla="*/ 2 h 9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2"/>
                <a:gd name="T100" fmla="*/ 0 h 972"/>
                <a:gd name="T101" fmla="*/ 1052 w 1052"/>
                <a:gd name="T102" fmla="*/ 972 h 9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2" h="972">
                  <a:moveTo>
                    <a:pt x="582" y="0"/>
                  </a:moveTo>
                  <a:lnTo>
                    <a:pt x="580" y="4"/>
                  </a:lnTo>
                  <a:lnTo>
                    <a:pt x="578" y="8"/>
                  </a:lnTo>
                  <a:lnTo>
                    <a:pt x="580" y="18"/>
                  </a:lnTo>
                  <a:lnTo>
                    <a:pt x="584" y="30"/>
                  </a:lnTo>
                  <a:lnTo>
                    <a:pt x="590" y="36"/>
                  </a:lnTo>
                  <a:lnTo>
                    <a:pt x="596" y="48"/>
                  </a:lnTo>
                  <a:lnTo>
                    <a:pt x="604" y="60"/>
                  </a:lnTo>
                  <a:lnTo>
                    <a:pt x="620" y="78"/>
                  </a:lnTo>
                  <a:lnTo>
                    <a:pt x="636" y="94"/>
                  </a:lnTo>
                  <a:lnTo>
                    <a:pt x="644" y="104"/>
                  </a:lnTo>
                  <a:lnTo>
                    <a:pt x="650" y="114"/>
                  </a:lnTo>
                  <a:lnTo>
                    <a:pt x="656" y="126"/>
                  </a:lnTo>
                  <a:lnTo>
                    <a:pt x="660" y="138"/>
                  </a:lnTo>
                  <a:lnTo>
                    <a:pt x="662" y="154"/>
                  </a:lnTo>
                  <a:lnTo>
                    <a:pt x="664" y="174"/>
                  </a:lnTo>
                  <a:lnTo>
                    <a:pt x="664" y="184"/>
                  </a:lnTo>
                  <a:lnTo>
                    <a:pt x="662" y="196"/>
                  </a:lnTo>
                  <a:lnTo>
                    <a:pt x="658" y="206"/>
                  </a:lnTo>
                  <a:lnTo>
                    <a:pt x="652" y="218"/>
                  </a:lnTo>
                  <a:lnTo>
                    <a:pt x="646" y="226"/>
                  </a:lnTo>
                  <a:lnTo>
                    <a:pt x="640" y="236"/>
                  </a:lnTo>
                  <a:lnTo>
                    <a:pt x="622" y="252"/>
                  </a:lnTo>
                  <a:lnTo>
                    <a:pt x="602" y="266"/>
                  </a:lnTo>
                  <a:lnTo>
                    <a:pt x="586" y="272"/>
                  </a:lnTo>
                  <a:lnTo>
                    <a:pt x="580" y="276"/>
                  </a:lnTo>
                  <a:lnTo>
                    <a:pt x="554" y="282"/>
                  </a:lnTo>
                  <a:lnTo>
                    <a:pt x="540" y="284"/>
                  </a:lnTo>
                  <a:lnTo>
                    <a:pt x="528" y="284"/>
                  </a:lnTo>
                  <a:lnTo>
                    <a:pt x="526" y="284"/>
                  </a:lnTo>
                  <a:lnTo>
                    <a:pt x="512" y="284"/>
                  </a:lnTo>
                  <a:lnTo>
                    <a:pt x="498" y="282"/>
                  </a:lnTo>
                  <a:lnTo>
                    <a:pt x="482" y="278"/>
                  </a:lnTo>
                  <a:lnTo>
                    <a:pt x="468" y="272"/>
                  </a:lnTo>
                  <a:lnTo>
                    <a:pt x="454" y="266"/>
                  </a:lnTo>
                  <a:lnTo>
                    <a:pt x="442" y="258"/>
                  </a:lnTo>
                  <a:lnTo>
                    <a:pt x="430" y="248"/>
                  </a:lnTo>
                  <a:lnTo>
                    <a:pt x="420" y="238"/>
                  </a:lnTo>
                  <a:lnTo>
                    <a:pt x="410" y="228"/>
                  </a:lnTo>
                  <a:lnTo>
                    <a:pt x="402" y="216"/>
                  </a:lnTo>
                  <a:lnTo>
                    <a:pt x="396" y="204"/>
                  </a:lnTo>
                  <a:lnTo>
                    <a:pt x="392" y="190"/>
                  </a:lnTo>
                  <a:lnTo>
                    <a:pt x="388" y="176"/>
                  </a:lnTo>
                  <a:lnTo>
                    <a:pt x="388" y="162"/>
                  </a:lnTo>
                  <a:lnTo>
                    <a:pt x="390" y="148"/>
                  </a:lnTo>
                  <a:lnTo>
                    <a:pt x="392" y="134"/>
                  </a:lnTo>
                  <a:lnTo>
                    <a:pt x="400" y="114"/>
                  </a:lnTo>
                  <a:lnTo>
                    <a:pt x="408" y="100"/>
                  </a:lnTo>
                  <a:lnTo>
                    <a:pt x="416" y="90"/>
                  </a:lnTo>
                  <a:lnTo>
                    <a:pt x="424" y="80"/>
                  </a:lnTo>
                  <a:lnTo>
                    <a:pt x="442" y="64"/>
                  </a:lnTo>
                  <a:lnTo>
                    <a:pt x="450" y="54"/>
                  </a:lnTo>
                  <a:lnTo>
                    <a:pt x="458" y="44"/>
                  </a:lnTo>
                  <a:lnTo>
                    <a:pt x="462" y="36"/>
                  </a:lnTo>
                  <a:lnTo>
                    <a:pt x="464" y="30"/>
                  </a:lnTo>
                  <a:lnTo>
                    <a:pt x="466" y="16"/>
                  </a:lnTo>
                  <a:lnTo>
                    <a:pt x="464" y="6"/>
                  </a:lnTo>
                  <a:lnTo>
                    <a:pt x="46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964"/>
                  </a:lnTo>
                  <a:lnTo>
                    <a:pt x="2" y="968"/>
                  </a:lnTo>
                  <a:lnTo>
                    <a:pt x="8" y="972"/>
                  </a:lnTo>
                  <a:lnTo>
                    <a:pt x="1052" y="972"/>
                  </a:lnTo>
                  <a:lnTo>
                    <a:pt x="1052" y="2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grpSp>
          <p:nvGrpSpPr>
            <p:cNvPr id="110" name="Group 109"/>
            <p:cNvGrpSpPr/>
            <p:nvPr/>
          </p:nvGrpSpPr>
          <p:grpSpPr>
            <a:xfrm rot="10800000" flipV="1">
              <a:off x="5817983" y="5132136"/>
              <a:ext cx="705382" cy="1607011"/>
              <a:chOff x="4285309" y="100911"/>
              <a:chExt cx="3265230" cy="8003058"/>
            </a:xfrm>
          </p:grpSpPr>
          <p:grpSp>
            <p:nvGrpSpPr>
              <p:cNvPr id="111" name="Group 110"/>
              <p:cNvGrpSpPr/>
              <p:nvPr/>
            </p:nvGrpSpPr>
            <p:grpSpPr>
              <a:xfrm>
                <a:off x="4285309" y="100911"/>
                <a:ext cx="3265230" cy="4828536"/>
                <a:chOff x="3619187" y="300417"/>
                <a:chExt cx="2775884" cy="4828536"/>
              </a:xfrm>
            </p:grpSpPr>
            <p:sp>
              <p:nvSpPr>
                <p:cNvPr id="114" name="Flowchart: Stored Data 113"/>
                <p:cNvSpPr/>
                <p:nvPr/>
              </p:nvSpPr>
              <p:spPr>
                <a:xfrm rot="3000592">
                  <a:off x="2653223" y="3637790"/>
                  <a:ext cx="2398226" cy="466297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5" name="Flowchart: Stored Data 114"/>
                <p:cNvSpPr/>
                <p:nvPr/>
              </p:nvSpPr>
              <p:spPr>
                <a:xfrm rot="5400000">
                  <a:off x="2896078" y="1828270"/>
                  <a:ext cx="3004801" cy="529923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6" name="Flowchart: Stored Data 115"/>
                <p:cNvSpPr/>
                <p:nvPr/>
              </p:nvSpPr>
              <p:spPr>
                <a:xfrm rot="5400000">
                  <a:off x="3359074" y="1685290"/>
                  <a:ext cx="3264360" cy="494614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7" name="Flowchart: Stored Data 116"/>
                <p:cNvSpPr/>
                <p:nvPr/>
              </p:nvSpPr>
              <p:spPr>
                <a:xfrm rot="5400000">
                  <a:off x="4096204" y="1819549"/>
                  <a:ext cx="3004801" cy="485656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8" name="Rounded Rectangle 117"/>
                <p:cNvSpPr/>
                <p:nvPr/>
              </p:nvSpPr>
              <p:spPr>
                <a:xfrm>
                  <a:off x="4133518" y="2718263"/>
                  <a:ext cx="2261553" cy="2410690"/>
                </a:xfrm>
                <a:prstGeom prst="round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9" name="Flowchart: Stored Data 118"/>
                <p:cNvSpPr/>
                <p:nvPr/>
              </p:nvSpPr>
              <p:spPr>
                <a:xfrm rot="5400000">
                  <a:off x="4669388" y="2769298"/>
                  <a:ext cx="3004801" cy="446565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sp>
            <p:nvSpPr>
              <p:cNvPr id="112" name="Rectangle 111"/>
              <p:cNvSpPr/>
              <p:nvPr/>
            </p:nvSpPr>
            <p:spPr>
              <a:xfrm>
                <a:off x="5230315" y="4929447"/>
                <a:ext cx="1980218" cy="1463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954383" y="5227319"/>
                <a:ext cx="2596154" cy="287665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 rot="20358822">
            <a:off x="1717713" y="3725667"/>
            <a:ext cx="2600613" cy="1439863"/>
            <a:chOff x="2005184" y="2948674"/>
            <a:chExt cx="2683663" cy="1439863"/>
          </a:xfrm>
        </p:grpSpPr>
        <p:sp>
          <p:nvSpPr>
            <p:cNvPr id="21" name="Freeform 11"/>
            <p:cNvSpPr>
              <a:spLocks/>
            </p:cNvSpPr>
            <p:nvPr/>
          </p:nvSpPr>
          <p:spPr bwMode="auto">
            <a:xfrm rot="5400000">
              <a:off x="3293508" y="2993199"/>
              <a:ext cx="1439863" cy="1350814"/>
            </a:xfrm>
            <a:custGeom>
              <a:avLst/>
              <a:gdLst>
                <a:gd name="T0" fmla="*/ 580 w 1052"/>
                <a:gd name="T1" fmla="*/ 4 h 972"/>
                <a:gd name="T2" fmla="*/ 580 w 1052"/>
                <a:gd name="T3" fmla="*/ 18 h 972"/>
                <a:gd name="T4" fmla="*/ 590 w 1052"/>
                <a:gd name="T5" fmla="*/ 36 h 972"/>
                <a:gd name="T6" fmla="*/ 604 w 1052"/>
                <a:gd name="T7" fmla="*/ 60 h 972"/>
                <a:gd name="T8" fmla="*/ 636 w 1052"/>
                <a:gd name="T9" fmla="*/ 94 h 972"/>
                <a:gd name="T10" fmla="*/ 650 w 1052"/>
                <a:gd name="T11" fmla="*/ 114 h 972"/>
                <a:gd name="T12" fmla="*/ 660 w 1052"/>
                <a:gd name="T13" fmla="*/ 138 h 972"/>
                <a:gd name="T14" fmla="*/ 664 w 1052"/>
                <a:gd name="T15" fmla="*/ 174 h 972"/>
                <a:gd name="T16" fmla="*/ 662 w 1052"/>
                <a:gd name="T17" fmla="*/ 196 h 972"/>
                <a:gd name="T18" fmla="*/ 652 w 1052"/>
                <a:gd name="T19" fmla="*/ 218 h 972"/>
                <a:gd name="T20" fmla="*/ 640 w 1052"/>
                <a:gd name="T21" fmla="*/ 236 h 972"/>
                <a:gd name="T22" fmla="*/ 602 w 1052"/>
                <a:gd name="T23" fmla="*/ 266 h 972"/>
                <a:gd name="T24" fmla="*/ 580 w 1052"/>
                <a:gd name="T25" fmla="*/ 276 h 972"/>
                <a:gd name="T26" fmla="*/ 540 w 1052"/>
                <a:gd name="T27" fmla="*/ 284 h 972"/>
                <a:gd name="T28" fmla="*/ 526 w 1052"/>
                <a:gd name="T29" fmla="*/ 284 h 972"/>
                <a:gd name="T30" fmla="*/ 498 w 1052"/>
                <a:gd name="T31" fmla="*/ 282 h 972"/>
                <a:gd name="T32" fmla="*/ 468 w 1052"/>
                <a:gd name="T33" fmla="*/ 272 h 972"/>
                <a:gd name="T34" fmla="*/ 442 w 1052"/>
                <a:gd name="T35" fmla="*/ 258 h 972"/>
                <a:gd name="T36" fmla="*/ 420 w 1052"/>
                <a:gd name="T37" fmla="*/ 238 h 972"/>
                <a:gd name="T38" fmla="*/ 402 w 1052"/>
                <a:gd name="T39" fmla="*/ 216 h 972"/>
                <a:gd name="T40" fmla="*/ 392 w 1052"/>
                <a:gd name="T41" fmla="*/ 190 h 972"/>
                <a:gd name="T42" fmla="*/ 388 w 1052"/>
                <a:gd name="T43" fmla="*/ 162 h 972"/>
                <a:gd name="T44" fmla="*/ 392 w 1052"/>
                <a:gd name="T45" fmla="*/ 134 h 972"/>
                <a:gd name="T46" fmla="*/ 408 w 1052"/>
                <a:gd name="T47" fmla="*/ 100 h 972"/>
                <a:gd name="T48" fmla="*/ 424 w 1052"/>
                <a:gd name="T49" fmla="*/ 80 h 972"/>
                <a:gd name="T50" fmla="*/ 450 w 1052"/>
                <a:gd name="T51" fmla="*/ 54 h 972"/>
                <a:gd name="T52" fmla="*/ 462 w 1052"/>
                <a:gd name="T53" fmla="*/ 36 h 972"/>
                <a:gd name="T54" fmla="*/ 466 w 1052"/>
                <a:gd name="T55" fmla="*/ 16 h 972"/>
                <a:gd name="T56" fmla="*/ 462 w 1052"/>
                <a:gd name="T57" fmla="*/ 0 h 972"/>
                <a:gd name="T58" fmla="*/ 2 w 1052"/>
                <a:gd name="T59" fmla="*/ 4 h 972"/>
                <a:gd name="T60" fmla="*/ 0 w 1052"/>
                <a:gd name="T61" fmla="*/ 964 h 972"/>
                <a:gd name="T62" fmla="*/ 8 w 1052"/>
                <a:gd name="T63" fmla="*/ 972 h 972"/>
                <a:gd name="T64" fmla="*/ 1052 w 1052"/>
                <a:gd name="T65" fmla="*/ 2 h 9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2"/>
                <a:gd name="T100" fmla="*/ 0 h 972"/>
                <a:gd name="T101" fmla="*/ 1052 w 1052"/>
                <a:gd name="T102" fmla="*/ 972 h 9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2" h="972">
                  <a:moveTo>
                    <a:pt x="582" y="0"/>
                  </a:moveTo>
                  <a:lnTo>
                    <a:pt x="580" y="4"/>
                  </a:lnTo>
                  <a:lnTo>
                    <a:pt x="578" y="8"/>
                  </a:lnTo>
                  <a:lnTo>
                    <a:pt x="580" y="18"/>
                  </a:lnTo>
                  <a:lnTo>
                    <a:pt x="584" y="30"/>
                  </a:lnTo>
                  <a:lnTo>
                    <a:pt x="590" y="36"/>
                  </a:lnTo>
                  <a:lnTo>
                    <a:pt x="596" y="48"/>
                  </a:lnTo>
                  <a:lnTo>
                    <a:pt x="604" y="60"/>
                  </a:lnTo>
                  <a:lnTo>
                    <a:pt x="620" y="78"/>
                  </a:lnTo>
                  <a:lnTo>
                    <a:pt x="636" y="94"/>
                  </a:lnTo>
                  <a:lnTo>
                    <a:pt x="644" y="104"/>
                  </a:lnTo>
                  <a:lnTo>
                    <a:pt x="650" y="114"/>
                  </a:lnTo>
                  <a:lnTo>
                    <a:pt x="656" y="126"/>
                  </a:lnTo>
                  <a:lnTo>
                    <a:pt x="660" y="138"/>
                  </a:lnTo>
                  <a:lnTo>
                    <a:pt x="662" y="154"/>
                  </a:lnTo>
                  <a:lnTo>
                    <a:pt x="664" y="174"/>
                  </a:lnTo>
                  <a:lnTo>
                    <a:pt x="664" y="184"/>
                  </a:lnTo>
                  <a:lnTo>
                    <a:pt x="662" y="196"/>
                  </a:lnTo>
                  <a:lnTo>
                    <a:pt x="658" y="206"/>
                  </a:lnTo>
                  <a:lnTo>
                    <a:pt x="652" y="218"/>
                  </a:lnTo>
                  <a:lnTo>
                    <a:pt x="646" y="226"/>
                  </a:lnTo>
                  <a:lnTo>
                    <a:pt x="640" y="236"/>
                  </a:lnTo>
                  <a:lnTo>
                    <a:pt x="622" y="252"/>
                  </a:lnTo>
                  <a:lnTo>
                    <a:pt x="602" y="266"/>
                  </a:lnTo>
                  <a:lnTo>
                    <a:pt x="586" y="272"/>
                  </a:lnTo>
                  <a:lnTo>
                    <a:pt x="580" y="276"/>
                  </a:lnTo>
                  <a:lnTo>
                    <a:pt x="554" y="282"/>
                  </a:lnTo>
                  <a:lnTo>
                    <a:pt x="540" y="284"/>
                  </a:lnTo>
                  <a:lnTo>
                    <a:pt x="528" y="284"/>
                  </a:lnTo>
                  <a:lnTo>
                    <a:pt x="526" y="284"/>
                  </a:lnTo>
                  <a:lnTo>
                    <a:pt x="512" y="284"/>
                  </a:lnTo>
                  <a:lnTo>
                    <a:pt x="498" y="282"/>
                  </a:lnTo>
                  <a:lnTo>
                    <a:pt x="482" y="278"/>
                  </a:lnTo>
                  <a:lnTo>
                    <a:pt x="468" y="272"/>
                  </a:lnTo>
                  <a:lnTo>
                    <a:pt x="454" y="266"/>
                  </a:lnTo>
                  <a:lnTo>
                    <a:pt x="442" y="258"/>
                  </a:lnTo>
                  <a:lnTo>
                    <a:pt x="430" y="248"/>
                  </a:lnTo>
                  <a:lnTo>
                    <a:pt x="420" y="238"/>
                  </a:lnTo>
                  <a:lnTo>
                    <a:pt x="410" y="228"/>
                  </a:lnTo>
                  <a:lnTo>
                    <a:pt x="402" y="216"/>
                  </a:lnTo>
                  <a:lnTo>
                    <a:pt x="396" y="204"/>
                  </a:lnTo>
                  <a:lnTo>
                    <a:pt x="392" y="190"/>
                  </a:lnTo>
                  <a:lnTo>
                    <a:pt x="388" y="176"/>
                  </a:lnTo>
                  <a:lnTo>
                    <a:pt x="388" y="162"/>
                  </a:lnTo>
                  <a:lnTo>
                    <a:pt x="390" y="148"/>
                  </a:lnTo>
                  <a:lnTo>
                    <a:pt x="392" y="134"/>
                  </a:lnTo>
                  <a:lnTo>
                    <a:pt x="400" y="114"/>
                  </a:lnTo>
                  <a:lnTo>
                    <a:pt x="408" y="100"/>
                  </a:lnTo>
                  <a:lnTo>
                    <a:pt x="416" y="90"/>
                  </a:lnTo>
                  <a:lnTo>
                    <a:pt x="424" y="80"/>
                  </a:lnTo>
                  <a:lnTo>
                    <a:pt x="442" y="64"/>
                  </a:lnTo>
                  <a:lnTo>
                    <a:pt x="450" y="54"/>
                  </a:lnTo>
                  <a:lnTo>
                    <a:pt x="458" y="44"/>
                  </a:lnTo>
                  <a:lnTo>
                    <a:pt x="462" y="36"/>
                  </a:lnTo>
                  <a:lnTo>
                    <a:pt x="464" y="30"/>
                  </a:lnTo>
                  <a:lnTo>
                    <a:pt x="466" y="16"/>
                  </a:lnTo>
                  <a:lnTo>
                    <a:pt x="464" y="6"/>
                  </a:lnTo>
                  <a:lnTo>
                    <a:pt x="46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964"/>
                  </a:lnTo>
                  <a:lnTo>
                    <a:pt x="2" y="968"/>
                  </a:lnTo>
                  <a:lnTo>
                    <a:pt x="8" y="972"/>
                  </a:lnTo>
                  <a:lnTo>
                    <a:pt x="1052" y="972"/>
                  </a:lnTo>
                  <a:lnTo>
                    <a:pt x="1052" y="2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 rot="5343821">
              <a:off x="2611650" y="2656623"/>
              <a:ext cx="740734" cy="1953666"/>
              <a:chOff x="4163623" y="100911"/>
              <a:chExt cx="3386918" cy="8003058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4163623" y="100911"/>
                <a:ext cx="3386918" cy="4828536"/>
                <a:chOff x="3515737" y="300417"/>
                <a:chExt cx="2879334" cy="4828536"/>
              </a:xfrm>
            </p:grpSpPr>
            <p:sp>
              <p:nvSpPr>
                <p:cNvPr id="32" name="Flowchart: Stored Data 31"/>
                <p:cNvSpPr/>
                <p:nvPr/>
              </p:nvSpPr>
              <p:spPr>
                <a:xfrm rot="3000592">
                  <a:off x="2690328" y="3559003"/>
                  <a:ext cx="2347464" cy="696645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3" name="Flowchart: Stored Data 32"/>
                <p:cNvSpPr/>
                <p:nvPr/>
              </p:nvSpPr>
              <p:spPr>
                <a:xfrm rot="5400000">
                  <a:off x="2896078" y="1828270"/>
                  <a:ext cx="3004801" cy="529923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4" name="Flowchart: Stored Data 33"/>
                <p:cNvSpPr/>
                <p:nvPr/>
              </p:nvSpPr>
              <p:spPr>
                <a:xfrm rot="5400000">
                  <a:off x="3359074" y="1685290"/>
                  <a:ext cx="3264360" cy="494614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6" name="Flowchart: Stored Data 35"/>
                <p:cNvSpPr/>
                <p:nvPr/>
              </p:nvSpPr>
              <p:spPr>
                <a:xfrm rot="5400000">
                  <a:off x="4096204" y="1819549"/>
                  <a:ext cx="3004801" cy="485656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7" name="Rounded Rectangle 36"/>
                <p:cNvSpPr/>
                <p:nvPr/>
              </p:nvSpPr>
              <p:spPr>
                <a:xfrm>
                  <a:off x="4133518" y="2718263"/>
                  <a:ext cx="2261553" cy="2410690"/>
                </a:xfrm>
                <a:prstGeom prst="roundRect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9" name="Flowchart: Stored Data 38"/>
                <p:cNvSpPr/>
                <p:nvPr/>
              </p:nvSpPr>
              <p:spPr>
                <a:xfrm rot="5400000">
                  <a:off x="4669388" y="2769298"/>
                  <a:ext cx="3004801" cy="446565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5230315" y="4929447"/>
                <a:ext cx="1980218" cy="146304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954383" y="5227319"/>
                <a:ext cx="2596154" cy="2876650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126" name="Group 125"/>
          <p:cNvGrpSpPr/>
          <p:nvPr/>
        </p:nvGrpSpPr>
        <p:grpSpPr>
          <a:xfrm>
            <a:off x="4989471" y="2907742"/>
            <a:ext cx="2383059" cy="1721040"/>
            <a:chOff x="4144013" y="1231609"/>
            <a:chExt cx="2751514" cy="2493606"/>
          </a:xfrm>
        </p:grpSpPr>
        <p:sp>
          <p:nvSpPr>
            <p:cNvPr id="127" name="Freeform 10"/>
            <p:cNvSpPr>
              <a:spLocks/>
            </p:cNvSpPr>
            <p:nvPr/>
          </p:nvSpPr>
          <p:spPr bwMode="auto">
            <a:xfrm>
              <a:off x="4684737" y="1231609"/>
              <a:ext cx="1677792" cy="2493606"/>
            </a:xfrm>
            <a:custGeom>
              <a:avLst/>
              <a:gdLst>
                <a:gd name="T0" fmla="*/ 470 w 1052"/>
                <a:gd name="T1" fmla="*/ 1283 h 1549"/>
                <a:gd name="T2" fmla="*/ 464 w 1052"/>
                <a:gd name="T3" fmla="*/ 1305 h 1549"/>
                <a:gd name="T4" fmla="*/ 448 w 1052"/>
                <a:gd name="T5" fmla="*/ 1327 h 1549"/>
                <a:gd name="T6" fmla="*/ 432 w 1052"/>
                <a:gd name="T7" fmla="*/ 1341 h 1549"/>
                <a:gd name="T8" fmla="*/ 414 w 1052"/>
                <a:gd name="T9" fmla="*/ 1361 h 1549"/>
                <a:gd name="T10" fmla="*/ 402 w 1052"/>
                <a:gd name="T11" fmla="*/ 1383 h 1549"/>
                <a:gd name="T12" fmla="*/ 394 w 1052"/>
                <a:gd name="T13" fmla="*/ 1413 h 1549"/>
                <a:gd name="T14" fmla="*/ 392 w 1052"/>
                <a:gd name="T15" fmla="*/ 1441 h 1549"/>
                <a:gd name="T16" fmla="*/ 400 w 1052"/>
                <a:gd name="T17" fmla="*/ 1467 h 1549"/>
                <a:gd name="T18" fmla="*/ 414 w 1052"/>
                <a:gd name="T19" fmla="*/ 1491 h 1549"/>
                <a:gd name="T20" fmla="*/ 434 w 1052"/>
                <a:gd name="T21" fmla="*/ 1511 h 1549"/>
                <a:gd name="T22" fmla="*/ 458 w 1052"/>
                <a:gd name="T23" fmla="*/ 1529 h 1549"/>
                <a:gd name="T24" fmla="*/ 484 w 1052"/>
                <a:gd name="T25" fmla="*/ 1541 h 1549"/>
                <a:gd name="T26" fmla="*/ 512 w 1052"/>
                <a:gd name="T27" fmla="*/ 1547 h 1549"/>
                <a:gd name="T28" fmla="*/ 552 w 1052"/>
                <a:gd name="T29" fmla="*/ 1547 h 1549"/>
                <a:gd name="T30" fmla="*/ 586 w 1052"/>
                <a:gd name="T31" fmla="*/ 1537 h 1549"/>
                <a:gd name="T32" fmla="*/ 620 w 1052"/>
                <a:gd name="T33" fmla="*/ 1515 h 1549"/>
                <a:gd name="T34" fmla="*/ 648 w 1052"/>
                <a:gd name="T35" fmla="*/ 1481 h 1549"/>
                <a:gd name="T36" fmla="*/ 658 w 1052"/>
                <a:gd name="T37" fmla="*/ 1451 h 1549"/>
                <a:gd name="T38" fmla="*/ 658 w 1052"/>
                <a:gd name="T39" fmla="*/ 1413 h 1549"/>
                <a:gd name="T40" fmla="*/ 642 w 1052"/>
                <a:gd name="T41" fmla="*/ 1373 h 1549"/>
                <a:gd name="T42" fmla="*/ 608 w 1052"/>
                <a:gd name="T43" fmla="*/ 1331 h 1549"/>
                <a:gd name="T44" fmla="*/ 584 w 1052"/>
                <a:gd name="T45" fmla="*/ 1301 h 1549"/>
                <a:gd name="T46" fmla="*/ 576 w 1052"/>
                <a:gd name="T47" fmla="*/ 1281 h 1549"/>
                <a:gd name="T48" fmla="*/ 578 w 1052"/>
                <a:gd name="T49" fmla="*/ 1265 h 1549"/>
                <a:gd name="T50" fmla="*/ 1052 w 1052"/>
                <a:gd name="T51" fmla="*/ 1265 h 1549"/>
                <a:gd name="T52" fmla="*/ 582 w 1052"/>
                <a:gd name="T53" fmla="*/ 288 h 1549"/>
                <a:gd name="T54" fmla="*/ 580 w 1052"/>
                <a:gd name="T55" fmla="*/ 272 h 1549"/>
                <a:gd name="T56" fmla="*/ 580 w 1052"/>
                <a:gd name="T57" fmla="*/ 260 h 1549"/>
                <a:gd name="T58" fmla="*/ 584 w 1052"/>
                <a:gd name="T59" fmla="*/ 250 h 1549"/>
                <a:gd name="T60" fmla="*/ 608 w 1052"/>
                <a:gd name="T61" fmla="*/ 220 h 1549"/>
                <a:gd name="T62" fmla="*/ 644 w 1052"/>
                <a:gd name="T63" fmla="*/ 178 h 1549"/>
                <a:gd name="T64" fmla="*/ 652 w 1052"/>
                <a:gd name="T65" fmla="*/ 162 h 1549"/>
                <a:gd name="T66" fmla="*/ 662 w 1052"/>
                <a:gd name="T67" fmla="*/ 112 h 1549"/>
                <a:gd name="T68" fmla="*/ 658 w 1052"/>
                <a:gd name="T69" fmla="*/ 90 h 1549"/>
                <a:gd name="T70" fmla="*/ 650 w 1052"/>
                <a:gd name="T71" fmla="*/ 68 h 1549"/>
                <a:gd name="T72" fmla="*/ 638 w 1052"/>
                <a:gd name="T73" fmla="*/ 50 h 1549"/>
                <a:gd name="T74" fmla="*/ 602 w 1052"/>
                <a:gd name="T75" fmla="*/ 18 h 1549"/>
                <a:gd name="T76" fmla="*/ 554 w 1052"/>
                <a:gd name="T77" fmla="*/ 2 h 1549"/>
                <a:gd name="T78" fmla="*/ 512 w 1052"/>
                <a:gd name="T79" fmla="*/ 0 h 1549"/>
                <a:gd name="T80" fmla="*/ 498 w 1052"/>
                <a:gd name="T81" fmla="*/ 2 h 1549"/>
                <a:gd name="T82" fmla="*/ 482 w 1052"/>
                <a:gd name="T83" fmla="*/ 8 h 1549"/>
                <a:gd name="T84" fmla="*/ 456 w 1052"/>
                <a:gd name="T85" fmla="*/ 20 h 1549"/>
                <a:gd name="T86" fmla="*/ 432 w 1052"/>
                <a:gd name="T87" fmla="*/ 38 h 1549"/>
                <a:gd name="T88" fmla="*/ 412 w 1052"/>
                <a:gd name="T89" fmla="*/ 58 h 1549"/>
                <a:gd name="T90" fmla="*/ 398 w 1052"/>
                <a:gd name="T91" fmla="*/ 84 h 1549"/>
                <a:gd name="T92" fmla="*/ 394 w 1052"/>
                <a:gd name="T93" fmla="*/ 100 h 1549"/>
                <a:gd name="T94" fmla="*/ 390 w 1052"/>
                <a:gd name="T95" fmla="*/ 124 h 1549"/>
                <a:gd name="T96" fmla="*/ 396 w 1052"/>
                <a:gd name="T97" fmla="*/ 154 h 1549"/>
                <a:gd name="T98" fmla="*/ 416 w 1052"/>
                <a:gd name="T99" fmla="*/ 190 h 1549"/>
                <a:gd name="T100" fmla="*/ 430 w 1052"/>
                <a:gd name="T101" fmla="*/ 206 h 1549"/>
                <a:gd name="T102" fmla="*/ 454 w 1052"/>
                <a:gd name="T103" fmla="*/ 230 h 1549"/>
                <a:gd name="T104" fmla="*/ 464 w 1052"/>
                <a:gd name="T105" fmla="*/ 256 h 1549"/>
                <a:gd name="T106" fmla="*/ 464 w 1052"/>
                <a:gd name="T107" fmla="*/ 276 h 1549"/>
                <a:gd name="T108" fmla="*/ 464 w 1052"/>
                <a:gd name="T109" fmla="*/ 280 h 1549"/>
                <a:gd name="T110" fmla="*/ 8 w 1052"/>
                <a:gd name="T111" fmla="*/ 288 h 1549"/>
                <a:gd name="T112" fmla="*/ 0 w 1052"/>
                <a:gd name="T113" fmla="*/ 297 h 1549"/>
                <a:gd name="T114" fmla="*/ 0 w 1052"/>
                <a:gd name="T115" fmla="*/ 303 h 1549"/>
                <a:gd name="T116" fmla="*/ 2 w 1052"/>
                <a:gd name="T117" fmla="*/ 1263 h 1549"/>
                <a:gd name="T118" fmla="*/ 232 w 1052"/>
                <a:gd name="T119" fmla="*/ 1265 h 1549"/>
                <a:gd name="T120" fmla="*/ 466 w 1052"/>
                <a:gd name="T121" fmla="*/ 1267 h 154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52"/>
                <a:gd name="T184" fmla="*/ 0 h 1549"/>
                <a:gd name="T185" fmla="*/ 1052 w 1052"/>
                <a:gd name="T186" fmla="*/ 1549 h 154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52" h="1549">
                  <a:moveTo>
                    <a:pt x="470" y="1273"/>
                  </a:moveTo>
                  <a:lnTo>
                    <a:pt x="470" y="1283"/>
                  </a:lnTo>
                  <a:lnTo>
                    <a:pt x="468" y="1295"/>
                  </a:lnTo>
                  <a:lnTo>
                    <a:pt x="464" y="1305"/>
                  </a:lnTo>
                  <a:lnTo>
                    <a:pt x="460" y="1313"/>
                  </a:lnTo>
                  <a:lnTo>
                    <a:pt x="448" y="1327"/>
                  </a:lnTo>
                  <a:lnTo>
                    <a:pt x="436" y="1339"/>
                  </a:lnTo>
                  <a:lnTo>
                    <a:pt x="432" y="1341"/>
                  </a:lnTo>
                  <a:lnTo>
                    <a:pt x="422" y="1353"/>
                  </a:lnTo>
                  <a:lnTo>
                    <a:pt x="414" y="1361"/>
                  </a:lnTo>
                  <a:lnTo>
                    <a:pt x="408" y="1371"/>
                  </a:lnTo>
                  <a:lnTo>
                    <a:pt x="402" y="1383"/>
                  </a:lnTo>
                  <a:lnTo>
                    <a:pt x="396" y="1399"/>
                  </a:lnTo>
                  <a:lnTo>
                    <a:pt x="394" y="1413"/>
                  </a:lnTo>
                  <a:lnTo>
                    <a:pt x="392" y="1427"/>
                  </a:lnTo>
                  <a:lnTo>
                    <a:pt x="392" y="1441"/>
                  </a:lnTo>
                  <a:lnTo>
                    <a:pt x="396" y="1455"/>
                  </a:lnTo>
                  <a:lnTo>
                    <a:pt x="400" y="1467"/>
                  </a:lnTo>
                  <a:lnTo>
                    <a:pt x="406" y="1479"/>
                  </a:lnTo>
                  <a:lnTo>
                    <a:pt x="414" y="1491"/>
                  </a:lnTo>
                  <a:lnTo>
                    <a:pt x="424" y="1501"/>
                  </a:lnTo>
                  <a:lnTo>
                    <a:pt x="434" y="1511"/>
                  </a:lnTo>
                  <a:lnTo>
                    <a:pt x="444" y="1521"/>
                  </a:lnTo>
                  <a:lnTo>
                    <a:pt x="458" y="1529"/>
                  </a:lnTo>
                  <a:lnTo>
                    <a:pt x="470" y="1535"/>
                  </a:lnTo>
                  <a:lnTo>
                    <a:pt x="484" y="1541"/>
                  </a:lnTo>
                  <a:lnTo>
                    <a:pt x="498" y="1545"/>
                  </a:lnTo>
                  <a:lnTo>
                    <a:pt x="512" y="1547"/>
                  </a:lnTo>
                  <a:lnTo>
                    <a:pt x="526" y="1549"/>
                  </a:lnTo>
                  <a:lnTo>
                    <a:pt x="552" y="1547"/>
                  </a:lnTo>
                  <a:lnTo>
                    <a:pt x="578" y="1541"/>
                  </a:lnTo>
                  <a:lnTo>
                    <a:pt x="586" y="1537"/>
                  </a:lnTo>
                  <a:lnTo>
                    <a:pt x="602" y="1529"/>
                  </a:lnTo>
                  <a:lnTo>
                    <a:pt x="620" y="1515"/>
                  </a:lnTo>
                  <a:lnTo>
                    <a:pt x="636" y="1499"/>
                  </a:lnTo>
                  <a:lnTo>
                    <a:pt x="648" y="1481"/>
                  </a:lnTo>
                  <a:lnTo>
                    <a:pt x="656" y="1461"/>
                  </a:lnTo>
                  <a:lnTo>
                    <a:pt x="658" y="1451"/>
                  </a:lnTo>
                  <a:lnTo>
                    <a:pt x="660" y="1441"/>
                  </a:lnTo>
                  <a:lnTo>
                    <a:pt x="658" y="1413"/>
                  </a:lnTo>
                  <a:lnTo>
                    <a:pt x="652" y="1391"/>
                  </a:lnTo>
                  <a:lnTo>
                    <a:pt x="642" y="1373"/>
                  </a:lnTo>
                  <a:lnTo>
                    <a:pt x="632" y="1359"/>
                  </a:lnTo>
                  <a:lnTo>
                    <a:pt x="608" y="1331"/>
                  </a:lnTo>
                  <a:lnTo>
                    <a:pt x="596" y="1317"/>
                  </a:lnTo>
                  <a:lnTo>
                    <a:pt x="584" y="1301"/>
                  </a:lnTo>
                  <a:lnTo>
                    <a:pt x="578" y="1291"/>
                  </a:lnTo>
                  <a:lnTo>
                    <a:pt x="576" y="1281"/>
                  </a:lnTo>
                  <a:lnTo>
                    <a:pt x="576" y="1271"/>
                  </a:lnTo>
                  <a:lnTo>
                    <a:pt x="578" y="1265"/>
                  </a:lnTo>
                  <a:lnTo>
                    <a:pt x="582" y="1265"/>
                  </a:lnTo>
                  <a:lnTo>
                    <a:pt x="1052" y="1265"/>
                  </a:lnTo>
                  <a:lnTo>
                    <a:pt x="1052" y="288"/>
                  </a:lnTo>
                  <a:lnTo>
                    <a:pt x="582" y="288"/>
                  </a:lnTo>
                  <a:lnTo>
                    <a:pt x="580" y="280"/>
                  </a:lnTo>
                  <a:lnTo>
                    <a:pt x="580" y="272"/>
                  </a:lnTo>
                  <a:lnTo>
                    <a:pt x="580" y="262"/>
                  </a:lnTo>
                  <a:lnTo>
                    <a:pt x="580" y="260"/>
                  </a:lnTo>
                  <a:lnTo>
                    <a:pt x="582" y="256"/>
                  </a:lnTo>
                  <a:lnTo>
                    <a:pt x="584" y="250"/>
                  </a:lnTo>
                  <a:lnTo>
                    <a:pt x="596" y="234"/>
                  </a:lnTo>
                  <a:lnTo>
                    <a:pt x="608" y="220"/>
                  </a:lnTo>
                  <a:lnTo>
                    <a:pt x="634" y="192"/>
                  </a:lnTo>
                  <a:lnTo>
                    <a:pt x="644" y="178"/>
                  </a:lnTo>
                  <a:lnTo>
                    <a:pt x="648" y="170"/>
                  </a:lnTo>
                  <a:lnTo>
                    <a:pt x="652" y="162"/>
                  </a:lnTo>
                  <a:lnTo>
                    <a:pt x="658" y="140"/>
                  </a:lnTo>
                  <a:lnTo>
                    <a:pt x="662" y="112"/>
                  </a:lnTo>
                  <a:lnTo>
                    <a:pt x="660" y="102"/>
                  </a:lnTo>
                  <a:lnTo>
                    <a:pt x="658" y="90"/>
                  </a:lnTo>
                  <a:lnTo>
                    <a:pt x="656" y="78"/>
                  </a:lnTo>
                  <a:lnTo>
                    <a:pt x="650" y="68"/>
                  </a:lnTo>
                  <a:lnTo>
                    <a:pt x="644" y="58"/>
                  </a:lnTo>
                  <a:lnTo>
                    <a:pt x="638" y="50"/>
                  </a:lnTo>
                  <a:lnTo>
                    <a:pt x="622" y="32"/>
                  </a:lnTo>
                  <a:lnTo>
                    <a:pt x="602" y="18"/>
                  </a:lnTo>
                  <a:lnTo>
                    <a:pt x="580" y="8"/>
                  </a:lnTo>
                  <a:lnTo>
                    <a:pt x="554" y="2"/>
                  </a:lnTo>
                  <a:lnTo>
                    <a:pt x="526" y="0"/>
                  </a:lnTo>
                  <a:lnTo>
                    <a:pt x="512" y="0"/>
                  </a:lnTo>
                  <a:lnTo>
                    <a:pt x="500" y="2"/>
                  </a:lnTo>
                  <a:lnTo>
                    <a:pt x="498" y="2"/>
                  </a:lnTo>
                  <a:lnTo>
                    <a:pt x="494" y="4"/>
                  </a:lnTo>
                  <a:lnTo>
                    <a:pt x="482" y="8"/>
                  </a:lnTo>
                  <a:lnTo>
                    <a:pt x="468" y="12"/>
                  </a:lnTo>
                  <a:lnTo>
                    <a:pt x="456" y="20"/>
                  </a:lnTo>
                  <a:lnTo>
                    <a:pt x="442" y="28"/>
                  </a:lnTo>
                  <a:lnTo>
                    <a:pt x="432" y="38"/>
                  </a:lnTo>
                  <a:lnTo>
                    <a:pt x="422" y="48"/>
                  </a:lnTo>
                  <a:lnTo>
                    <a:pt x="412" y="58"/>
                  </a:lnTo>
                  <a:lnTo>
                    <a:pt x="404" y="70"/>
                  </a:lnTo>
                  <a:lnTo>
                    <a:pt x="398" y="84"/>
                  </a:lnTo>
                  <a:lnTo>
                    <a:pt x="394" y="98"/>
                  </a:lnTo>
                  <a:lnTo>
                    <a:pt x="394" y="100"/>
                  </a:lnTo>
                  <a:lnTo>
                    <a:pt x="392" y="110"/>
                  </a:lnTo>
                  <a:lnTo>
                    <a:pt x="390" y="124"/>
                  </a:lnTo>
                  <a:lnTo>
                    <a:pt x="392" y="138"/>
                  </a:lnTo>
                  <a:lnTo>
                    <a:pt x="396" y="154"/>
                  </a:lnTo>
                  <a:lnTo>
                    <a:pt x="404" y="172"/>
                  </a:lnTo>
                  <a:lnTo>
                    <a:pt x="416" y="190"/>
                  </a:lnTo>
                  <a:lnTo>
                    <a:pt x="422" y="198"/>
                  </a:lnTo>
                  <a:lnTo>
                    <a:pt x="430" y="206"/>
                  </a:lnTo>
                  <a:lnTo>
                    <a:pt x="446" y="220"/>
                  </a:lnTo>
                  <a:lnTo>
                    <a:pt x="454" y="230"/>
                  </a:lnTo>
                  <a:lnTo>
                    <a:pt x="460" y="240"/>
                  </a:lnTo>
                  <a:lnTo>
                    <a:pt x="464" y="256"/>
                  </a:lnTo>
                  <a:lnTo>
                    <a:pt x="464" y="262"/>
                  </a:lnTo>
                  <a:lnTo>
                    <a:pt x="464" y="276"/>
                  </a:lnTo>
                  <a:lnTo>
                    <a:pt x="464" y="278"/>
                  </a:lnTo>
                  <a:lnTo>
                    <a:pt x="464" y="280"/>
                  </a:lnTo>
                  <a:lnTo>
                    <a:pt x="462" y="288"/>
                  </a:lnTo>
                  <a:lnTo>
                    <a:pt x="8" y="288"/>
                  </a:lnTo>
                  <a:lnTo>
                    <a:pt x="2" y="290"/>
                  </a:lnTo>
                  <a:lnTo>
                    <a:pt x="0" y="297"/>
                  </a:lnTo>
                  <a:lnTo>
                    <a:pt x="0" y="301"/>
                  </a:lnTo>
                  <a:lnTo>
                    <a:pt x="0" y="303"/>
                  </a:lnTo>
                  <a:lnTo>
                    <a:pt x="0" y="1257"/>
                  </a:lnTo>
                  <a:lnTo>
                    <a:pt x="2" y="1263"/>
                  </a:lnTo>
                  <a:lnTo>
                    <a:pt x="8" y="1265"/>
                  </a:lnTo>
                  <a:lnTo>
                    <a:pt x="232" y="1265"/>
                  </a:lnTo>
                  <a:lnTo>
                    <a:pt x="462" y="1265"/>
                  </a:lnTo>
                  <a:lnTo>
                    <a:pt x="466" y="1267"/>
                  </a:lnTo>
                  <a:lnTo>
                    <a:pt x="470" y="1273"/>
                  </a:lnTo>
                  <a:close/>
                </a:path>
              </a:pathLst>
            </a:custGeom>
            <a:solidFill>
              <a:srgbClr val="64000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8" name="Freeform 10"/>
            <p:cNvSpPr>
              <a:spLocks/>
            </p:cNvSpPr>
            <p:nvPr/>
          </p:nvSpPr>
          <p:spPr bwMode="auto">
            <a:xfrm rot="5400000">
              <a:off x="4506926" y="868699"/>
              <a:ext cx="2025687" cy="2751514"/>
            </a:xfrm>
            <a:custGeom>
              <a:avLst/>
              <a:gdLst>
                <a:gd name="T0" fmla="*/ 470 w 1052"/>
                <a:gd name="T1" fmla="*/ 1283 h 1549"/>
                <a:gd name="T2" fmla="*/ 464 w 1052"/>
                <a:gd name="T3" fmla="*/ 1305 h 1549"/>
                <a:gd name="T4" fmla="*/ 448 w 1052"/>
                <a:gd name="T5" fmla="*/ 1327 h 1549"/>
                <a:gd name="T6" fmla="*/ 432 w 1052"/>
                <a:gd name="T7" fmla="*/ 1341 h 1549"/>
                <a:gd name="T8" fmla="*/ 414 w 1052"/>
                <a:gd name="T9" fmla="*/ 1361 h 1549"/>
                <a:gd name="T10" fmla="*/ 402 w 1052"/>
                <a:gd name="T11" fmla="*/ 1383 h 1549"/>
                <a:gd name="T12" fmla="*/ 394 w 1052"/>
                <a:gd name="T13" fmla="*/ 1413 h 1549"/>
                <a:gd name="T14" fmla="*/ 392 w 1052"/>
                <a:gd name="T15" fmla="*/ 1441 h 1549"/>
                <a:gd name="T16" fmla="*/ 400 w 1052"/>
                <a:gd name="T17" fmla="*/ 1467 h 1549"/>
                <a:gd name="T18" fmla="*/ 414 w 1052"/>
                <a:gd name="T19" fmla="*/ 1491 h 1549"/>
                <a:gd name="T20" fmla="*/ 434 w 1052"/>
                <a:gd name="T21" fmla="*/ 1511 h 1549"/>
                <a:gd name="T22" fmla="*/ 458 w 1052"/>
                <a:gd name="T23" fmla="*/ 1529 h 1549"/>
                <a:gd name="T24" fmla="*/ 484 w 1052"/>
                <a:gd name="T25" fmla="*/ 1541 h 1549"/>
                <a:gd name="T26" fmla="*/ 512 w 1052"/>
                <a:gd name="T27" fmla="*/ 1547 h 1549"/>
                <a:gd name="T28" fmla="*/ 552 w 1052"/>
                <a:gd name="T29" fmla="*/ 1547 h 1549"/>
                <a:gd name="T30" fmla="*/ 586 w 1052"/>
                <a:gd name="T31" fmla="*/ 1537 h 1549"/>
                <a:gd name="T32" fmla="*/ 620 w 1052"/>
                <a:gd name="T33" fmla="*/ 1515 h 1549"/>
                <a:gd name="T34" fmla="*/ 648 w 1052"/>
                <a:gd name="T35" fmla="*/ 1481 h 1549"/>
                <a:gd name="T36" fmla="*/ 658 w 1052"/>
                <a:gd name="T37" fmla="*/ 1451 h 1549"/>
                <a:gd name="T38" fmla="*/ 658 w 1052"/>
                <a:gd name="T39" fmla="*/ 1413 h 1549"/>
                <a:gd name="T40" fmla="*/ 642 w 1052"/>
                <a:gd name="T41" fmla="*/ 1373 h 1549"/>
                <a:gd name="T42" fmla="*/ 608 w 1052"/>
                <a:gd name="T43" fmla="*/ 1331 h 1549"/>
                <a:gd name="T44" fmla="*/ 584 w 1052"/>
                <a:gd name="T45" fmla="*/ 1301 h 1549"/>
                <a:gd name="T46" fmla="*/ 576 w 1052"/>
                <a:gd name="T47" fmla="*/ 1281 h 1549"/>
                <a:gd name="T48" fmla="*/ 578 w 1052"/>
                <a:gd name="T49" fmla="*/ 1265 h 1549"/>
                <a:gd name="T50" fmla="*/ 1052 w 1052"/>
                <a:gd name="T51" fmla="*/ 1265 h 1549"/>
                <a:gd name="T52" fmla="*/ 582 w 1052"/>
                <a:gd name="T53" fmla="*/ 288 h 1549"/>
                <a:gd name="T54" fmla="*/ 580 w 1052"/>
                <a:gd name="T55" fmla="*/ 272 h 1549"/>
                <a:gd name="T56" fmla="*/ 580 w 1052"/>
                <a:gd name="T57" fmla="*/ 260 h 1549"/>
                <a:gd name="T58" fmla="*/ 584 w 1052"/>
                <a:gd name="T59" fmla="*/ 250 h 1549"/>
                <a:gd name="T60" fmla="*/ 608 w 1052"/>
                <a:gd name="T61" fmla="*/ 220 h 1549"/>
                <a:gd name="T62" fmla="*/ 644 w 1052"/>
                <a:gd name="T63" fmla="*/ 178 h 1549"/>
                <a:gd name="T64" fmla="*/ 652 w 1052"/>
                <a:gd name="T65" fmla="*/ 162 h 1549"/>
                <a:gd name="T66" fmla="*/ 662 w 1052"/>
                <a:gd name="T67" fmla="*/ 112 h 1549"/>
                <a:gd name="T68" fmla="*/ 658 w 1052"/>
                <a:gd name="T69" fmla="*/ 90 h 1549"/>
                <a:gd name="T70" fmla="*/ 650 w 1052"/>
                <a:gd name="T71" fmla="*/ 68 h 1549"/>
                <a:gd name="T72" fmla="*/ 638 w 1052"/>
                <a:gd name="T73" fmla="*/ 50 h 1549"/>
                <a:gd name="T74" fmla="*/ 602 w 1052"/>
                <a:gd name="T75" fmla="*/ 18 h 1549"/>
                <a:gd name="T76" fmla="*/ 554 w 1052"/>
                <a:gd name="T77" fmla="*/ 2 h 1549"/>
                <a:gd name="T78" fmla="*/ 512 w 1052"/>
                <a:gd name="T79" fmla="*/ 0 h 1549"/>
                <a:gd name="T80" fmla="*/ 498 w 1052"/>
                <a:gd name="T81" fmla="*/ 2 h 1549"/>
                <a:gd name="T82" fmla="*/ 482 w 1052"/>
                <a:gd name="T83" fmla="*/ 8 h 1549"/>
                <a:gd name="T84" fmla="*/ 456 w 1052"/>
                <a:gd name="T85" fmla="*/ 20 h 1549"/>
                <a:gd name="T86" fmla="*/ 432 w 1052"/>
                <a:gd name="T87" fmla="*/ 38 h 1549"/>
                <a:gd name="T88" fmla="*/ 412 w 1052"/>
                <a:gd name="T89" fmla="*/ 58 h 1549"/>
                <a:gd name="T90" fmla="*/ 398 w 1052"/>
                <a:gd name="T91" fmla="*/ 84 h 1549"/>
                <a:gd name="T92" fmla="*/ 394 w 1052"/>
                <a:gd name="T93" fmla="*/ 100 h 1549"/>
                <a:gd name="T94" fmla="*/ 390 w 1052"/>
                <a:gd name="T95" fmla="*/ 124 h 1549"/>
                <a:gd name="T96" fmla="*/ 396 w 1052"/>
                <a:gd name="T97" fmla="*/ 154 h 1549"/>
                <a:gd name="T98" fmla="*/ 416 w 1052"/>
                <a:gd name="T99" fmla="*/ 190 h 1549"/>
                <a:gd name="T100" fmla="*/ 430 w 1052"/>
                <a:gd name="T101" fmla="*/ 206 h 1549"/>
                <a:gd name="T102" fmla="*/ 454 w 1052"/>
                <a:gd name="T103" fmla="*/ 230 h 1549"/>
                <a:gd name="T104" fmla="*/ 464 w 1052"/>
                <a:gd name="T105" fmla="*/ 256 h 1549"/>
                <a:gd name="T106" fmla="*/ 464 w 1052"/>
                <a:gd name="T107" fmla="*/ 276 h 1549"/>
                <a:gd name="T108" fmla="*/ 464 w 1052"/>
                <a:gd name="T109" fmla="*/ 280 h 1549"/>
                <a:gd name="T110" fmla="*/ 8 w 1052"/>
                <a:gd name="T111" fmla="*/ 288 h 1549"/>
                <a:gd name="T112" fmla="*/ 0 w 1052"/>
                <a:gd name="T113" fmla="*/ 297 h 1549"/>
                <a:gd name="T114" fmla="*/ 0 w 1052"/>
                <a:gd name="T115" fmla="*/ 303 h 1549"/>
                <a:gd name="T116" fmla="*/ 2 w 1052"/>
                <a:gd name="T117" fmla="*/ 1263 h 1549"/>
                <a:gd name="T118" fmla="*/ 232 w 1052"/>
                <a:gd name="T119" fmla="*/ 1265 h 1549"/>
                <a:gd name="T120" fmla="*/ 466 w 1052"/>
                <a:gd name="T121" fmla="*/ 1267 h 154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52"/>
                <a:gd name="T184" fmla="*/ 0 h 1549"/>
                <a:gd name="T185" fmla="*/ 1052 w 1052"/>
                <a:gd name="T186" fmla="*/ 1549 h 154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52" h="1549">
                  <a:moveTo>
                    <a:pt x="470" y="1273"/>
                  </a:moveTo>
                  <a:lnTo>
                    <a:pt x="470" y="1283"/>
                  </a:lnTo>
                  <a:lnTo>
                    <a:pt x="468" y="1295"/>
                  </a:lnTo>
                  <a:lnTo>
                    <a:pt x="464" y="1305"/>
                  </a:lnTo>
                  <a:lnTo>
                    <a:pt x="460" y="1313"/>
                  </a:lnTo>
                  <a:lnTo>
                    <a:pt x="448" y="1327"/>
                  </a:lnTo>
                  <a:lnTo>
                    <a:pt x="436" y="1339"/>
                  </a:lnTo>
                  <a:lnTo>
                    <a:pt x="432" y="1341"/>
                  </a:lnTo>
                  <a:lnTo>
                    <a:pt x="422" y="1353"/>
                  </a:lnTo>
                  <a:lnTo>
                    <a:pt x="414" y="1361"/>
                  </a:lnTo>
                  <a:lnTo>
                    <a:pt x="408" y="1371"/>
                  </a:lnTo>
                  <a:lnTo>
                    <a:pt x="402" y="1383"/>
                  </a:lnTo>
                  <a:lnTo>
                    <a:pt x="396" y="1399"/>
                  </a:lnTo>
                  <a:lnTo>
                    <a:pt x="394" y="1413"/>
                  </a:lnTo>
                  <a:lnTo>
                    <a:pt x="392" y="1427"/>
                  </a:lnTo>
                  <a:lnTo>
                    <a:pt x="392" y="1441"/>
                  </a:lnTo>
                  <a:lnTo>
                    <a:pt x="396" y="1455"/>
                  </a:lnTo>
                  <a:lnTo>
                    <a:pt x="400" y="1467"/>
                  </a:lnTo>
                  <a:lnTo>
                    <a:pt x="406" y="1479"/>
                  </a:lnTo>
                  <a:lnTo>
                    <a:pt x="414" y="1491"/>
                  </a:lnTo>
                  <a:lnTo>
                    <a:pt x="424" y="1501"/>
                  </a:lnTo>
                  <a:lnTo>
                    <a:pt x="434" y="1511"/>
                  </a:lnTo>
                  <a:lnTo>
                    <a:pt x="444" y="1521"/>
                  </a:lnTo>
                  <a:lnTo>
                    <a:pt x="458" y="1529"/>
                  </a:lnTo>
                  <a:lnTo>
                    <a:pt x="470" y="1535"/>
                  </a:lnTo>
                  <a:lnTo>
                    <a:pt x="484" y="1541"/>
                  </a:lnTo>
                  <a:lnTo>
                    <a:pt x="498" y="1545"/>
                  </a:lnTo>
                  <a:lnTo>
                    <a:pt x="512" y="1547"/>
                  </a:lnTo>
                  <a:lnTo>
                    <a:pt x="526" y="1549"/>
                  </a:lnTo>
                  <a:lnTo>
                    <a:pt x="552" y="1547"/>
                  </a:lnTo>
                  <a:lnTo>
                    <a:pt x="578" y="1541"/>
                  </a:lnTo>
                  <a:lnTo>
                    <a:pt x="586" y="1537"/>
                  </a:lnTo>
                  <a:lnTo>
                    <a:pt x="602" y="1529"/>
                  </a:lnTo>
                  <a:lnTo>
                    <a:pt x="620" y="1515"/>
                  </a:lnTo>
                  <a:lnTo>
                    <a:pt x="636" y="1499"/>
                  </a:lnTo>
                  <a:lnTo>
                    <a:pt x="648" y="1481"/>
                  </a:lnTo>
                  <a:lnTo>
                    <a:pt x="656" y="1461"/>
                  </a:lnTo>
                  <a:lnTo>
                    <a:pt x="658" y="1451"/>
                  </a:lnTo>
                  <a:lnTo>
                    <a:pt x="660" y="1441"/>
                  </a:lnTo>
                  <a:lnTo>
                    <a:pt x="658" y="1413"/>
                  </a:lnTo>
                  <a:lnTo>
                    <a:pt x="652" y="1391"/>
                  </a:lnTo>
                  <a:lnTo>
                    <a:pt x="642" y="1373"/>
                  </a:lnTo>
                  <a:lnTo>
                    <a:pt x="632" y="1359"/>
                  </a:lnTo>
                  <a:lnTo>
                    <a:pt x="608" y="1331"/>
                  </a:lnTo>
                  <a:lnTo>
                    <a:pt x="596" y="1317"/>
                  </a:lnTo>
                  <a:lnTo>
                    <a:pt x="584" y="1301"/>
                  </a:lnTo>
                  <a:lnTo>
                    <a:pt x="578" y="1291"/>
                  </a:lnTo>
                  <a:lnTo>
                    <a:pt x="576" y="1281"/>
                  </a:lnTo>
                  <a:lnTo>
                    <a:pt x="576" y="1271"/>
                  </a:lnTo>
                  <a:lnTo>
                    <a:pt x="578" y="1265"/>
                  </a:lnTo>
                  <a:lnTo>
                    <a:pt x="582" y="1265"/>
                  </a:lnTo>
                  <a:lnTo>
                    <a:pt x="1052" y="1265"/>
                  </a:lnTo>
                  <a:lnTo>
                    <a:pt x="1052" y="288"/>
                  </a:lnTo>
                  <a:lnTo>
                    <a:pt x="582" y="288"/>
                  </a:lnTo>
                  <a:lnTo>
                    <a:pt x="580" y="280"/>
                  </a:lnTo>
                  <a:lnTo>
                    <a:pt x="580" y="272"/>
                  </a:lnTo>
                  <a:lnTo>
                    <a:pt x="580" y="262"/>
                  </a:lnTo>
                  <a:lnTo>
                    <a:pt x="580" y="260"/>
                  </a:lnTo>
                  <a:lnTo>
                    <a:pt x="582" y="256"/>
                  </a:lnTo>
                  <a:lnTo>
                    <a:pt x="584" y="250"/>
                  </a:lnTo>
                  <a:lnTo>
                    <a:pt x="596" y="234"/>
                  </a:lnTo>
                  <a:lnTo>
                    <a:pt x="608" y="220"/>
                  </a:lnTo>
                  <a:lnTo>
                    <a:pt x="634" y="192"/>
                  </a:lnTo>
                  <a:lnTo>
                    <a:pt x="644" y="178"/>
                  </a:lnTo>
                  <a:lnTo>
                    <a:pt x="648" y="170"/>
                  </a:lnTo>
                  <a:lnTo>
                    <a:pt x="652" y="162"/>
                  </a:lnTo>
                  <a:lnTo>
                    <a:pt x="658" y="140"/>
                  </a:lnTo>
                  <a:lnTo>
                    <a:pt x="662" y="112"/>
                  </a:lnTo>
                  <a:lnTo>
                    <a:pt x="660" y="102"/>
                  </a:lnTo>
                  <a:lnTo>
                    <a:pt x="658" y="90"/>
                  </a:lnTo>
                  <a:lnTo>
                    <a:pt x="656" y="78"/>
                  </a:lnTo>
                  <a:lnTo>
                    <a:pt x="650" y="68"/>
                  </a:lnTo>
                  <a:lnTo>
                    <a:pt x="644" y="58"/>
                  </a:lnTo>
                  <a:lnTo>
                    <a:pt x="638" y="50"/>
                  </a:lnTo>
                  <a:lnTo>
                    <a:pt x="622" y="32"/>
                  </a:lnTo>
                  <a:lnTo>
                    <a:pt x="602" y="18"/>
                  </a:lnTo>
                  <a:lnTo>
                    <a:pt x="580" y="8"/>
                  </a:lnTo>
                  <a:lnTo>
                    <a:pt x="554" y="2"/>
                  </a:lnTo>
                  <a:lnTo>
                    <a:pt x="526" y="0"/>
                  </a:lnTo>
                  <a:lnTo>
                    <a:pt x="512" y="0"/>
                  </a:lnTo>
                  <a:lnTo>
                    <a:pt x="500" y="2"/>
                  </a:lnTo>
                  <a:lnTo>
                    <a:pt x="498" y="2"/>
                  </a:lnTo>
                  <a:lnTo>
                    <a:pt x="494" y="4"/>
                  </a:lnTo>
                  <a:lnTo>
                    <a:pt x="482" y="8"/>
                  </a:lnTo>
                  <a:lnTo>
                    <a:pt x="468" y="12"/>
                  </a:lnTo>
                  <a:lnTo>
                    <a:pt x="456" y="20"/>
                  </a:lnTo>
                  <a:lnTo>
                    <a:pt x="442" y="28"/>
                  </a:lnTo>
                  <a:lnTo>
                    <a:pt x="432" y="38"/>
                  </a:lnTo>
                  <a:lnTo>
                    <a:pt x="422" y="48"/>
                  </a:lnTo>
                  <a:lnTo>
                    <a:pt x="412" y="58"/>
                  </a:lnTo>
                  <a:lnTo>
                    <a:pt x="404" y="70"/>
                  </a:lnTo>
                  <a:lnTo>
                    <a:pt x="398" y="84"/>
                  </a:lnTo>
                  <a:lnTo>
                    <a:pt x="394" y="98"/>
                  </a:lnTo>
                  <a:lnTo>
                    <a:pt x="394" y="100"/>
                  </a:lnTo>
                  <a:lnTo>
                    <a:pt x="392" y="110"/>
                  </a:lnTo>
                  <a:lnTo>
                    <a:pt x="390" y="124"/>
                  </a:lnTo>
                  <a:lnTo>
                    <a:pt x="392" y="138"/>
                  </a:lnTo>
                  <a:lnTo>
                    <a:pt x="396" y="154"/>
                  </a:lnTo>
                  <a:lnTo>
                    <a:pt x="404" y="172"/>
                  </a:lnTo>
                  <a:lnTo>
                    <a:pt x="416" y="190"/>
                  </a:lnTo>
                  <a:lnTo>
                    <a:pt x="422" y="198"/>
                  </a:lnTo>
                  <a:lnTo>
                    <a:pt x="430" y="206"/>
                  </a:lnTo>
                  <a:lnTo>
                    <a:pt x="446" y="220"/>
                  </a:lnTo>
                  <a:lnTo>
                    <a:pt x="454" y="230"/>
                  </a:lnTo>
                  <a:lnTo>
                    <a:pt x="460" y="240"/>
                  </a:lnTo>
                  <a:lnTo>
                    <a:pt x="464" y="256"/>
                  </a:lnTo>
                  <a:lnTo>
                    <a:pt x="464" y="262"/>
                  </a:lnTo>
                  <a:lnTo>
                    <a:pt x="464" y="276"/>
                  </a:lnTo>
                  <a:lnTo>
                    <a:pt x="464" y="278"/>
                  </a:lnTo>
                  <a:lnTo>
                    <a:pt x="464" y="280"/>
                  </a:lnTo>
                  <a:lnTo>
                    <a:pt x="462" y="288"/>
                  </a:lnTo>
                  <a:lnTo>
                    <a:pt x="8" y="288"/>
                  </a:lnTo>
                  <a:lnTo>
                    <a:pt x="2" y="290"/>
                  </a:lnTo>
                  <a:lnTo>
                    <a:pt x="0" y="297"/>
                  </a:lnTo>
                  <a:lnTo>
                    <a:pt x="0" y="301"/>
                  </a:lnTo>
                  <a:lnTo>
                    <a:pt x="0" y="303"/>
                  </a:lnTo>
                  <a:lnTo>
                    <a:pt x="0" y="1257"/>
                  </a:lnTo>
                  <a:lnTo>
                    <a:pt x="2" y="1263"/>
                  </a:lnTo>
                  <a:lnTo>
                    <a:pt x="8" y="1265"/>
                  </a:lnTo>
                  <a:lnTo>
                    <a:pt x="232" y="1265"/>
                  </a:lnTo>
                  <a:lnTo>
                    <a:pt x="462" y="1265"/>
                  </a:lnTo>
                  <a:lnTo>
                    <a:pt x="466" y="1267"/>
                  </a:lnTo>
                  <a:lnTo>
                    <a:pt x="470" y="1273"/>
                  </a:lnTo>
                  <a:close/>
                </a:path>
              </a:pathLst>
            </a:custGeom>
            <a:solidFill>
              <a:srgbClr val="64000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</p:grpSp>
      <p:sp>
        <p:nvSpPr>
          <p:cNvPr id="129" name="Rettangolo 2"/>
          <p:cNvSpPr/>
          <p:nvPr/>
        </p:nvSpPr>
        <p:spPr>
          <a:xfrm>
            <a:off x="115764" y="1199149"/>
            <a:ext cx="113216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dirty="0" smtClean="0">
                <a:latin typeface="Candara" panose="020E0502030303020204" pitchFamily="34" charset="0"/>
              </a:rPr>
              <a:t>Per l’attuazione efficiente ed efficace </a:t>
            </a:r>
            <a:r>
              <a:rPr lang="it-IT" sz="2000" dirty="0">
                <a:latin typeface="Candara" panose="020E0502030303020204" pitchFamily="34" charset="0"/>
              </a:rPr>
              <a:t>delle politiche per l’</a:t>
            </a:r>
            <a:r>
              <a:rPr lang="it-IT" sz="2000" b="1" dirty="0">
                <a:latin typeface="Candara" panose="020E0502030303020204" pitchFamily="34" charset="0"/>
              </a:rPr>
              <a:t>OCCUPAZIONE</a:t>
            </a:r>
            <a:r>
              <a:rPr lang="it-IT" sz="2000" dirty="0">
                <a:latin typeface="Candara" panose="020E0502030303020204" pitchFamily="34" charset="0"/>
              </a:rPr>
              <a:t>,  l’</a:t>
            </a:r>
            <a:r>
              <a:rPr lang="it-IT" sz="2000" b="1" dirty="0">
                <a:latin typeface="Candara" panose="020E0502030303020204" pitchFamily="34" charset="0"/>
              </a:rPr>
              <a:t>ISTRUZIONE</a:t>
            </a:r>
            <a:r>
              <a:rPr lang="it-IT" sz="2000" dirty="0">
                <a:latin typeface="Candara" panose="020E0502030303020204" pitchFamily="34" charset="0"/>
              </a:rPr>
              <a:t> e l’</a:t>
            </a:r>
            <a:r>
              <a:rPr lang="it-IT" sz="2000" b="1" dirty="0">
                <a:latin typeface="Candara" panose="020E0502030303020204" pitchFamily="34" charset="0"/>
              </a:rPr>
              <a:t>INCLUSIONE </a:t>
            </a:r>
            <a:r>
              <a:rPr lang="it-IT" sz="2000" b="1" dirty="0" smtClean="0">
                <a:latin typeface="Candara" panose="020E0502030303020204" pitchFamily="34" charset="0"/>
              </a:rPr>
              <a:t>SOCIALE</a:t>
            </a:r>
            <a:r>
              <a:rPr lang="it-IT" sz="2000" dirty="0" smtClean="0">
                <a:latin typeface="Candara" panose="020E0502030303020204" pitchFamily="34" charset="0"/>
              </a:rPr>
              <a:t>,</a:t>
            </a:r>
            <a:r>
              <a:rPr lang="it-IT" sz="2000" b="1" dirty="0" smtClean="0">
                <a:latin typeface="Candara" panose="020E0502030303020204" pitchFamily="34" charset="0"/>
              </a:rPr>
              <a:t> </a:t>
            </a:r>
            <a:r>
              <a:rPr lang="it-IT" sz="2000" dirty="0" smtClean="0">
                <a:latin typeface="Candara" panose="020E0502030303020204" pitchFamily="34" charset="0"/>
              </a:rPr>
              <a:t>sostenute </a:t>
            </a:r>
            <a:r>
              <a:rPr lang="it-IT" sz="2000" dirty="0">
                <a:latin typeface="Candara" panose="020E0502030303020204" pitchFamily="34" charset="0"/>
              </a:rPr>
              <a:t>dal </a:t>
            </a:r>
            <a:r>
              <a:rPr lang="it-IT" sz="2000" b="1" dirty="0">
                <a:solidFill>
                  <a:srgbClr val="640000"/>
                </a:solidFill>
                <a:latin typeface="Candara" panose="020E0502030303020204" pitchFamily="34" charset="0"/>
              </a:rPr>
              <a:t>FSE+ </a:t>
            </a:r>
            <a:r>
              <a:rPr lang="it-IT" sz="2000" dirty="0">
                <a:latin typeface="Candara" panose="020E0502030303020204" pitchFamily="34" charset="0"/>
              </a:rPr>
              <a:t>in regime di </a:t>
            </a:r>
            <a:r>
              <a:rPr lang="it-IT" sz="2000" dirty="0" smtClean="0">
                <a:latin typeface="Candara" panose="020E0502030303020204" pitchFamily="34" charset="0"/>
              </a:rPr>
              <a:t>gestione concorrente, oltre alla qualità della </a:t>
            </a:r>
            <a:r>
              <a:rPr lang="it-IT" sz="2000" dirty="0" err="1" smtClean="0">
                <a:latin typeface="Candara" panose="020E0502030303020204" pitchFamily="34" charset="0"/>
              </a:rPr>
              <a:t>governance</a:t>
            </a:r>
            <a:r>
              <a:rPr lang="it-IT" sz="2000" dirty="0" smtClean="0">
                <a:latin typeface="Candara" panose="020E0502030303020204" pitchFamily="34" charset="0"/>
              </a:rPr>
              <a:t>, deve </a:t>
            </a:r>
            <a:r>
              <a:rPr lang="it-IT" sz="2000" dirty="0">
                <a:latin typeface="Candara" panose="020E0502030303020204" pitchFamily="34" charset="0"/>
              </a:rPr>
              <a:t>essere garantita </a:t>
            </a:r>
            <a:r>
              <a:rPr lang="it-IT" sz="2000" b="1" dirty="0">
                <a:latin typeface="Candara" panose="020E0502030303020204" pitchFamily="34" charset="0"/>
              </a:rPr>
              <a:t>un’adeguata partecipazione </a:t>
            </a:r>
            <a:r>
              <a:rPr lang="it-IT" sz="2000" dirty="0">
                <a:latin typeface="Candara" panose="020E0502030303020204" pitchFamily="34" charset="0"/>
              </a:rPr>
              <a:t>delle </a:t>
            </a:r>
            <a:r>
              <a:rPr lang="it-IT" sz="2000" b="1" dirty="0">
                <a:latin typeface="Candara" panose="020E0502030303020204" pitchFamily="34" charset="0"/>
              </a:rPr>
              <a:t>parti sociali </a:t>
            </a:r>
            <a:r>
              <a:rPr lang="it-IT" sz="2000" dirty="0">
                <a:latin typeface="Candara" panose="020E0502030303020204" pitchFamily="34" charset="0"/>
              </a:rPr>
              <a:t>e della </a:t>
            </a:r>
            <a:r>
              <a:rPr lang="it-IT" sz="2000" b="1" dirty="0">
                <a:latin typeface="Candara" panose="020E0502030303020204" pitchFamily="34" charset="0"/>
              </a:rPr>
              <a:t>società </a:t>
            </a:r>
            <a:r>
              <a:rPr lang="it-IT" sz="2000" b="1" dirty="0" smtClean="0">
                <a:latin typeface="Candara" panose="020E0502030303020204" pitchFamily="34" charset="0"/>
              </a:rPr>
              <a:t>civile</a:t>
            </a:r>
            <a:r>
              <a:rPr lang="it-IT" sz="2000" dirty="0" smtClean="0">
                <a:latin typeface="Candara" panose="020E0502030303020204" pitchFamily="34" charset="0"/>
              </a:rPr>
              <a:t>.  </a:t>
            </a:r>
            <a:endParaRPr lang="it-IT" sz="2000" dirty="0">
              <a:latin typeface="Candara" panose="020E0502030303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265" y="85576"/>
            <a:ext cx="11437447" cy="1145243"/>
            <a:chOff x="0" y="45469"/>
            <a:chExt cx="11437447" cy="1145243"/>
          </a:xfrm>
        </p:grpSpPr>
        <p:sp>
          <p:nvSpPr>
            <p:cNvPr id="64" name="Rectangle 63"/>
            <p:cNvSpPr/>
            <p:nvPr/>
          </p:nvSpPr>
          <p:spPr>
            <a:xfrm>
              <a:off x="284217" y="316046"/>
              <a:ext cx="295144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000" b="1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Partenariato</a:t>
              </a:r>
              <a:endParaRPr lang="it-IT" sz="4000" b="1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>
            <a:xfrm flipV="1">
              <a:off x="0" y="1023932"/>
              <a:ext cx="9417685" cy="2347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Freeform 25"/>
            <p:cNvSpPr>
              <a:spLocks noEditPoints="1"/>
            </p:cNvSpPr>
            <p:nvPr/>
          </p:nvSpPr>
          <p:spPr bwMode="auto">
            <a:xfrm>
              <a:off x="9417685" y="45469"/>
              <a:ext cx="2019762" cy="1145243"/>
            </a:xfrm>
            <a:custGeom>
              <a:avLst/>
              <a:gdLst/>
              <a:ahLst/>
              <a:cxnLst>
                <a:cxn ang="0">
                  <a:pos x="555" y="276"/>
                </a:cxn>
                <a:cxn ang="0">
                  <a:pos x="544" y="262"/>
                </a:cxn>
                <a:cxn ang="0">
                  <a:pos x="538" y="263"/>
                </a:cxn>
                <a:cxn ang="0">
                  <a:pos x="520" y="204"/>
                </a:cxn>
                <a:cxn ang="0">
                  <a:pos x="438" y="296"/>
                </a:cxn>
                <a:cxn ang="0">
                  <a:pos x="418" y="219"/>
                </a:cxn>
                <a:cxn ang="0">
                  <a:pos x="355" y="226"/>
                </a:cxn>
                <a:cxn ang="0">
                  <a:pos x="326" y="309"/>
                </a:cxn>
                <a:cxn ang="0">
                  <a:pos x="301" y="319"/>
                </a:cxn>
                <a:cxn ang="0">
                  <a:pos x="246" y="387"/>
                </a:cxn>
                <a:cxn ang="0">
                  <a:pos x="239" y="384"/>
                </a:cxn>
                <a:cxn ang="0">
                  <a:pos x="223" y="382"/>
                </a:cxn>
                <a:cxn ang="0">
                  <a:pos x="191" y="384"/>
                </a:cxn>
                <a:cxn ang="0">
                  <a:pos x="186" y="400"/>
                </a:cxn>
                <a:cxn ang="0">
                  <a:pos x="165" y="401"/>
                </a:cxn>
                <a:cxn ang="0">
                  <a:pos x="151" y="383"/>
                </a:cxn>
                <a:cxn ang="0">
                  <a:pos x="94" y="380"/>
                </a:cxn>
                <a:cxn ang="0">
                  <a:pos x="57" y="400"/>
                </a:cxn>
                <a:cxn ang="0">
                  <a:pos x="47" y="389"/>
                </a:cxn>
                <a:cxn ang="0">
                  <a:pos x="41" y="391"/>
                </a:cxn>
                <a:cxn ang="0">
                  <a:pos x="32" y="403"/>
                </a:cxn>
                <a:cxn ang="0">
                  <a:pos x="24" y="407"/>
                </a:cxn>
                <a:cxn ang="0">
                  <a:pos x="19" y="415"/>
                </a:cxn>
                <a:cxn ang="0">
                  <a:pos x="0" y="683"/>
                </a:cxn>
                <a:cxn ang="0">
                  <a:pos x="1541" y="426"/>
                </a:cxn>
                <a:cxn ang="0">
                  <a:pos x="1545" y="413"/>
                </a:cxn>
                <a:cxn ang="0">
                  <a:pos x="1532" y="415"/>
                </a:cxn>
                <a:cxn ang="0">
                  <a:pos x="1527" y="407"/>
                </a:cxn>
                <a:cxn ang="0">
                  <a:pos x="1519" y="419"/>
                </a:cxn>
                <a:cxn ang="0">
                  <a:pos x="1503" y="411"/>
                </a:cxn>
                <a:cxn ang="0">
                  <a:pos x="1417" y="392"/>
                </a:cxn>
                <a:cxn ang="0">
                  <a:pos x="1397" y="226"/>
                </a:cxn>
                <a:cxn ang="0">
                  <a:pos x="1236" y="226"/>
                </a:cxn>
                <a:cxn ang="0">
                  <a:pos x="1154" y="161"/>
                </a:cxn>
                <a:cxn ang="0">
                  <a:pos x="1097" y="400"/>
                </a:cxn>
                <a:cxn ang="0">
                  <a:pos x="1004" y="208"/>
                </a:cxn>
                <a:cxn ang="0">
                  <a:pos x="960" y="227"/>
                </a:cxn>
                <a:cxn ang="0">
                  <a:pos x="849" y="67"/>
                </a:cxn>
                <a:cxn ang="0">
                  <a:pos x="814" y="341"/>
                </a:cxn>
                <a:cxn ang="0">
                  <a:pos x="756" y="63"/>
                </a:cxn>
                <a:cxn ang="0">
                  <a:pos x="714" y="100"/>
                </a:cxn>
                <a:cxn ang="0">
                  <a:pos x="684" y="265"/>
                </a:cxn>
                <a:cxn ang="0">
                  <a:pos x="671" y="243"/>
                </a:cxn>
                <a:cxn ang="0">
                  <a:pos x="561" y="285"/>
                </a:cxn>
                <a:cxn ang="0">
                  <a:pos x="739" y="90"/>
                </a:cxn>
                <a:cxn ang="0">
                  <a:pos x="754" y="80"/>
                </a:cxn>
                <a:cxn ang="0">
                  <a:pos x="552" y="281"/>
                </a:cxn>
                <a:cxn ang="0">
                  <a:pos x="552" y="291"/>
                </a:cxn>
                <a:cxn ang="0">
                  <a:pos x="569" y="295"/>
                </a:cxn>
                <a:cxn ang="0">
                  <a:pos x="561" y="300"/>
                </a:cxn>
                <a:cxn ang="0">
                  <a:pos x="620" y="302"/>
                </a:cxn>
                <a:cxn ang="0">
                  <a:pos x="570" y="307"/>
                </a:cxn>
                <a:cxn ang="0">
                  <a:pos x="1215" y="324"/>
                </a:cxn>
                <a:cxn ang="0">
                  <a:pos x="1399" y="359"/>
                </a:cxn>
                <a:cxn ang="0">
                  <a:pos x="1230" y="403"/>
                </a:cxn>
                <a:cxn ang="0">
                  <a:pos x="1234" y="374"/>
                </a:cxn>
              </a:cxnLst>
              <a:rect l="0" t="0" r="r" b="b"/>
              <a:pathLst>
                <a:path w="1624" h="803">
                  <a:moveTo>
                    <a:pt x="561" y="285"/>
                  </a:moveTo>
                  <a:cubicBezTo>
                    <a:pt x="561" y="286"/>
                    <a:pt x="561" y="286"/>
                    <a:pt x="561" y="287"/>
                  </a:cubicBezTo>
                  <a:cubicBezTo>
                    <a:pt x="558" y="287"/>
                    <a:pt x="559" y="284"/>
                    <a:pt x="555" y="287"/>
                  </a:cubicBezTo>
                  <a:cubicBezTo>
                    <a:pt x="555" y="283"/>
                    <a:pt x="553" y="284"/>
                    <a:pt x="553" y="286"/>
                  </a:cubicBezTo>
                  <a:cubicBezTo>
                    <a:pt x="551" y="282"/>
                    <a:pt x="558" y="279"/>
                    <a:pt x="555" y="276"/>
                  </a:cubicBezTo>
                  <a:cubicBezTo>
                    <a:pt x="554" y="274"/>
                    <a:pt x="551" y="272"/>
                    <a:pt x="552" y="269"/>
                  </a:cubicBezTo>
                  <a:cubicBezTo>
                    <a:pt x="549" y="268"/>
                    <a:pt x="552" y="272"/>
                    <a:pt x="550" y="272"/>
                  </a:cubicBezTo>
                  <a:cubicBezTo>
                    <a:pt x="549" y="268"/>
                    <a:pt x="546" y="267"/>
                    <a:pt x="546" y="263"/>
                  </a:cubicBezTo>
                  <a:cubicBezTo>
                    <a:pt x="545" y="264"/>
                    <a:pt x="544" y="268"/>
                    <a:pt x="543" y="267"/>
                  </a:cubicBezTo>
                  <a:cubicBezTo>
                    <a:pt x="542" y="264"/>
                    <a:pt x="548" y="263"/>
                    <a:pt x="544" y="262"/>
                  </a:cubicBezTo>
                  <a:cubicBezTo>
                    <a:pt x="544" y="262"/>
                    <a:pt x="543" y="265"/>
                    <a:pt x="543" y="263"/>
                  </a:cubicBezTo>
                  <a:cubicBezTo>
                    <a:pt x="542" y="261"/>
                    <a:pt x="545" y="259"/>
                    <a:pt x="543" y="258"/>
                  </a:cubicBezTo>
                  <a:cubicBezTo>
                    <a:pt x="543" y="262"/>
                    <a:pt x="541" y="264"/>
                    <a:pt x="541" y="266"/>
                  </a:cubicBezTo>
                  <a:cubicBezTo>
                    <a:pt x="539" y="265"/>
                    <a:pt x="543" y="261"/>
                    <a:pt x="539" y="261"/>
                  </a:cubicBezTo>
                  <a:cubicBezTo>
                    <a:pt x="540" y="263"/>
                    <a:pt x="538" y="265"/>
                    <a:pt x="538" y="263"/>
                  </a:cubicBezTo>
                  <a:cubicBezTo>
                    <a:pt x="540" y="259"/>
                    <a:pt x="538" y="262"/>
                    <a:pt x="537" y="259"/>
                  </a:cubicBezTo>
                  <a:cubicBezTo>
                    <a:pt x="539" y="248"/>
                    <a:pt x="534" y="241"/>
                    <a:pt x="533" y="236"/>
                  </a:cubicBezTo>
                  <a:cubicBezTo>
                    <a:pt x="532" y="229"/>
                    <a:pt x="534" y="221"/>
                    <a:pt x="533" y="212"/>
                  </a:cubicBezTo>
                  <a:cubicBezTo>
                    <a:pt x="529" y="212"/>
                    <a:pt x="525" y="212"/>
                    <a:pt x="520" y="212"/>
                  </a:cubicBezTo>
                  <a:cubicBezTo>
                    <a:pt x="520" y="209"/>
                    <a:pt x="520" y="207"/>
                    <a:pt x="520" y="204"/>
                  </a:cubicBezTo>
                  <a:cubicBezTo>
                    <a:pt x="500" y="204"/>
                    <a:pt x="480" y="204"/>
                    <a:pt x="460" y="204"/>
                  </a:cubicBezTo>
                  <a:cubicBezTo>
                    <a:pt x="460" y="207"/>
                    <a:pt x="461" y="211"/>
                    <a:pt x="459" y="212"/>
                  </a:cubicBezTo>
                  <a:cubicBezTo>
                    <a:pt x="454" y="212"/>
                    <a:pt x="449" y="212"/>
                    <a:pt x="444" y="212"/>
                  </a:cubicBezTo>
                  <a:cubicBezTo>
                    <a:pt x="442" y="238"/>
                    <a:pt x="445" y="269"/>
                    <a:pt x="443" y="296"/>
                  </a:cubicBezTo>
                  <a:cubicBezTo>
                    <a:pt x="442" y="296"/>
                    <a:pt x="440" y="296"/>
                    <a:pt x="438" y="296"/>
                  </a:cubicBezTo>
                  <a:cubicBezTo>
                    <a:pt x="438" y="272"/>
                    <a:pt x="438" y="249"/>
                    <a:pt x="438" y="226"/>
                  </a:cubicBezTo>
                  <a:cubicBezTo>
                    <a:pt x="437" y="223"/>
                    <a:pt x="429" y="227"/>
                    <a:pt x="429" y="223"/>
                  </a:cubicBezTo>
                  <a:cubicBezTo>
                    <a:pt x="429" y="220"/>
                    <a:pt x="435" y="223"/>
                    <a:pt x="437" y="221"/>
                  </a:cubicBezTo>
                  <a:cubicBezTo>
                    <a:pt x="437" y="219"/>
                    <a:pt x="437" y="217"/>
                    <a:pt x="437" y="215"/>
                  </a:cubicBezTo>
                  <a:cubicBezTo>
                    <a:pt x="429" y="213"/>
                    <a:pt x="424" y="217"/>
                    <a:pt x="418" y="219"/>
                  </a:cubicBezTo>
                  <a:cubicBezTo>
                    <a:pt x="417" y="220"/>
                    <a:pt x="419" y="224"/>
                    <a:pt x="417" y="225"/>
                  </a:cubicBezTo>
                  <a:cubicBezTo>
                    <a:pt x="399" y="225"/>
                    <a:pt x="379" y="226"/>
                    <a:pt x="361" y="224"/>
                  </a:cubicBezTo>
                  <a:cubicBezTo>
                    <a:pt x="361" y="218"/>
                    <a:pt x="361" y="212"/>
                    <a:pt x="361" y="206"/>
                  </a:cubicBezTo>
                  <a:cubicBezTo>
                    <a:pt x="357" y="209"/>
                    <a:pt x="360" y="219"/>
                    <a:pt x="359" y="225"/>
                  </a:cubicBezTo>
                  <a:cubicBezTo>
                    <a:pt x="358" y="225"/>
                    <a:pt x="354" y="224"/>
                    <a:pt x="355" y="226"/>
                  </a:cubicBezTo>
                  <a:cubicBezTo>
                    <a:pt x="355" y="254"/>
                    <a:pt x="355" y="282"/>
                    <a:pt x="355" y="309"/>
                  </a:cubicBezTo>
                  <a:cubicBezTo>
                    <a:pt x="350" y="309"/>
                    <a:pt x="344" y="310"/>
                    <a:pt x="341" y="309"/>
                  </a:cubicBezTo>
                  <a:cubicBezTo>
                    <a:pt x="342" y="307"/>
                    <a:pt x="341" y="302"/>
                    <a:pt x="342" y="299"/>
                  </a:cubicBezTo>
                  <a:cubicBezTo>
                    <a:pt x="337" y="299"/>
                    <a:pt x="332" y="299"/>
                    <a:pt x="327" y="299"/>
                  </a:cubicBezTo>
                  <a:cubicBezTo>
                    <a:pt x="327" y="302"/>
                    <a:pt x="329" y="308"/>
                    <a:pt x="326" y="309"/>
                  </a:cubicBezTo>
                  <a:cubicBezTo>
                    <a:pt x="325" y="307"/>
                    <a:pt x="326" y="302"/>
                    <a:pt x="325" y="299"/>
                  </a:cubicBezTo>
                  <a:cubicBezTo>
                    <a:pt x="321" y="299"/>
                    <a:pt x="316" y="299"/>
                    <a:pt x="311" y="299"/>
                  </a:cubicBezTo>
                  <a:cubicBezTo>
                    <a:pt x="311" y="302"/>
                    <a:pt x="311" y="306"/>
                    <a:pt x="311" y="309"/>
                  </a:cubicBezTo>
                  <a:cubicBezTo>
                    <a:pt x="308" y="309"/>
                    <a:pt x="305" y="309"/>
                    <a:pt x="302" y="309"/>
                  </a:cubicBezTo>
                  <a:cubicBezTo>
                    <a:pt x="302" y="312"/>
                    <a:pt x="303" y="317"/>
                    <a:pt x="301" y="319"/>
                  </a:cubicBezTo>
                  <a:cubicBezTo>
                    <a:pt x="282" y="318"/>
                    <a:pt x="270" y="328"/>
                    <a:pt x="258" y="334"/>
                  </a:cubicBezTo>
                  <a:cubicBezTo>
                    <a:pt x="255" y="336"/>
                    <a:pt x="249" y="336"/>
                    <a:pt x="248" y="340"/>
                  </a:cubicBezTo>
                  <a:cubicBezTo>
                    <a:pt x="249" y="342"/>
                    <a:pt x="254" y="339"/>
                    <a:pt x="255" y="341"/>
                  </a:cubicBezTo>
                  <a:cubicBezTo>
                    <a:pt x="255" y="355"/>
                    <a:pt x="255" y="368"/>
                    <a:pt x="255" y="382"/>
                  </a:cubicBezTo>
                  <a:cubicBezTo>
                    <a:pt x="253" y="388"/>
                    <a:pt x="247" y="383"/>
                    <a:pt x="246" y="387"/>
                  </a:cubicBezTo>
                  <a:cubicBezTo>
                    <a:pt x="246" y="384"/>
                    <a:pt x="247" y="383"/>
                    <a:pt x="245" y="383"/>
                  </a:cubicBezTo>
                  <a:cubicBezTo>
                    <a:pt x="244" y="380"/>
                    <a:pt x="245" y="385"/>
                    <a:pt x="243" y="384"/>
                  </a:cubicBezTo>
                  <a:cubicBezTo>
                    <a:pt x="242" y="378"/>
                    <a:pt x="242" y="380"/>
                    <a:pt x="241" y="376"/>
                  </a:cubicBezTo>
                  <a:cubicBezTo>
                    <a:pt x="241" y="379"/>
                    <a:pt x="240" y="379"/>
                    <a:pt x="238" y="378"/>
                  </a:cubicBezTo>
                  <a:cubicBezTo>
                    <a:pt x="238" y="380"/>
                    <a:pt x="239" y="381"/>
                    <a:pt x="239" y="384"/>
                  </a:cubicBezTo>
                  <a:cubicBezTo>
                    <a:pt x="238" y="383"/>
                    <a:pt x="238" y="381"/>
                    <a:pt x="236" y="381"/>
                  </a:cubicBezTo>
                  <a:cubicBezTo>
                    <a:pt x="237" y="386"/>
                    <a:pt x="235" y="382"/>
                    <a:pt x="235" y="383"/>
                  </a:cubicBezTo>
                  <a:cubicBezTo>
                    <a:pt x="232" y="382"/>
                    <a:pt x="238" y="388"/>
                    <a:pt x="235" y="388"/>
                  </a:cubicBezTo>
                  <a:cubicBezTo>
                    <a:pt x="232" y="388"/>
                    <a:pt x="228" y="382"/>
                    <a:pt x="227" y="386"/>
                  </a:cubicBezTo>
                  <a:cubicBezTo>
                    <a:pt x="226" y="385"/>
                    <a:pt x="224" y="384"/>
                    <a:pt x="223" y="382"/>
                  </a:cubicBezTo>
                  <a:cubicBezTo>
                    <a:pt x="223" y="384"/>
                    <a:pt x="226" y="384"/>
                    <a:pt x="226" y="386"/>
                  </a:cubicBezTo>
                  <a:cubicBezTo>
                    <a:pt x="219" y="387"/>
                    <a:pt x="210" y="387"/>
                    <a:pt x="203" y="388"/>
                  </a:cubicBezTo>
                  <a:cubicBezTo>
                    <a:pt x="202" y="394"/>
                    <a:pt x="202" y="402"/>
                    <a:pt x="200" y="407"/>
                  </a:cubicBezTo>
                  <a:cubicBezTo>
                    <a:pt x="197" y="407"/>
                    <a:pt x="193" y="408"/>
                    <a:pt x="191" y="407"/>
                  </a:cubicBezTo>
                  <a:cubicBezTo>
                    <a:pt x="191" y="399"/>
                    <a:pt x="191" y="392"/>
                    <a:pt x="191" y="384"/>
                  </a:cubicBezTo>
                  <a:cubicBezTo>
                    <a:pt x="194" y="384"/>
                    <a:pt x="199" y="387"/>
                    <a:pt x="199" y="384"/>
                  </a:cubicBezTo>
                  <a:cubicBezTo>
                    <a:pt x="199" y="378"/>
                    <a:pt x="191" y="382"/>
                    <a:pt x="190" y="378"/>
                  </a:cubicBezTo>
                  <a:cubicBezTo>
                    <a:pt x="189" y="382"/>
                    <a:pt x="190" y="387"/>
                    <a:pt x="190" y="393"/>
                  </a:cubicBezTo>
                  <a:cubicBezTo>
                    <a:pt x="190" y="398"/>
                    <a:pt x="192" y="407"/>
                    <a:pt x="187" y="407"/>
                  </a:cubicBezTo>
                  <a:cubicBezTo>
                    <a:pt x="184" y="407"/>
                    <a:pt x="186" y="403"/>
                    <a:pt x="186" y="400"/>
                  </a:cubicBezTo>
                  <a:cubicBezTo>
                    <a:pt x="183" y="400"/>
                    <a:pt x="180" y="400"/>
                    <a:pt x="177" y="400"/>
                  </a:cubicBezTo>
                  <a:cubicBezTo>
                    <a:pt x="177" y="403"/>
                    <a:pt x="177" y="405"/>
                    <a:pt x="177" y="407"/>
                  </a:cubicBezTo>
                  <a:cubicBezTo>
                    <a:pt x="172" y="406"/>
                    <a:pt x="171" y="411"/>
                    <a:pt x="170" y="410"/>
                  </a:cubicBezTo>
                  <a:cubicBezTo>
                    <a:pt x="168" y="406"/>
                    <a:pt x="172" y="397"/>
                    <a:pt x="168" y="396"/>
                  </a:cubicBezTo>
                  <a:cubicBezTo>
                    <a:pt x="164" y="395"/>
                    <a:pt x="167" y="400"/>
                    <a:pt x="165" y="401"/>
                  </a:cubicBezTo>
                  <a:cubicBezTo>
                    <a:pt x="161" y="401"/>
                    <a:pt x="157" y="401"/>
                    <a:pt x="153" y="401"/>
                  </a:cubicBezTo>
                  <a:cubicBezTo>
                    <a:pt x="153" y="405"/>
                    <a:pt x="154" y="410"/>
                    <a:pt x="153" y="411"/>
                  </a:cubicBezTo>
                  <a:cubicBezTo>
                    <a:pt x="136" y="411"/>
                    <a:pt x="117" y="412"/>
                    <a:pt x="101" y="411"/>
                  </a:cubicBezTo>
                  <a:cubicBezTo>
                    <a:pt x="101" y="406"/>
                    <a:pt x="101" y="402"/>
                    <a:pt x="101" y="397"/>
                  </a:cubicBezTo>
                  <a:cubicBezTo>
                    <a:pt x="118" y="393"/>
                    <a:pt x="136" y="387"/>
                    <a:pt x="151" y="383"/>
                  </a:cubicBezTo>
                  <a:cubicBezTo>
                    <a:pt x="157" y="381"/>
                    <a:pt x="164" y="381"/>
                    <a:pt x="167" y="377"/>
                  </a:cubicBezTo>
                  <a:cubicBezTo>
                    <a:pt x="162" y="376"/>
                    <a:pt x="156" y="379"/>
                    <a:pt x="151" y="380"/>
                  </a:cubicBezTo>
                  <a:cubicBezTo>
                    <a:pt x="133" y="385"/>
                    <a:pt x="115" y="391"/>
                    <a:pt x="97" y="394"/>
                  </a:cubicBezTo>
                  <a:cubicBezTo>
                    <a:pt x="95" y="397"/>
                    <a:pt x="100" y="406"/>
                    <a:pt x="95" y="407"/>
                  </a:cubicBezTo>
                  <a:cubicBezTo>
                    <a:pt x="93" y="400"/>
                    <a:pt x="95" y="389"/>
                    <a:pt x="94" y="380"/>
                  </a:cubicBezTo>
                  <a:cubicBezTo>
                    <a:pt x="93" y="378"/>
                    <a:pt x="95" y="378"/>
                    <a:pt x="96" y="377"/>
                  </a:cubicBezTo>
                  <a:cubicBezTo>
                    <a:pt x="90" y="369"/>
                    <a:pt x="69" y="369"/>
                    <a:pt x="64" y="378"/>
                  </a:cubicBezTo>
                  <a:cubicBezTo>
                    <a:pt x="68" y="380"/>
                    <a:pt x="64" y="391"/>
                    <a:pt x="66" y="396"/>
                  </a:cubicBezTo>
                  <a:cubicBezTo>
                    <a:pt x="63" y="393"/>
                    <a:pt x="60" y="399"/>
                    <a:pt x="58" y="395"/>
                  </a:cubicBezTo>
                  <a:cubicBezTo>
                    <a:pt x="57" y="397"/>
                    <a:pt x="59" y="401"/>
                    <a:pt x="57" y="400"/>
                  </a:cubicBezTo>
                  <a:cubicBezTo>
                    <a:pt x="57" y="397"/>
                    <a:pt x="55" y="396"/>
                    <a:pt x="53" y="393"/>
                  </a:cubicBezTo>
                  <a:cubicBezTo>
                    <a:pt x="54" y="395"/>
                    <a:pt x="53" y="397"/>
                    <a:pt x="51" y="398"/>
                  </a:cubicBezTo>
                  <a:cubicBezTo>
                    <a:pt x="50" y="395"/>
                    <a:pt x="54" y="392"/>
                    <a:pt x="51" y="392"/>
                  </a:cubicBezTo>
                  <a:cubicBezTo>
                    <a:pt x="50" y="392"/>
                    <a:pt x="50" y="396"/>
                    <a:pt x="47" y="394"/>
                  </a:cubicBezTo>
                  <a:cubicBezTo>
                    <a:pt x="47" y="392"/>
                    <a:pt x="50" y="389"/>
                    <a:pt x="47" y="389"/>
                  </a:cubicBezTo>
                  <a:cubicBezTo>
                    <a:pt x="47" y="387"/>
                    <a:pt x="47" y="392"/>
                    <a:pt x="45" y="392"/>
                  </a:cubicBezTo>
                  <a:cubicBezTo>
                    <a:pt x="45" y="390"/>
                    <a:pt x="46" y="390"/>
                    <a:pt x="46" y="389"/>
                  </a:cubicBezTo>
                  <a:cubicBezTo>
                    <a:pt x="44" y="386"/>
                    <a:pt x="44" y="392"/>
                    <a:pt x="43" y="390"/>
                  </a:cubicBezTo>
                  <a:cubicBezTo>
                    <a:pt x="43" y="389"/>
                    <a:pt x="44" y="386"/>
                    <a:pt x="42" y="387"/>
                  </a:cubicBezTo>
                  <a:cubicBezTo>
                    <a:pt x="41" y="388"/>
                    <a:pt x="42" y="391"/>
                    <a:pt x="41" y="391"/>
                  </a:cubicBezTo>
                  <a:cubicBezTo>
                    <a:pt x="40" y="388"/>
                    <a:pt x="41" y="394"/>
                    <a:pt x="38" y="391"/>
                  </a:cubicBezTo>
                  <a:cubicBezTo>
                    <a:pt x="37" y="396"/>
                    <a:pt x="36" y="399"/>
                    <a:pt x="38" y="402"/>
                  </a:cubicBezTo>
                  <a:cubicBezTo>
                    <a:pt x="35" y="399"/>
                    <a:pt x="38" y="405"/>
                    <a:pt x="37" y="406"/>
                  </a:cubicBezTo>
                  <a:cubicBezTo>
                    <a:pt x="35" y="403"/>
                    <a:pt x="35" y="402"/>
                    <a:pt x="32" y="400"/>
                  </a:cubicBezTo>
                  <a:cubicBezTo>
                    <a:pt x="32" y="402"/>
                    <a:pt x="34" y="402"/>
                    <a:pt x="32" y="403"/>
                  </a:cubicBezTo>
                  <a:cubicBezTo>
                    <a:pt x="32" y="398"/>
                    <a:pt x="30" y="404"/>
                    <a:pt x="30" y="399"/>
                  </a:cubicBezTo>
                  <a:cubicBezTo>
                    <a:pt x="28" y="401"/>
                    <a:pt x="30" y="404"/>
                    <a:pt x="27" y="407"/>
                  </a:cubicBezTo>
                  <a:cubicBezTo>
                    <a:pt x="26" y="404"/>
                    <a:pt x="26" y="401"/>
                    <a:pt x="25" y="400"/>
                  </a:cubicBezTo>
                  <a:cubicBezTo>
                    <a:pt x="25" y="403"/>
                    <a:pt x="24" y="407"/>
                    <a:pt x="23" y="403"/>
                  </a:cubicBezTo>
                  <a:cubicBezTo>
                    <a:pt x="20" y="403"/>
                    <a:pt x="27" y="406"/>
                    <a:pt x="24" y="407"/>
                  </a:cubicBezTo>
                  <a:cubicBezTo>
                    <a:pt x="22" y="407"/>
                    <a:pt x="23" y="405"/>
                    <a:pt x="21" y="405"/>
                  </a:cubicBezTo>
                  <a:cubicBezTo>
                    <a:pt x="20" y="410"/>
                    <a:pt x="25" y="410"/>
                    <a:pt x="25" y="413"/>
                  </a:cubicBezTo>
                  <a:cubicBezTo>
                    <a:pt x="24" y="412"/>
                    <a:pt x="24" y="411"/>
                    <a:pt x="22" y="411"/>
                  </a:cubicBezTo>
                  <a:cubicBezTo>
                    <a:pt x="22" y="411"/>
                    <a:pt x="23" y="413"/>
                    <a:pt x="22" y="413"/>
                  </a:cubicBezTo>
                  <a:cubicBezTo>
                    <a:pt x="19" y="411"/>
                    <a:pt x="23" y="418"/>
                    <a:pt x="19" y="415"/>
                  </a:cubicBezTo>
                  <a:cubicBezTo>
                    <a:pt x="19" y="418"/>
                    <a:pt x="21" y="417"/>
                    <a:pt x="21" y="419"/>
                  </a:cubicBezTo>
                  <a:cubicBezTo>
                    <a:pt x="20" y="419"/>
                    <a:pt x="19" y="418"/>
                    <a:pt x="19" y="417"/>
                  </a:cubicBezTo>
                  <a:cubicBezTo>
                    <a:pt x="17" y="417"/>
                    <a:pt x="20" y="421"/>
                    <a:pt x="19" y="421"/>
                  </a:cubicBezTo>
                  <a:cubicBezTo>
                    <a:pt x="13" y="421"/>
                    <a:pt x="7" y="421"/>
                    <a:pt x="0" y="421"/>
                  </a:cubicBezTo>
                  <a:cubicBezTo>
                    <a:pt x="0" y="800"/>
                    <a:pt x="0" y="303"/>
                    <a:pt x="0" y="683"/>
                  </a:cubicBezTo>
                  <a:cubicBezTo>
                    <a:pt x="541" y="683"/>
                    <a:pt x="1083" y="683"/>
                    <a:pt x="1624" y="683"/>
                  </a:cubicBezTo>
                  <a:cubicBezTo>
                    <a:pt x="1624" y="305"/>
                    <a:pt x="1624" y="803"/>
                    <a:pt x="1624" y="426"/>
                  </a:cubicBezTo>
                  <a:cubicBezTo>
                    <a:pt x="1599" y="427"/>
                    <a:pt x="1570" y="427"/>
                    <a:pt x="1545" y="426"/>
                  </a:cubicBezTo>
                  <a:cubicBezTo>
                    <a:pt x="1545" y="425"/>
                    <a:pt x="1547" y="423"/>
                    <a:pt x="1545" y="422"/>
                  </a:cubicBezTo>
                  <a:cubicBezTo>
                    <a:pt x="1545" y="425"/>
                    <a:pt x="1544" y="427"/>
                    <a:pt x="1541" y="426"/>
                  </a:cubicBezTo>
                  <a:cubicBezTo>
                    <a:pt x="1542" y="425"/>
                    <a:pt x="1546" y="423"/>
                    <a:pt x="1544" y="422"/>
                  </a:cubicBezTo>
                  <a:cubicBezTo>
                    <a:pt x="1543" y="426"/>
                    <a:pt x="1540" y="423"/>
                    <a:pt x="1539" y="424"/>
                  </a:cubicBezTo>
                  <a:cubicBezTo>
                    <a:pt x="1540" y="421"/>
                    <a:pt x="1545" y="419"/>
                    <a:pt x="1544" y="417"/>
                  </a:cubicBezTo>
                  <a:cubicBezTo>
                    <a:pt x="1543" y="418"/>
                    <a:pt x="1541" y="422"/>
                    <a:pt x="1540" y="420"/>
                  </a:cubicBezTo>
                  <a:cubicBezTo>
                    <a:pt x="1540" y="417"/>
                    <a:pt x="1547" y="416"/>
                    <a:pt x="1545" y="413"/>
                  </a:cubicBezTo>
                  <a:cubicBezTo>
                    <a:pt x="1544" y="416"/>
                    <a:pt x="1542" y="418"/>
                    <a:pt x="1542" y="415"/>
                  </a:cubicBezTo>
                  <a:cubicBezTo>
                    <a:pt x="1542" y="416"/>
                    <a:pt x="1539" y="415"/>
                    <a:pt x="1538" y="419"/>
                  </a:cubicBezTo>
                  <a:cubicBezTo>
                    <a:pt x="1539" y="414"/>
                    <a:pt x="1536" y="421"/>
                    <a:pt x="1533" y="419"/>
                  </a:cubicBezTo>
                  <a:cubicBezTo>
                    <a:pt x="1534" y="417"/>
                    <a:pt x="1537" y="413"/>
                    <a:pt x="1535" y="410"/>
                  </a:cubicBezTo>
                  <a:cubicBezTo>
                    <a:pt x="1536" y="413"/>
                    <a:pt x="1533" y="416"/>
                    <a:pt x="1532" y="415"/>
                  </a:cubicBezTo>
                  <a:cubicBezTo>
                    <a:pt x="1532" y="414"/>
                    <a:pt x="1533" y="411"/>
                    <a:pt x="1532" y="411"/>
                  </a:cubicBezTo>
                  <a:cubicBezTo>
                    <a:pt x="1532" y="413"/>
                    <a:pt x="1531" y="414"/>
                    <a:pt x="1530" y="415"/>
                  </a:cubicBezTo>
                  <a:cubicBezTo>
                    <a:pt x="1531" y="411"/>
                    <a:pt x="1532" y="410"/>
                    <a:pt x="1530" y="408"/>
                  </a:cubicBezTo>
                  <a:cubicBezTo>
                    <a:pt x="1530" y="409"/>
                    <a:pt x="1528" y="410"/>
                    <a:pt x="1528" y="411"/>
                  </a:cubicBezTo>
                  <a:cubicBezTo>
                    <a:pt x="1527" y="410"/>
                    <a:pt x="1529" y="407"/>
                    <a:pt x="1527" y="407"/>
                  </a:cubicBezTo>
                  <a:cubicBezTo>
                    <a:pt x="1527" y="411"/>
                    <a:pt x="1526" y="417"/>
                    <a:pt x="1523" y="414"/>
                  </a:cubicBezTo>
                  <a:cubicBezTo>
                    <a:pt x="1524" y="417"/>
                    <a:pt x="1524" y="418"/>
                    <a:pt x="1521" y="419"/>
                  </a:cubicBezTo>
                  <a:cubicBezTo>
                    <a:pt x="1522" y="417"/>
                    <a:pt x="1523" y="415"/>
                    <a:pt x="1521" y="413"/>
                  </a:cubicBezTo>
                  <a:cubicBezTo>
                    <a:pt x="1521" y="415"/>
                    <a:pt x="1522" y="418"/>
                    <a:pt x="1520" y="418"/>
                  </a:cubicBezTo>
                  <a:cubicBezTo>
                    <a:pt x="1521" y="413"/>
                    <a:pt x="1518" y="417"/>
                    <a:pt x="1519" y="419"/>
                  </a:cubicBezTo>
                  <a:cubicBezTo>
                    <a:pt x="1517" y="419"/>
                    <a:pt x="1519" y="409"/>
                    <a:pt x="1517" y="409"/>
                  </a:cubicBezTo>
                  <a:cubicBezTo>
                    <a:pt x="1518" y="413"/>
                    <a:pt x="1516" y="415"/>
                    <a:pt x="1516" y="417"/>
                  </a:cubicBezTo>
                  <a:cubicBezTo>
                    <a:pt x="1514" y="413"/>
                    <a:pt x="1513" y="417"/>
                    <a:pt x="1511" y="417"/>
                  </a:cubicBezTo>
                  <a:cubicBezTo>
                    <a:pt x="1510" y="415"/>
                    <a:pt x="1512" y="411"/>
                    <a:pt x="1510" y="411"/>
                  </a:cubicBezTo>
                  <a:cubicBezTo>
                    <a:pt x="1505" y="409"/>
                    <a:pt x="1508" y="410"/>
                    <a:pt x="1503" y="411"/>
                  </a:cubicBezTo>
                  <a:cubicBezTo>
                    <a:pt x="1502" y="409"/>
                    <a:pt x="1503" y="406"/>
                    <a:pt x="1503" y="403"/>
                  </a:cubicBezTo>
                  <a:cubicBezTo>
                    <a:pt x="1500" y="403"/>
                    <a:pt x="1496" y="404"/>
                    <a:pt x="1495" y="402"/>
                  </a:cubicBezTo>
                  <a:cubicBezTo>
                    <a:pt x="1495" y="400"/>
                    <a:pt x="1495" y="398"/>
                    <a:pt x="1495" y="395"/>
                  </a:cubicBezTo>
                  <a:cubicBezTo>
                    <a:pt x="1489" y="396"/>
                    <a:pt x="1485" y="395"/>
                    <a:pt x="1484" y="392"/>
                  </a:cubicBezTo>
                  <a:cubicBezTo>
                    <a:pt x="1461" y="392"/>
                    <a:pt x="1439" y="389"/>
                    <a:pt x="1417" y="392"/>
                  </a:cubicBezTo>
                  <a:cubicBezTo>
                    <a:pt x="1417" y="394"/>
                    <a:pt x="1418" y="397"/>
                    <a:pt x="1417" y="398"/>
                  </a:cubicBezTo>
                  <a:cubicBezTo>
                    <a:pt x="1412" y="398"/>
                    <a:pt x="1406" y="399"/>
                    <a:pt x="1403" y="398"/>
                  </a:cubicBezTo>
                  <a:cubicBezTo>
                    <a:pt x="1403" y="375"/>
                    <a:pt x="1403" y="352"/>
                    <a:pt x="1403" y="330"/>
                  </a:cubicBezTo>
                  <a:cubicBezTo>
                    <a:pt x="1403" y="328"/>
                    <a:pt x="1399" y="330"/>
                    <a:pt x="1399" y="328"/>
                  </a:cubicBezTo>
                  <a:cubicBezTo>
                    <a:pt x="1398" y="294"/>
                    <a:pt x="1399" y="259"/>
                    <a:pt x="1397" y="226"/>
                  </a:cubicBezTo>
                  <a:cubicBezTo>
                    <a:pt x="1356" y="226"/>
                    <a:pt x="1314" y="226"/>
                    <a:pt x="1273" y="226"/>
                  </a:cubicBezTo>
                  <a:cubicBezTo>
                    <a:pt x="1273" y="223"/>
                    <a:pt x="1273" y="219"/>
                    <a:pt x="1273" y="216"/>
                  </a:cubicBezTo>
                  <a:cubicBezTo>
                    <a:pt x="1267" y="216"/>
                    <a:pt x="1261" y="216"/>
                    <a:pt x="1256" y="216"/>
                  </a:cubicBezTo>
                  <a:cubicBezTo>
                    <a:pt x="1255" y="219"/>
                    <a:pt x="1257" y="224"/>
                    <a:pt x="1255" y="226"/>
                  </a:cubicBezTo>
                  <a:cubicBezTo>
                    <a:pt x="1249" y="226"/>
                    <a:pt x="1242" y="226"/>
                    <a:pt x="1236" y="226"/>
                  </a:cubicBezTo>
                  <a:cubicBezTo>
                    <a:pt x="1236" y="254"/>
                    <a:pt x="1236" y="282"/>
                    <a:pt x="1236" y="309"/>
                  </a:cubicBezTo>
                  <a:cubicBezTo>
                    <a:pt x="1226" y="315"/>
                    <a:pt x="1214" y="319"/>
                    <a:pt x="1199" y="318"/>
                  </a:cubicBezTo>
                  <a:cubicBezTo>
                    <a:pt x="1199" y="276"/>
                    <a:pt x="1199" y="234"/>
                    <a:pt x="1199" y="192"/>
                  </a:cubicBezTo>
                  <a:cubicBezTo>
                    <a:pt x="1195" y="192"/>
                    <a:pt x="1196" y="190"/>
                    <a:pt x="1192" y="189"/>
                  </a:cubicBezTo>
                  <a:cubicBezTo>
                    <a:pt x="1185" y="174"/>
                    <a:pt x="1172" y="165"/>
                    <a:pt x="1154" y="161"/>
                  </a:cubicBezTo>
                  <a:cubicBezTo>
                    <a:pt x="1152" y="151"/>
                    <a:pt x="1151" y="139"/>
                    <a:pt x="1149" y="129"/>
                  </a:cubicBezTo>
                  <a:cubicBezTo>
                    <a:pt x="1148" y="140"/>
                    <a:pt x="1147" y="151"/>
                    <a:pt x="1146" y="162"/>
                  </a:cubicBezTo>
                  <a:cubicBezTo>
                    <a:pt x="1124" y="163"/>
                    <a:pt x="1113" y="175"/>
                    <a:pt x="1104" y="190"/>
                  </a:cubicBezTo>
                  <a:cubicBezTo>
                    <a:pt x="1102" y="190"/>
                    <a:pt x="1101" y="192"/>
                    <a:pt x="1097" y="191"/>
                  </a:cubicBezTo>
                  <a:cubicBezTo>
                    <a:pt x="1097" y="260"/>
                    <a:pt x="1098" y="331"/>
                    <a:pt x="1097" y="400"/>
                  </a:cubicBezTo>
                  <a:cubicBezTo>
                    <a:pt x="1095" y="400"/>
                    <a:pt x="1093" y="400"/>
                    <a:pt x="1091" y="400"/>
                  </a:cubicBezTo>
                  <a:cubicBezTo>
                    <a:pt x="1091" y="342"/>
                    <a:pt x="1091" y="284"/>
                    <a:pt x="1091" y="227"/>
                  </a:cubicBezTo>
                  <a:cubicBezTo>
                    <a:pt x="1075" y="227"/>
                    <a:pt x="1060" y="227"/>
                    <a:pt x="1044" y="227"/>
                  </a:cubicBezTo>
                  <a:cubicBezTo>
                    <a:pt x="1040" y="221"/>
                    <a:pt x="1031" y="220"/>
                    <a:pt x="1032" y="208"/>
                  </a:cubicBezTo>
                  <a:cubicBezTo>
                    <a:pt x="1023" y="208"/>
                    <a:pt x="1013" y="208"/>
                    <a:pt x="1004" y="208"/>
                  </a:cubicBezTo>
                  <a:cubicBezTo>
                    <a:pt x="1002" y="213"/>
                    <a:pt x="1007" y="226"/>
                    <a:pt x="1001" y="227"/>
                  </a:cubicBezTo>
                  <a:cubicBezTo>
                    <a:pt x="998" y="227"/>
                    <a:pt x="1000" y="221"/>
                    <a:pt x="1000" y="219"/>
                  </a:cubicBezTo>
                  <a:cubicBezTo>
                    <a:pt x="991" y="219"/>
                    <a:pt x="982" y="219"/>
                    <a:pt x="973" y="219"/>
                  </a:cubicBezTo>
                  <a:cubicBezTo>
                    <a:pt x="973" y="222"/>
                    <a:pt x="974" y="226"/>
                    <a:pt x="972" y="227"/>
                  </a:cubicBezTo>
                  <a:cubicBezTo>
                    <a:pt x="968" y="227"/>
                    <a:pt x="964" y="227"/>
                    <a:pt x="960" y="227"/>
                  </a:cubicBezTo>
                  <a:cubicBezTo>
                    <a:pt x="959" y="244"/>
                    <a:pt x="960" y="263"/>
                    <a:pt x="959" y="281"/>
                  </a:cubicBezTo>
                  <a:cubicBezTo>
                    <a:pt x="956" y="280"/>
                    <a:pt x="950" y="282"/>
                    <a:pt x="948" y="280"/>
                  </a:cubicBezTo>
                  <a:cubicBezTo>
                    <a:pt x="948" y="211"/>
                    <a:pt x="948" y="142"/>
                    <a:pt x="948" y="74"/>
                  </a:cubicBezTo>
                  <a:cubicBezTo>
                    <a:pt x="915" y="74"/>
                    <a:pt x="882" y="74"/>
                    <a:pt x="850" y="74"/>
                  </a:cubicBezTo>
                  <a:cubicBezTo>
                    <a:pt x="850" y="71"/>
                    <a:pt x="850" y="68"/>
                    <a:pt x="849" y="67"/>
                  </a:cubicBezTo>
                  <a:cubicBezTo>
                    <a:pt x="841" y="67"/>
                    <a:pt x="834" y="67"/>
                    <a:pt x="826" y="67"/>
                  </a:cubicBezTo>
                  <a:cubicBezTo>
                    <a:pt x="825" y="68"/>
                    <a:pt x="827" y="73"/>
                    <a:pt x="825" y="74"/>
                  </a:cubicBezTo>
                  <a:cubicBezTo>
                    <a:pt x="822" y="74"/>
                    <a:pt x="819" y="74"/>
                    <a:pt x="816" y="74"/>
                  </a:cubicBezTo>
                  <a:cubicBezTo>
                    <a:pt x="816" y="157"/>
                    <a:pt x="816" y="244"/>
                    <a:pt x="816" y="326"/>
                  </a:cubicBezTo>
                  <a:cubicBezTo>
                    <a:pt x="816" y="332"/>
                    <a:pt x="818" y="339"/>
                    <a:pt x="814" y="341"/>
                  </a:cubicBezTo>
                  <a:cubicBezTo>
                    <a:pt x="811" y="264"/>
                    <a:pt x="814" y="181"/>
                    <a:pt x="813" y="102"/>
                  </a:cubicBezTo>
                  <a:cubicBezTo>
                    <a:pt x="801" y="103"/>
                    <a:pt x="791" y="102"/>
                    <a:pt x="781" y="100"/>
                  </a:cubicBezTo>
                  <a:cubicBezTo>
                    <a:pt x="777" y="96"/>
                    <a:pt x="772" y="93"/>
                    <a:pt x="768" y="88"/>
                  </a:cubicBezTo>
                  <a:cubicBezTo>
                    <a:pt x="765" y="85"/>
                    <a:pt x="757" y="79"/>
                    <a:pt x="755" y="75"/>
                  </a:cubicBezTo>
                  <a:cubicBezTo>
                    <a:pt x="754" y="71"/>
                    <a:pt x="756" y="67"/>
                    <a:pt x="756" y="63"/>
                  </a:cubicBezTo>
                  <a:cubicBezTo>
                    <a:pt x="756" y="41"/>
                    <a:pt x="752" y="21"/>
                    <a:pt x="754" y="0"/>
                  </a:cubicBezTo>
                  <a:cubicBezTo>
                    <a:pt x="751" y="23"/>
                    <a:pt x="752" y="47"/>
                    <a:pt x="752" y="72"/>
                  </a:cubicBezTo>
                  <a:cubicBezTo>
                    <a:pt x="749" y="73"/>
                    <a:pt x="748" y="74"/>
                    <a:pt x="749" y="77"/>
                  </a:cubicBezTo>
                  <a:cubicBezTo>
                    <a:pt x="741" y="81"/>
                    <a:pt x="734" y="98"/>
                    <a:pt x="725" y="100"/>
                  </a:cubicBezTo>
                  <a:cubicBezTo>
                    <a:pt x="721" y="101"/>
                    <a:pt x="717" y="100"/>
                    <a:pt x="714" y="100"/>
                  </a:cubicBezTo>
                  <a:cubicBezTo>
                    <a:pt x="714" y="100"/>
                    <a:pt x="712" y="102"/>
                    <a:pt x="712" y="102"/>
                  </a:cubicBezTo>
                  <a:cubicBezTo>
                    <a:pt x="706" y="104"/>
                    <a:pt x="699" y="101"/>
                    <a:pt x="691" y="102"/>
                  </a:cubicBezTo>
                  <a:cubicBezTo>
                    <a:pt x="690" y="158"/>
                    <a:pt x="691" y="215"/>
                    <a:pt x="690" y="270"/>
                  </a:cubicBezTo>
                  <a:cubicBezTo>
                    <a:pt x="689" y="270"/>
                    <a:pt x="687" y="270"/>
                    <a:pt x="686" y="270"/>
                  </a:cubicBezTo>
                  <a:cubicBezTo>
                    <a:pt x="684" y="270"/>
                    <a:pt x="687" y="264"/>
                    <a:pt x="684" y="265"/>
                  </a:cubicBezTo>
                  <a:cubicBezTo>
                    <a:pt x="680" y="265"/>
                    <a:pt x="677" y="265"/>
                    <a:pt x="673" y="265"/>
                  </a:cubicBezTo>
                  <a:cubicBezTo>
                    <a:pt x="673" y="254"/>
                    <a:pt x="673" y="242"/>
                    <a:pt x="673" y="230"/>
                  </a:cubicBezTo>
                  <a:cubicBezTo>
                    <a:pt x="666" y="230"/>
                    <a:pt x="658" y="233"/>
                    <a:pt x="652" y="231"/>
                  </a:cubicBezTo>
                  <a:cubicBezTo>
                    <a:pt x="652" y="236"/>
                    <a:pt x="652" y="240"/>
                    <a:pt x="652" y="244"/>
                  </a:cubicBezTo>
                  <a:cubicBezTo>
                    <a:pt x="658" y="245"/>
                    <a:pt x="663" y="242"/>
                    <a:pt x="671" y="243"/>
                  </a:cubicBezTo>
                  <a:cubicBezTo>
                    <a:pt x="671" y="251"/>
                    <a:pt x="671" y="258"/>
                    <a:pt x="671" y="265"/>
                  </a:cubicBezTo>
                  <a:cubicBezTo>
                    <a:pt x="654" y="265"/>
                    <a:pt x="637" y="265"/>
                    <a:pt x="620" y="265"/>
                  </a:cubicBezTo>
                  <a:cubicBezTo>
                    <a:pt x="620" y="274"/>
                    <a:pt x="620" y="283"/>
                    <a:pt x="620" y="293"/>
                  </a:cubicBezTo>
                  <a:cubicBezTo>
                    <a:pt x="601" y="297"/>
                    <a:pt x="578" y="294"/>
                    <a:pt x="562" y="289"/>
                  </a:cubicBezTo>
                  <a:cubicBezTo>
                    <a:pt x="563" y="288"/>
                    <a:pt x="562" y="283"/>
                    <a:pt x="561" y="285"/>
                  </a:cubicBezTo>
                  <a:cubicBezTo>
                    <a:pt x="561" y="285"/>
                    <a:pt x="561" y="285"/>
                    <a:pt x="561" y="285"/>
                  </a:cubicBezTo>
                  <a:close/>
                  <a:moveTo>
                    <a:pt x="749" y="80"/>
                  </a:moveTo>
                  <a:cubicBezTo>
                    <a:pt x="751" y="86"/>
                    <a:pt x="749" y="94"/>
                    <a:pt x="750" y="100"/>
                  </a:cubicBezTo>
                  <a:cubicBezTo>
                    <a:pt x="743" y="100"/>
                    <a:pt x="737" y="100"/>
                    <a:pt x="731" y="100"/>
                  </a:cubicBezTo>
                  <a:cubicBezTo>
                    <a:pt x="730" y="98"/>
                    <a:pt x="736" y="94"/>
                    <a:pt x="739" y="90"/>
                  </a:cubicBezTo>
                  <a:cubicBezTo>
                    <a:pt x="743" y="87"/>
                    <a:pt x="746" y="83"/>
                    <a:pt x="749" y="80"/>
                  </a:cubicBezTo>
                  <a:close/>
                  <a:moveTo>
                    <a:pt x="754" y="80"/>
                  </a:moveTo>
                  <a:cubicBezTo>
                    <a:pt x="762" y="85"/>
                    <a:pt x="771" y="94"/>
                    <a:pt x="776" y="100"/>
                  </a:cubicBezTo>
                  <a:cubicBezTo>
                    <a:pt x="769" y="100"/>
                    <a:pt x="761" y="100"/>
                    <a:pt x="754" y="100"/>
                  </a:cubicBezTo>
                  <a:cubicBezTo>
                    <a:pt x="754" y="94"/>
                    <a:pt x="754" y="87"/>
                    <a:pt x="754" y="80"/>
                  </a:cubicBezTo>
                  <a:close/>
                  <a:moveTo>
                    <a:pt x="1032" y="220"/>
                  </a:moveTo>
                  <a:cubicBezTo>
                    <a:pt x="1035" y="222"/>
                    <a:pt x="1037" y="225"/>
                    <a:pt x="1039" y="227"/>
                  </a:cubicBezTo>
                  <a:cubicBezTo>
                    <a:pt x="1038" y="228"/>
                    <a:pt x="1034" y="227"/>
                    <a:pt x="1032" y="228"/>
                  </a:cubicBezTo>
                  <a:cubicBezTo>
                    <a:pt x="1032" y="225"/>
                    <a:pt x="1032" y="223"/>
                    <a:pt x="1032" y="220"/>
                  </a:cubicBezTo>
                  <a:close/>
                  <a:moveTo>
                    <a:pt x="552" y="281"/>
                  </a:moveTo>
                  <a:cubicBezTo>
                    <a:pt x="554" y="280"/>
                    <a:pt x="551" y="284"/>
                    <a:pt x="550" y="285"/>
                  </a:cubicBezTo>
                  <a:cubicBezTo>
                    <a:pt x="548" y="283"/>
                    <a:pt x="551" y="282"/>
                    <a:pt x="552" y="281"/>
                  </a:cubicBezTo>
                  <a:close/>
                  <a:moveTo>
                    <a:pt x="553" y="289"/>
                  </a:moveTo>
                  <a:cubicBezTo>
                    <a:pt x="553" y="289"/>
                    <a:pt x="552" y="289"/>
                    <a:pt x="552" y="289"/>
                  </a:cubicBezTo>
                  <a:cubicBezTo>
                    <a:pt x="551" y="289"/>
                    <a:pt x="552" y="290"/>
                    <a:pt x="552" y="291"/>
                  </a:cubicBezTo>
                  <a:cubicBezTo>
                    <a:pt x="549" y="291"/>
                    <a:pt x="549" y="289"/>
                    <a:pt x="550" y="287"/>
                  </a:cubicBezTo>
                  <a:cubicBezTo>
                    <a:pt x="551" y="286"/>
                    <a:pt x="554" y="285"/>
                    <a:pt x="553" y="289"/>
                  </a:cubicBezTo>
                  <a:close/>
                  <a:moveTo>
                    <a:pt x="572" y="301"/>
                  </a:moveTo>
                  <a:cubicBezTo>
                    <a:pt x="571" y="299"/>
                    <a:pt x="570" y="303"/>
                    <a:pt x="570" y="303"/>
                  </a:cubicBezTo>
                  <a:cubicBezTo>
                    <a:pt x="567" y="301"/>
                    <a:pt x="570" y="299"/>
                    <a:pt x="569" y="295"/>
                  </a:cubicBezTo>
                  <a:cubicBezTo>
                    <a:pt x="567" y="295"/>
                    <a:pt x="568" y="299"/>
                    <a:pt x="566" y="299"/>
                  </a:cubicBezTo>
                  <a:cubicBezTo>
                    <a:pt x="565" y="296"/>
                    <a:pt x="568" y="296"/>
                    <a:pt x="567" y="294"/>
                  </a:cubicBezTo>
                  <a:cubicBezTo>
                    <a:pt x="565" y="295"/>
                    <a:pt x="566" y="299"/>
                    <a:pt x="563" y="299"/>
                  </a:cubicBezTo>
                  <a:cubicBezTo>
                    <a:pt x="564" y="297"/>
                    <a:pt x="564" y="295"/>
                    <a:pt x="565" y="293"/>
                  </a:cubicBezTo>
                  <a:cubicBezTo>
                    <a:pt x="562" y="294"/>
                    <a:pt x="562" y="296"/>
                    <a:pt x="561" y="300"/>
                  </a:cubicBezTo>
                  <a:cubicBezTo>
                    <a:pt x="561" y="295"/>
                    <a:pt x="559" y="295"/>
                    <a:pt x="563" y="292"/>
                  </a:cubicBezTo>
                  <a:cubicBezTo>
                    <a:pt x="563" y="291"/>
                    <a:pt x="560" y="292"/>
                    <a:pt x="561" y="293"/>
                  </a:cubicBezTo>
                  <a:cubicBezTo>
                    <a:pt x="559" y="292"/>
                    <a:pt x="561" y="291"/>
                    <a:pt x="562" y="290"/>
                  </a:cubicBezTo>
                  <a:cubicBezTo>
                    <a:pt x="577" y="294"/>
                    <a:pt x="601" y="298"/>
                    <a:pt x="619" y="293"/>
                  </a:cubicBezTo>
                  <a:cubicBezTo>
                    <a:pt x="621" y="295"/>
                    <a:pt x="619" y="299"/>
                    <a:pt x="620" y="302"/>
                  </a:cubicBezTo>
                  <a:cubicBezTo>
                    <a:pt x="606" y="302"/>
                    <a:pt x="593" y="302"/>
                    <a:pt x="579" y="302"/>
                  </a:cubicBezTo>
                  <a:cubicBezTo>
                    <a:pt x="579" y="304"/>
                    <a:pt x="579" y="307"/>
                    <a:pt x="579" y="310"/>
                  </a:cubicBezTo>
                  <a:cubicBezTo>
                    <a:pt x="576" y="310"/>
                    <a:pt x="572" y="309"/>
                    <a:pt x="570" y="310"/>
                  </a:cubicBezTo>
                  <a:cubicBezTo>
                    <a:pt x="571" y="309"/>
                    <a:pt x="572" y="309"/>
                    <a:pt x="572" y="307"/>
                  </a:cubicBezTo>
                  <a:cubicBezTo>
                    <a:pt x="571" y="308"/>
                    <a:pt x="569" y="310"/>
                    <a:pt x="570" y="307"/>
                  </a:cubicBezTo>
                  <a:cubicBezTo>
                    <a:pt x="567" y="309"/>
                    <a:pt x="568" y="312"/>
                    <a:pt x="565" y="313"/>
                  </a:cubicBezTo>
                  <a:cubicBezTo>
                    <a:pt x="567" y="308"/>
                    <a:pt x="567" y="307"/>
                    <a:pt x="572" y="301"/>
                  </a:cubicBezTo>
                  <a:close/>
                  <a:moveTo>
                    <a:pt x="1236" y="329"/>
                  </a:moveTo>
                  <a:cubicBezTo>
                    <a:pt x="1229" y="329"/>
                    <a:pt x="1222" y="329"/>
                    <a:pt x="1215" y="329"/>
                  </a:cubicBezTo>
                  <a:cubicBezTo>
                    <a:pt x="1215" y="327"/>
                    <a:pt x="1215" y="325"/>
                    <a:pt x="1215" y="324"/>
                  </a:cubicBezTo>
                  <a:cubicBezTo>
                    <a:pt x="1210" y="323"/>
                    <a:pt x="1203" y="325"/>
                    <a:pt x="1199" y="323"/>
                  </a:cubicBezTo>
                  <a:cubicBezTo>
                    <a:pt x="1198" y="317"/>
                    <a:pt x="1205" y="319"/>
                    <a:pt x="1208" y="319"/>
                  </a:cubicBezTo>
                  <a:cubicBezTo>
                    <a:pt x="1218" y="318"/>
                    <a:pt x="1229" y="315"/>
                    <a:pt x="1235" y="311"/>
                  </a:cubicBezTo>
                  <a:cubicBezTo>
                    <a:pt x="1238" y="314"/>
                    <a:pt x="1235" y="323"/>
                    <a:pt x="1236" y="329"/>
                  </a:cubicBezTo>
                  <a:close/>
                  <a:moveTo>
                    <a:pt x="1399" y="359"/>
                  </a:moveTo>
                  <a:cubicBezTo>
                    <a:pt x="1400" y="368"/>
                    <a:pt x="1399" y="385"/>
                    <a:pt x="1399" y="398"/>
                  </a:cubicBezTo>
                  <a:cubicBezTo>
                    <a:pt x="1398" y="389"/>
                    <a:pt x="1399" y="371"/>
                    <a:pt x="1399" y="359"/>
                  </a:cubicBezTo>
                  <a:close/>
                  <a:moveTo>
                    <a:pt x="1228" y="374"/>
                  </a:moveTo>
                  <a:cubicBezTo>
                    <a:pt x="1229" y="374"/>
                    <a:pt x="1229" y="374"/>
                    <a:pt x="1230" y="374"/>
                  </a:cubicBezTo>
                  <a:cubicBezTo>
                    <a:pt x="1232" y="380"/>
                    <a:pt x="1232" y="396"/>
                    <a:pt x="1230" y="403"/>
                  </a:cubicBezTo>
                  <a:cubicBezTo>
                    <a:pt x="1227" y="396"/>
                    <a:pt x="1229" y="383"/>
                    <a:pt x="1228" y="374"/>
                  </a:cubicBezTo>
                  <a:close/>
                  <a:moveTo>
                    <a:pt x="1234" y="374"/>
                  </a:moveTo>
                  <a:cubicBezTo>
                    <a:pt x="1234" y="374"/>
                    <a:pt x="1234" y="374"/>
                    <a:pt x="1235" y="374"/>
                  </a:cubicBezTo>
                  <a:cubicBezTo>
                    <a:pt x="1237" y="380"/>
                    <a:pt x="1237" y="396"/>
                    <a:pt x="1235" y="403"/>
                  </a:cubicBezTo>
                  <a:cubicBezTo>
                    <a:pt x="1232" y="396"/>
                    <a:pt x="1234" y="383"/>
                    <a:pt x="1234" y="37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0397" y="380396"/>
              <a:ext cx="653646" cy="431518"/>
            </a:xfrm>
            <a:prstGeom prst="rect">
              <a:avLst/>
            </a:prstGeom>
          </p:spPr>
        </p:pic>
        <p:sp>
          <p:nvSpPr>
            <p:cNvPr id="78" name="Rectangle 77"/>
            <p:cNvSpPr/>
            <p:nvPr/>
          </p:nvSpPr>
          <p:spPr>
            <a:xfrm>
              <a:off x="9886932" y="776036"/>
              <a:ext cx="1220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6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2021-2027</a:t>
              </a:r>
              <a:endPara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5879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5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99067" y="2131024"/>
            <a:ext cx="3316840" cy="3564206"/>
            <a:chOff x="109886" y="1379744"/>
            <a:chExt cx="3316840" cy="3564206"/>
          </a:xfrm>
        </p:grpSpPr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343" y="2012510"/>
              <a:ext cx="2939928" cy="1966529"/>
            </a:xfrm>
            <a:prstGeom prst="rect">
              <a:avLst/>
            </a:prstGeom>
          </p:spPr>
        </p:pic>
        <p:sp>
          <p:nvSpPr>
            <p:cNvPr id="102" name="Oval 101"/>
            <p:cNvSpPr/>
            <p:nvPr/>
          </p:nvSpPr>
          <p:spPr>
            <a:xfrm>
              <a:off x="109886" y="1379744"/>
              <a:ext cx="3316840" cy="352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ctangle 3"/>
            <p:cNvSpPr/>
            <p:nvPr/>
          </p:nvSpPr>
          <p:spPr>
            <a:xfrm>
              <a:off x="919032" y="3743621"/>
              <a:ext cx="1965603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7200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FSE+</a:t>
              </a:r>
              <a:endParaRPr lang="it-IT" sz="720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134383" y="1944692"/>
            <a:ext cx="8159217" cy="777240"/>
            <a:chOff x="2890799" y="1238554"/>
            <a:chExt cx="9169755" cy="777240"/>
          </a:xfrm>
        </p:grpSpPr>
        <p:sp>
          <p:nvSpPr>
            <p:cNvPr id="5" name="Left Arrow 4"/>
            <p:cNvSpPr/>
            <p:nvPr/>
          </p:nvSpPr>
          <p:spPr>
            <a:xfrm>
              <a:off x="2890799" y="1238554"/>
              <a:ext cx="9055570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12236" y="1424886"/>
              <a:ext cx="884831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2200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Programma per </a:t>
              </a:r>
              <a:r>
                <a:rPr lang="it-IT" sz="22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l'occupazione e l'innovazione </a:t>
              </a:r>
              <a:r>
                <a:rPr lang="it-IT" sz="22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sociale (</a:t>
              </a:r>
              <a:r>
                <a:rPr lang="it-IT" sz="2200" b="1" dirty="0" err="1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EASi</a:t>
              </a:r>
              <a:r>
                <a:rPr lang="it-IT" sz="22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  <a:endParaRPr lang="it-IT" sz="22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37431" y="2658496"/>
            <a:ext cx="8054569" cy="777240"/>
            <a:chOff x="3314981" y="1921719"/>
            <a:chExt cx="8054569" cy="777240"/>
          </a:xfrm>
        </p:grpSpPr>
        <p:sp>
          <p:nvSpPr>
            <p:cNvPr id="21" name="Left Arrow 20"/>
            <p:cNvSpPr/>
            <p:nvPr/>
          </p:nvSpPr>
          <p:spPr>
            <a:xfrm>
              <a:off x="3314981" y="1921719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662452" y="2098241"/>
              <a:ext cx="749322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Iniziativa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 a favore dell'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occupazione giovanile 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(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YEI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137431" y="3452233"/>
            <a:ext cx="8054569" cy="777240"/>
            <a:chOff x="3526815" y="2751844"/>
            <a:chExt cx="8054569" cy="777240"/>
          </a:xfrm>
        </p:grpSpPr>
        <p:sp>
          <p:nvSpPr>
            <p:cNvPr id="22" name="Left Arrow 21"/>
            <p:cNvSpPr/>
            <p:nvPr/>
          </p:nvSpPr>
          <p:spPr>
            <a:xfrm>
              <a:off x="3526815" y="2751844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45788" y="2917581"/>
              <a:ext cx="39004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Fondo </a:t>
              </a:r>
              <a:r>
                <a:rPr lang="it-IT" sz="2400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sociale europeo (</a:t>
              </a:r>
              <a:r>
                <a:rPr lang="it-IT" sz="24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FSE</a:t>
              </a:r>
              <a:r>
                <a:rPr lang="it-IT" sz="2400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  <a:endParaRPr lang="it-IT" sz="240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137431" y="4229473"/>
            <a:ext cx="8054569" cy="777240"/>
            <a:chOff x="3314980" y="3508489"/>
            <a:chExt cx="8054569" cy="777240"/>
          </a:xfrm>
        </p:grpSpPr>
        <p:sp>
          <p:nvSpPr>
            <p:cNvPr id="23" name="Left Arrow 22"/>
            <p:cNvSpPr/>
            <p:nvPr/>
          </p:nvSpPr>
          <p:spPr>
            <a:xfrm>
              <a:off x="3314980" y="3508489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687966" y="3694821"/>
              <a:ext cx="593624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Fondo di aiuti europei agli indigenti (</a:t>
              </a:r>
              <a:r>
                <a:rPr lang="it-IT" sz="24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FEAD</a:t>
              </a:r>
              <a:r>
                <a:rPr lang="it-IT" sz="2400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  <a:endParaRPr lang="it-IT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37430" y="5006713"/>
            <a:ext cx="8054569" cy="777240"/>
            <a:chOff x="2890799" y="4265134"/>
            <a:chExt cx="8054569" cy="777240"/>
          </a:xfrm>
        </p:grpSpPr>
        <p:sp>
          <p:nvSpPr>
            <p:cNvPr id="24" name="Left Arrow 23"/>
            <p:cNvSpPr/>
            <p:nvPr/>
          </p:nvSpPr>
          <p:spPr>
            <a:xfrm>
              <a:off x="2890799" y="4265134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238271" y="4457103"/>
              <a:ext cx="34259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Programma per la </a:t>
              </a:r>
              <a:r>
                <a:rPr lang="it-IT" sz="24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salute</a:t>
              </a:r>
              <a:endParaRPr lang="it-IT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Freeform 35"/>
          <p:cNvSpPr/>
          <p:nvPr/>
        </p:nvSpPr>
        <p:spPr bwMode="auto">
          <a:xfrm>
            <a:off x="9198586" y="5135955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76498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Fondo sociale europeo Plus (</a:t>
            </a:r>
            <a:r>
              <a:rPr lang="it-IT" sz="4000" b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  <a:endParaRPr lang="it-IT" sz="40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  <a:endParaRPr lang="it-IT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3071" y="1063901"/>
            <a:ext cx="119289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Riunirà  in sé Fondi e Programmi esistenti per rispondere in maniera integrata alle sfide sociali e del mercato del </a:t>
            </a:r>
            <a:r>
              <a:rPr lang="it-IT" sz="24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lavoro.</a:t>
            </a:r>
            <a:endParaRPr lang="it-IT" sz="2400" b="1" dirty="0">
              <a:solidFill>
                <a:schemeClr val="bg2">
                  <a:lumMod val="10000"/>
                </a:schemeClr>
              </a:solidFill>
              <a:latin typeface="Candara" panose="020E0502030303020204" pitchFamily="34" charset="0"/>
            </a:endParaRPr>
          </a:p>
        </p:txBody>
      </p:sp>
      <p:grpSp>
        <p:nvGrpSpPr>
          <p:cNvPr id="30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31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32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1</a:t>
              </a:r>
            </a:p>
          </p:txBody>
        </p:sp>
      </p:grpSp>
      <p:pic>
        <p:nvPicPr>
          <p:cNvPr id="33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34" name="CasellaDiTesto 62"/>
          <p:cNvSpPr txBox="1"/>
          <p:nvPr/>
        </p:nvSpPr>
        <p:spPr>
          <a:xfrm>
            <a:off x="9355478" y="5524573"/>
            <a:ext cx="2283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5 e 7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9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08333E-6 2.22222E-6 L -0.15794 -0.000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50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45833E-6 -2.96296E-6 L -0.06289 -0.000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45833E-6 -3.7037E-6 L -0.04414 -3.7037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500"/>
                            </p:stCondLst>
                            <p:childTnLst>
                              <p:par>
                                <p:cTn id="6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7037E-7 L -0.05312 3.7037E-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7000"/>
                            </p:stCondLst>
                            <p:childTnLst>
                              <p:par>
                                <p:cTn id="7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07407E-6 L -0.08737 -0.0023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3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76498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Fondo sociale europeo Plus (</a:t>
            </a:r>
            <a:r>
              <a:rPr lang="it-IT" sz="4000" b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  <a:endParaRPr lang="it-IT" sz="40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  <a:endParaRPr lang="it-IT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grpSp>
        <p:nvGrpSpPr>
          <p:cNvPr id="30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31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32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2</a:t>
              </a:r>
            </a:p>
          </p:txBody>
        </p:sp>
      </p:grpSp>
      <p:pic>
        <p:nvPicPr>
          <p:cNvPr id="33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120" name="Rectangle 119"/>
          <p:cNvSpPr/>
          <p:nvPr/>
        </p:nvSpPr>
        <p:spPr>
          <a:xfrm>
            <a:off x="131535" y="1046779"/>
            <a:ext cx="117558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Altri Fondi e Programmi presentano sinergie e concorrono ad attuare le stesse politiche del FSE+  </a:t>
            </a:r>
          </a:p>
        </p:txBody>
      </p:sp>
      <p:sp>
        <p:nvSpPr>
          <p:cNvPr id="121" name="Oval 9"/>
          <p:cNvSpPr/>
          <p:nvPr/>
        </p:nvSpPr>
        <p:spPr bwMode="ltGray">
          <a:xfrm>
            <a:off x="3540890" y="2005520"/>
            <a:ext cx="4355037" cy="4355037"/>
          </a:xfrm>
          <a:prstGeom prst="ellipse">
            <a:avLst/>
          </a:prstGeom>
          <a:noFill/>
          <a:ln w="285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4851761" y="1625963"/>
            <a:ext cx="1760400" cy="1211086"/>
            <a:chOff x="4851761" y="1444988"/>
            <a:chExt cx="1760400" cy="1211086"/>
          </a:xfrm>
        </p:grpSpPr>
        <p:cxnSp>
          <p:nvCxnSpPr>
            <p:cNvPr id="123" name="Straight Connector 122"/>
            <p:cNvCxnSpPr/>
            <p:nvPr/>
          </p:nvCxnSpPr>
          <p:spPr>
            <a:xfrm flipV="1">
              <a:off x="5706890" y="1444988"/>
              <a:ext cx="50143" cy="1211086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4" name="Gruppo 12"/>
            <p:cNvGrpSpPr/>
            <p:nvPr/>
          </p:nvGrpSpPr>
          <p:grpSpPr>
            <a:xfrm>
              <a:off x="4851761" y="1444988"/>
              <a:ext cx="1760400" cy="972000"/>
              <a:chOff x="7158802" y="1115310"/>
              <a:chExt cx="1853514" cy="972000"/>
            </a:xfrm>
          </p:grpSpPr>
          <p:sp>
            <p:nvSpPr>
              <p:cNvPr id="125" name="Oval 136"/>
              <p:cNvSpPr/>
              <p:nvPr/>
            </p:nvSpPr>
            <p:spPr bwMode="ltGray">
              <a:xfrm>
                <a:off x="7593584" y="1115310"/>
                <a:ext cx="972000" cy="972000"/>
              </a:xfrm>
              <a:prstGeom prst="ellipse">
                <a:avLst/>
              </a:prstGeom>
              <a:solidFill>
                <a:srgbClr val="990033"/>
              </a:solidFill>
              <a:ln w="3175">
                <a:solidFill>
                  <a:srgbClr val="9900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 smtClean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26" name="CasellaDiTesto 45"/>
              <p:cNvSpPr txBox="1"/>
              <p:nvPr/>
            </p:nvSpPr>
            <p:spPr>
              <a:xfrm>
                <a:off x="7158802" y="1443468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err="1" smtClean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InvestEU</a:t>
                </a:r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6698743" y="2715582"/>
            <a:ext cx="1760838" cy="1072387"/>
            <a:chOff x="6698743" y="2534607"/>
            <a:chExt cx="1760838" cy="1072387"/>
          </a:xfrm>
        </p:grpSpPr>
        <p:cxnSp>
          <p:nvCxnSpPr>
            <p:cNvPr id="128" name="Straight Connector 127"/>
            <p:cNvCxnSpPr>
              <a:endCxn id="130" idx="7"/>
            </p:cNvCxnSpPr>
            <p:nvPr/>
          </p:nvCxnSpPr>
          <p:spPr>
            <a:xfrm flipV="1">
              <a:off x="6829568" y="2676953"/>
              <a:ext cx="1076065" cy="930041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9" name="Gruppo 13"/>
            <p:cNvGrpSpPr/>
            <p:nvPr/>
          </p:nvGrpSpPr>
          <p:grpSpPr>
            <a:xfrm>
              <a:off x="6698743" y="2534607"/>
              <a:ext cx="1760838" cy="972000"/>
              <a:chOff x="5718060" y="3695251"/>
              <a:chExt cx="1853514" cy="972000"/>
            </a:xfrm>
          </p:grpSpPr>
          <p:sp>
            <p:nvSpPr>
              <p:cNvPr id="130" name="Oval 136"/>
              <p:cNvSpPr/>
              <p:nvPr/>
            </p:nvSpPr>
            <p:spPr bwMode="ltGray">
              <a:xfrm>
                <a:off x="6158817" y="3695251"/>
                <a:ext cx="972000" cy="972000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 smtClean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31" name="CasellaDiTesto 50"/>
              <p:cNvSpPr txBox="1"/>
              <p:nvPr/>
            </p:nvSpPr>
            <p:spPr>
              <a:xfrm>
                <a:off x="5718060" y="4011852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smtClean="0">
                    <a:solidFill>
                      <a:schemeClr val="accent5">
                        <a:lumMod val="75000"/>
                      </a:schemeClr>
                    </a:solidFill>
                    <a:latin typeface="Candara" panose="020E0502030303020204" pitchFamily="34" charset="0"/>
                  </a:rPr>
                  <a:t>FAMI</a:t>
                </a:r>
                <a:endParaRPr lang="en-GB" sz="1600" b="1" dirty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grpSp>
        <p:nvGrpSpPr>
          <p:cNvPr id="132" name="Group 131"/>
          <p:cNvGrpSpPr/>
          <p:nvPr/>
        </p:nvGrpSpPr>
        <p:grpSpPr>
          <a:xfrm>
            <a:off x="2957626" y="2697337"/>
            <a:ext cx="1760838" cy="972000"/>
            <a:chOff x="2957626" y="2516362"/>
            <a:chExt cx="1760838" cy="972000"/>
          </a:xfrm>
        </p:grpSpPr>
        <p:cxnSp>
          <p:nvCxnSpPr>
            <p:cNvPr id="133" name="Straight Connector 132"/>
            <p:cNvCxnSpPr>
              <a:stCxn id="135" idx="1"/>
            </p:cNvCxnSpPr>
            <p:nvPr/>
          </p:nvCxnSpPr>
          <p:spPr>
            <a:xfrm>
              <a:off x="3511574" y="2658708"/>
              <a:ext cx="1057277" cy="738730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uppo 16"/>
            <p:cNvGrpSpPr/>
            <p:nvPr/>
          </p:nvGrpSpPr>
          <p:grpSpPr>
            <a:xfrm>
              <a:off x="2957626" y="2516362"/>
              <a:ext cx="1760838" cy="972000"/>
              <a:chOff x="7181212" y="3857913"/>
              <a:chExt cx="1853514" cy="972000"/>
            </a:xfrm>
          </p:grpSpPr>
          <p:sp>
            <p:nvSpPr>
              <p:cNvPr id="135" name="Oval 136"/>
              <p:cNvSpPr/>
              <p:nvPr/>
            </p:nvSpPr>
            <p:spPr bwMode="ltGray">
              <a:xfrm>
                <a:off x="7621969" y="3857913"/>
                <a:ext cx="972000" cy="9720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175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 smtClean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36" name="CasellaDiTesto 53"/>
              <p:cNvSpPr txBox="1"/>
              <p:nvPr/>
            </p:nvSpPr>
            <p:spPr>
              <a:xfrm>
                <a:off x="7181212" y="4174514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smtClean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ERASMUS</a:t>
                </a:r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grpSp>
        <p:nvGrpSpPr>
          <p:cNvPr id="137" name="Group 136"/>
          <p:cNvGrpSpPr/>
          <p:nvPr/>
        </p:nvGrpSpPr>
        <p:grpSpPr>
          <a:xfrm>
            <a:off x="4851761" y="5209372"/>
            <a:ext cx="1760400" cy="1278454"/>
            <a:chOff x="4851761" y="5028397"/>
            <a:chExt cx="1760400" cy="1278454"/>
          </a:xfrm>
        </p:grpSpPr>
        <p:cxnSp>
          <p:nvCxnSpPr>
            <p:cNvPr id="138" name="Straight Connector 137"/>
            <p:cNvCxnSpPr>
              <a:stCxn id="140" idx="4"/>
            </p:cNvCxnSpPr>
            <p:nvPr/>
          </p:nvCxnSpPr>
          <p:spPr>
            <a:xfrm flipV="1">
              <a:off x="5697905" y="5028397"/>
              <a:ext cx="18065" cy="1278454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9" name="Gruppo 15"/>
            <p:cNvGrpSpPr/>
            <p:nvPr/>
          </p:nvGrpSpPr>
          <p:grpSpPr>
            <a:xfrm>
              <a:off x="4851761" y="5334851"/>
              <a:ext cx="1760400" cy="972000"/>
              <a:chOff x="7901360" y="2390405"/>
              <a:chExt cx="1853514" cy="972000"/>
            </a:xfrm>
          </p:grpSpPr>
          <p:sp>
            <p:nvSpPr>
              <p:cNvPr id="140" name="Oval 136"/>
              <p:cNvSpPr/>
              <p:nvPr/>
            </p:nvSpPr>
            <p:spPr bwMode="ltGray">
              <a:xfrm>
                <a:off x="8306260" y="2390405"/>
                <a:ext cx="972000" cy="972000"/>
              </a:xfrm>
              <a:prstGeom prst="ellipse">
                <a:avLst/>
              </a:prstGeom>
              <a:solidFill>
                <a:srgbClr val="FF9900"/>
              </a:solidFill>
              <a:ln w="3175"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 smtClean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41" name="CasellaDiTesto 55"/>
              <p:cNvSpPr txBox="1"/>
              <p:nvPr/>
            </p:nvSpPr>
            <p:spPr>
              <a:xfrm>
                <a:off x="7901360" y="2694134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smtClean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SRPS</a:t>
                </a:r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grpSp>
        <p:nvGrpSpPr>
          <p:cNvPr id="142" name="Group 141"/>
          <p:cNvGrpSpPr/>
          <p:nvPr/>
        </p:nvGrpSpPr>
        <p:grpSpPr>
          <a:xfrm>
            <a:off x="4487190" y="2837049"/>
            <a:ext cx="2377905" cy="2387792"/>
            <a:chOff x="109886" y="1379744"/>
            <a:chExt cx="3316840" cy="3521440"/>
          </a:xfrm>
        </p:grpSpPr>
        <p:pic>
          <p:nvPicPr>
            <p:cNvPr id="143" name="Picture 14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70" y="1979624"/>
              <a:ext cx="2939928" cy="1966528"/>
            </a:xfrm>
            <a:prstGeom prst="rect">
              <a:avLst/>
            </a:prstGeom>
          </p:spPr>
        </p:pic>
        <p:sp>
          <p:nvSpPr>
            <p:cNvPr id="144" name="Oval 143"/>
            <p:cNvSpPr/>
            <p:nvPr/>
          </p:nvSpPr>
          <p:spPr>
            <a:xfrm>
              <a:off x="109886" y="1379744"/>
              <a:ext cx="3316840" cy="352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919032" y="3743623"/>
              <a:ext cx="1775801" cy="113474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400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FSE+</a:t>
              </a:r>
              <a:endParaRPr lang="it-IT" sz="440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6516859" y="4773248"/>
            <a:ext cx="1959160" cy="972000"/>
            <a:chOff x="6516859" y="4592273"/>
            <a:chExt cx="1959160" cy="972000"/>
          </a:xfrm>
        </p:grpSpPr>
        <p:grpSp>
          <p:nvGrpSpPr>
            <p:cNvPr id="147" name="Gruppo 2"/>
            <p:cNvGrpSpPr/>
            <p:nvPr/>
          </p:nvGrpSpPr>
          <p:grpSpPr>
            <a:xfrm>
              <a:off x="6715181" y="4592273"/>
              <a:ext cx="1760838" cy="972000"/>
              <a:chOff x="4646435" y="1714696"/>
              <a:chExt cx="1853514" cy="972000"/>
            </a:xfrm>
          </p:grpSpPr>
          <p:sp>
            <p:nvSpPr>
              <p:cNvPr id="149" name="Oval 136"/>
              <p:cNvSpPr/>
              <p:nvPr/>
            </p:nvSpPr>
            <p:spPr bwMode="ltGray">
              <a:xfrm>
                <a:off x="5087192" y="1714696"/>
                <a:ext cx="972000" cy="972000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 smtClean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50" name="CasellaDiTesto 43"/>
              <p:cNvSpPr txBox="1"/>
              <p:nvPr/>
            </p:nvSpPr>
            <p:spPr>
              <a:xfrm>
                <a:off x="4646435" y="2031541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smtClean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HORIZON</a:t>
                </a:r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  <p:cxnSp>
          <p:nvCxnSpPr>
            <p:cNvPr id="148" name="Straight Connector 147"/>
            <p:cNvCxnSpPr>
              <a:stCxn id="144" idx="5"/>
            </p:cNvCxnSpPr>
            <p:nvPr/>
          </p:nvCxnSpPr>
          <p:spPr>
            <a:xfrm>
              <a:off x="6516859" y="4694182"/>
              <a:ext cx="675601" cy="246477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/>
          <p:cNvGrpSpPr/>
          <p:nvPr/>
        </p:nvGrpSpPr>
        <p:grpSpPr>
          <a:xfrm>
            <a:off x="3090923" y="4842039"/>
            <a:ext cx="1760838" cy="972000"/>
            <a:chOff x="3090923" y="4661064"/>
            <a:chExt cx="1760838" cy="972000"/>
          </a:xfrm>
        </p:grpSpPr>
        <p:grpSp>
          <p:nvGrpSpPr>
            <p:cNvPr id="152" name="Gruppo 14"/>
            <p:cNvGrpSpPr/>
            <p:nvPr/>
          </p:nvGrpSpPr>
          <p:grpSpPr>
            <a:xfrm>
              <a:off x="3090923" y="4661064"/>
              <a:ext cx="1760838" cy="972000"/>
              <a:chOff x="6746151" y="2886157"/>
              <a:chExt cx="1853514" cy="972000"/>
            </a:xfrm>
          </p:grpSpPr>
          <p:sp>
            <p:nvSpPr>
              <p:cNvPr id="154" name="Oval 136"/>
              <p:cNvSpPr/>
              <p:nvPr/>
            </p:nvSpPr>
            <p:spPr bwMode="ltGray">
              <a:xfrm>
                <a:off x="7186908" y="2886157"/>
                <a:ext cx="972000" cy="9720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31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 smtClean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55" name="CasellaDiTesto 48"/>
              <p:cNvSpPr txBox="1"/>
              <p:nvPr/>
            </p:nvSpPr>
            <p:spPr>
              <a:xfrm>
                <a:off x="6746151" y="3202758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smtClean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FEG</a:t>
                </a:r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  <p:cxnSp>
          <p:nvCxnSpPr>
            <p:cNvPr id="153" name="Straight Connector 152"/>
            <p:cNvCxnSpPr>
              <a:endCxn id="144" idx="3"/>
            </p:cNvCxnSpPr>
            <p:nvPr/>
          </p:nvCxnSpPr>
          <p:spPr>
            <a:xfrm flipV="1">
              <a:off x="4392005" y="4694182"/>
              <a:ext cx="443421" cy="283483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Freeform 48"/>
          <p:cNvSpPr/>
          <p:nvPr/>
        </p:nvSpPr>
        <p:spPr bwMode="auto">
          <a:xfrm>
            <a:off x="9198586" y="5135955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50" name="CasellaDiTesto 62"/>
          <p:cNvSpPr txBox="1"/>
          <p:nvPr/>
        </p:nvSpPr>
        <p:spPr>
          <a:xfrm>
            <a:off x="9355478" y="5524573"/>
            <a:ext cx="2283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5 e 7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90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000"/>
                            </p:stCondLst>
                            <p:childTnLst>
                              <p:par>
                                <p:cTn id="9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0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7037E-6 C 0.06901 -3.7037E-6 0.125 0.05602 0.125 0.125 C 0.125 0.19399 0.06901 0.25 -4.16667E-7 0.25 C -0.06901 0.25 -0.125 0.19399 -0.125 0.125 C -0.125 0.05602 -0.06901 -3.7037E-6 -4.16667E-7 -3.7037E-6 Z " pathEditMode="relative" rAng="0" ptsTypes="AAAAA">
                                      <p:cBhvr>
                                        <p:cTn id="101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120" grpId="0"/>
      <p:bldP spid="121" grpId="0" animBg="1"/>
      <p:bldP spid="12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18065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eform 44"/>
          <p:cNvSpPr/>
          <p:nvPr/>
        </p:nvSpPr>
        <p:spPr bwMode="auto">
          <a:xfrm>
            <a:off x="9054594" y="5159224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5081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5 </a:t>
            </a:r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Obiettivi Tematici</a:t>
            </a:r>
            <a:endParaRPr lang="it-IT" sz="40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45518" y="59884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  <a:endParaRPr lang="it-IT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2753" y="1047183"/>
            <a:ext cx="12066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3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Dagli attuali 11 Obiettivi Tematici ai 5, di cui </a:t>
            </a:r>
            <a:r>
              <a:rPr lang="it-IT" sz="23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il quarto sostanzialmente </a:t>
            </a:r>
            <a:r>
              <a:rPr lang="it-IT" sz="23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coincidente con il Social </a:t>
            </a:r>
            <a:r>
              <a:rPr lang="it-IT" sz="23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Pillar, declinato in 11 obiettivi specifici</a:t>
            </a:r>
            <a:endParaRPr lang="it-IT" sz="2300" b="1" dirty="0">
              <a:solidFill>
                <a:schemeClr val="bg2">
                  <a:lumMod val="10000"/>
                </a:schemeClr>
              </a:solidFill>
              <a:latin typeface="Candara" panose="020E0502030303020204" pitchFamily="34" charset="0"/>
            </a:endParaRPr>
          </a:p>
        </p:txBody>
      </p:sp>
      <p:grpSp>
        <p:nvGrpSpPr>
          <p:cNvPr id="66" name="Gruppo 4"/>
          <p:cNvGrpSpPr/>
          <p:nvPr/>
        </p:nvGrpSpPr>
        <p:grpSpPr>
          <a:xfrm>
            <a:off x="5608302" y="2883883"/>
            <a:ext cx="5709228" cy="1614251"/>
            <a:chOff x="5299379" y="3069238"/>
            <a:chExt cx="5709228" cy="1614251"/>
          </a:xfrm>
        </p:grpSpPr>
        <p:sp>
          <p:nvSpPr>
            <p:cNvPr id="67" name="Rectangle 66"/>
            <p:cNvSpPr/>
            <p:nvPr/>
          </p:nvSpPr>
          <p:spPr>
            <a:xfrm>
              <a:off x="6555757" y="3689526"/>
              <a:ext cx="445285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more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connected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" name="Freeform 20"/>
            <p:cNvSpPr>
              <a:spLocks/>
            </p:cNvSpPr>
            <p:nvPr/>
          </p:nvSpPr>
          <p:spPr bwMode="auto">
            <a:xfrm>
              <a:off x="5299379" y="3069238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9" name="Freeform 20"/>
            <p:cNvSpPr>
              <a:spLocks/>
            </p:cNvSpPr>
            <p:nvPr/>
          </p:nvSpPr>
          <p:spPr bwMode="auto">
            <a:xfrm>
              <a:off x="5492531" y="3286448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0" name="Freeform 4958"/>
            <p:cNvSpPr>
              <a:spLocks noEditPoints="1"/>
            </p:cNvSpPr>
            <p:nvPr/>
          </p:nvSpPr>
          <p:spPr bwMode="auto">
            <a:xfrm>
              <a:off x="5684630" y="3592685"/>
              <a:ext cx="631430" cy="585038"/>
            </a:xfrm>
            <a:custGeom>
              <a:avLst/>
              <a:gdLst>
                <a:gd name="T0" fmla="*/ 294 w 414"/>
                <a:gd name="T1" fmla="*/ 176 h 404"/>
                <a:gd name="T2" fmla="*/ 272 w 414"/>
                <a:gd name="T3" fmla="*/ 200 h 404"/>
                <a:gd name="T4" fmla="*/ 272 w 414"/>
                <a:gd name="T5" fmla="*/ 220 h 404"/>
                <a:gd name="T6" fmla="*/ 294 w 414"/>
                <a:gd name="T7" fmla="*/ 244 h 404"/>
                <a:gd name="T8" fmla="*/ 286 w 414"/>
                <a:gd name="T9" fmla="*/ 316 h 404"/>
                <a:gd name="T10" fmla="*/ 244 w 414"/>
                <a:gd name="T11" fmla="*/ 338 h 404"/>
                <a:gd name="T12" fmla="*/ 212 w 414"/>
                <a:gd name="T13" fmla="*/ 316 h 404"/>
                <a:gd name="T14" fmla="*/ 170 w 414"/>
                <a:gd name="T15" fmla="*/ 332 h 404"/>
                <a:gd name="T16" fmla="*/ 112 w 414"/>
                <a:gd name="T17" fmla="*/ 378 h 404"/>
                <a:gd name="T18" fmla="*/ 128 w 414"/>
                <a:gd name="T19" fmla="*/ 390 h 404"/>
                <a:gd name="T20" fmla="*/ 174 w 414"/>
                <a:gd name="T21" fmla="*/ 372 h 404"/>
                <a:gd name="T22" fmla="*/ 212 w 414"/>
                <a:gd name="T23" fmla="*/ 382 h 404"/>
                <a:gd name="T24" fmla="*/ 244 w 414"/>
                <a:gd name="T25" fmla="*/ 358 h 404"/>
                <a:gd name="T26" fmla="*/ 302 w 414"/>
                <a:gd name="T27" fmla="*/ 328 h 404"/>
                <a:gd name="T28" fmla="*/ 314 w 414"/>
                <a:gd name="T29" fmla="*/ 288 h 404"/>
                <a:gd name="T30" fmla="*/ 336 w 414"/>
                <a:gd name="T31" fmla="*/ 228 h 404"/>
                <a:gd name="T32" fmla="*/ 414 w 414"/>
                <a:gd name="T33" fmla="*/ 210 h 404"/>
                <a:gd name="T34" fmla="*/ 330 w 414"/>
                <a:gd name="T35" fmla="*/ 184 h 404"/>
                <a:gd name="T36" fmla="*/ 200 w 414"/>
                <a:gd name="T37" fmla="*/ 364 h 404"/>
                <a:gd name="T38" fmla="*/ 186 w 414"/>
                <a:gd name="T39" fmla="*/ 348 h 404"/>
                <a:gd name="T40" fmla="*/ 200 w 414"/>
                <a:gd name="T41" fmla="*/ 334 h 404"/>
                <a:gd name="T42" fmla="*/ 216 w 414"/>
                <a:gd name="T43" fmla="*/ 348 h 404"/>
                <a:gd name="T44" fmla="*/ 200 w 414"/>
                <a:gd name="T45" fmla="*/ 364 h 404"/>
                <a:gd name="T46" fmla="*/ 334 w 414"/>
                <a:gd name="T47" fmla="*/ 138 h 404"/>
                <a:gd name="T48" fmla="*/ 16 w 414"/>
                <a:gd name="T49" fmla="*/ 292 h 404"/>
                <a:gd name="T50" fmla="*/ 46 w 414"/>
                <a:gd name="T51" fmla="*/ 240 h 404"/>
                <a:gd name="T52" fmla="*/ 80 w 414"/>
                <a:gd name="T53" fmla="*/ 240 h 404"/>
                <a:gd name="T54" fmla="*/ 120 w 414"/>
                <a:gd name="T55" fmla="*/ 238 h 404"/>
                <a:gd name="T56" fmla="*/ 168 w 414"/>
                <a:gd name="T57" fmla="*/ 220 h 404"/>
                <a:gd name="T58" fmla="*/ 136 w 414"/>
                <a:gd name="T59" fmla="*/ 200 h 404"/>
                <a:gd name="T60" fmla="*/ 120 w 414"/>
                <a:gd name="T61" fmla="*/ 182 h 404"/>
                <a:gd name="T62" fmla="*/ 86 w 414"/>
                <a:gd name="T63" fmla="*/ 176 h 404"/>
                <a:gd name="T64" fmla="*/ 62 w 414"/>
                <a:gd name="T65" fmla="*/ 206 h 404"/>
                <a:gd name="T66" fmla="*/ 16 w 414"/>
                <a:gd name="T67" fmla="*/ 242 h 404"/>
                <a:gd name="T68" fmla="*/ 6 w 414"/>
                <a:gd name="T69" fmla="*/ 292 h 404"/>
                <a:gd name="T70" fmla="*/ 104 w 414"/>
                <a:gd name="T71" fmla="*/ 196 h 404"/>
                <a:gd name="T72" fmla="*/ 112 w 414"/>
                <a:gd name="T73" fmla="*/ 216 h 404"/>
                <a:gd name="T74" fmla="*/ 92 w 414"/>
                <a:gd name="T75" fmla="*/ 224 h 404"/>
                <a:gd name="T76" fmla="*/ 84 w 414"/>
                <a:gd name="T77" fmla="*/ 204 h 404"/>
                <a:gd name="T78" fmla="*/ 108 w 414"/>
                <a:gd name="T79" fmla="*/ 306 h 404"/>
                <a:gd name="T80" fmla="*/ 124 w 414"/>
                <a:gd name="T81" fmla="*/ 284 h 404"/>
                <a:gd name="T82" fmla="*/ 184 w 414"/>
                <a:gd name="T83" fmla="*/ 234 h 404"/>
                <a:gd name="T84" fmla="*/ 212 w 414"/>
                <a:gd name="T85" fmla="*/ 202 h 404"/>
                <a:gd name="T86" fmla="*/ 180 w 414"/>
                <a:gd name="T87" fmla="*/ 276 h 404"/>
                <a:gd name="T88" fmla="*/ 108 w 414"/>
                <a:gd name="T89" fmla="*/ 306 h 404"/>
                <a:gd name="T90" fmla="*/ 212 w 414"/>
                <a:gd name="T91" fmla="*/ 68 h 404"/>
                <a:gd name="T92" fmla="*/ 236 w 414"/>
                <a:gd name="T93" fmla="*/ 34 h 404"/>
                <a:gd name="T94" fmla="*/ 222 w 414"/>
                <a:gd name="T95" fmla="*/ 6 h 404"/>
                <a:gd name="T96" fmla="*/ 194 w 414"/>
                <a:gd name="T97" fmla="*/ 0 h 404"/>
                <a:gd name="T98" fmla="*/ 168 w 414"/>
                <a:gd name="T99" fmla="*/ 22 h 404"/>
                <a:gd name="T100" fmla="*/ 174 w 414"/>
                <a:gd name="T101" fmla="*/ 56 h 404"/>
                <a:gd name="T102" fmla="*/ 202 w 414"/>
                <a:gd name="T103" fmla="*/ 20 h 404"/>
                <a:gd name="T104" fmla="*/ 216 w 414"/>
                <a:gd name="T105" fmla="*/ 34 h 404"/>
                <a:gd name="T106" fmla="*/ 202 w 414"/>
                <a:gd name="T107" fmla="*/ 50 h 404"/>
                <a:gd name="T108" fmla="*/ 186 w 414"/>
                <a:gd name="T109" fmla="*/ 34 h 404"/>
                <a:gd name="T110" fmla="*/ 202 w 414"/>
                <a:gd name="T111" fmla="*/ 20 h 404"/>
                <a:gd name="T112" fmla="*/ 2 w 414"/>
                <a:gd name="T113" fmla="*/ 138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14" h="404">
                  <a:moveTo>
                    <a:pt x="314" y="176"/>
                  </a:moveTo>
                  <a:lnTo>
                    <a:pt x="314" y="30"/>
                  </a:lnTo>
                  <a:lnTo>
                    <a:pt x="314" y="30"/>
                  </a:lnTo>
                  <a:lnTo>
                    <a:pt x="294" y="20"/>
                  </a:lnTo>
                  <a:lnTo>
                    <a:pt x="294" y="176"/>
                  </a:lnTo>
                  <a:lnTo>
                    <a:pt x="294" y="176"/>
                  </a:lnTo>
                  <a:lnTo>
                    <a:pt x="286" y="180"/>
                  </a:lnTo>
                  <a:lnTo>
                    <a:pt x="280" y="184"/>
                  </a:lnTo>
                  <a:lnTo>
                    <a:pt x="274" y="192"/>
                  </a:lnTo>
                  <a:lnTo>
                    <a:pt x="272" y="200"/>
                  </a:lnTo>
                  <a:lnTo>
                    <a:pt x="232" y="200"/>
                  </a:lnTo>
                  <a:lnTo>
                    <a:pt x="232" y="202"/>
                  </a:lnTo>
                  <a:lnTo>
                    <a:pt x="232" y="202"/>
                  </a:lnTo>
                  <a:lnTo>
                    <a:pt x="230" y="220"/>
                  </a:lnTo>
                  <a:lnTo>
                    <a:pt x="272" y="220"/>
                  </a:lnTo>
                  <a:lnTo>
                    <a:pt x="272" y="220"/>
                  </a:lnTo>
                  <a:lnTo>
                    <a:pt x="274" y="228"/>
                  </a:lnTo>
                  <a:lnTo>
                    <a:pt x="280" y="234"/>
                  </a:lnTo>
                  <a:lnTo>
                    <a:pt x="286" y="240"/>
                  </a:lnTo>
                  <a:lnTo>
                    <a:pt x="294" y="244"/>
                  </a:lnTo>
                  <a:lnTo>
                    <a:pt x="294" y="288"/>
                  </a:lnTo>
                  <a:lnTo>
                    <a:pt x="294" y="288"/>
                  </a:lnTo>
                  <a:lnTo>
                    <a:pt x="294" y="298"/>
                  </a:lnTo>
                  <a:lnTo>
                    <a:pt x="290" y="308"/>
                  </a:lnTo>
                  <a:lnTo>
                    <a:pt x="286" y="316"/>
                  </a:lnTo>
                  <a:lnTo>
                    <a:pt x="280" y="324"/>
                  </a:lnTo>
                  <a:lnTo>
                    <a:pt x="272" y="330"/>
                  </a:lnTo>
                  <a:lnTo>
                    <a:pt x="264" y="334"/>
                  </a:lnTo>
                  <a:lnTo>
                    <a:pt x="254" y="338"/>
                  </a:lnTo>
                  <a:lnTo>
                    <a:pt x="244" y="338"/>
                  </a:lnTo>
                  <a:lnTo>
                    <a:pt x="234" y="338"/>
                  </a:lnTo>
                  <a:lnTo>
                    <a:pt x="234" y="338"/>
                  </a:lnTo>
                  <a:lnTo>
                    <a:pt x="230" y="328"/>
                  </a:lnTo>
                  <a:lnTo>
                    <a:pt x="222" y="320"/>
                  </a:lnTo>
                  <a:lnTo>
                    <a:pt x="212" y="316"/>
                  </a:lnTo>
                  <a:lnTo>
                    <a:pt x="200" y="314"/>
                  </a:lnTo>
                  <a:lnTo>
                    <a:pt x="200" y="314"/>
                  </a:lnTo>
                  <a:lnTo>
                    <a:pt x="188" y="316"/>
                  </a:lnTo>
                  <a:lnTo>
                    <a:pt x="178" y="322"/>
                  </a:lnTo>
                  <a:lnTo>
                    <a:pt x="170" y="332"/>
                  </a:lnTo>
                  <a:lnTo>
                    <a:pt x="166" y="342"/>
                  </a:lnTo>
                  <a:lnTo>
                    <a:pt x="166" y="342"/>
                  </a:lnTo>
                  <a:lnTo>
                    <a:pt x="146" y="350"/>
                  </a:lnTo>
                  <a:lnTo>
                    <a:pt x="128" y="362"/>
                  </a:lnTo>
                  <a:lnTo>
                    <a:pt x="112" y="378"/>
                  </a:lnTo>
                  <a:lnTo>
                    <a:pt x="100" y="396"/>
                  </a:lnTo>
                  <a:lnTo>
                    <a:pt x="100" y="396"/>
                  </a:lnTo>
                  <a:lnTo>
                    <a:pt x="118" y="404"/>
                  </a:lnTo>
                  <a:lnTo>
                    <a:pt x="118" y="404"/>
                  </a:lnTo>
                  <a:lnTo>
                    <a:pt x="128" y="390"/>
                  </a:lnTo>
                  <a:lnTo>
                    <a:pt x="140" y="378"/>
                  </a:lnTo>
                  <a:lnTo>
                    <a:pt x="152" y="370"/>
                  </a:lnTo>
                  <a:lnTo>
                    <a:pt x="168" y="362"/>
                  </a:lnTo>
                  <a:lnTo>
                    <a:pt x="168" y="362"/>
                  </a:lnTo>
                  <a:lnTo>
                    <a:pt x="174" y="372"/>
                  </a:lnTo>
                  <a:lnTo>
                    <a:pt x="182" y="378"/>
                  </a:lnTo>
                  <a:lnTo>
                    <a:pt x="190" y="382"/>
                  </a:lnTo>
                  <a:lnTo>
                    <a:pt x="200" y="384"/>
                  </a:lnTo>
                  <a:lnTo>
                    <a:pt x="200" y="384"/>
                  </a:lnTo>
                  <a:lnTo>
                    <a:pt x="212" y="382"/>
                  </a:lnTo>
                  <a:lnTo>
                    <a:pt x="222" y="378"/>
                  </a:lnTo>
                  <a:lnTo>
                    <a:pt x="230" y="370"/>
                  </a:lnTo>
                  <a:lnTo>
                    <a:pt x="234" y="358"/>
                  </a:lnTo>
                  <a:lnTo>
                    <a:pt x="244" y="358"/>
                  </a:lnTo>
                  <a:lnTo>
                    <a:pt x="244" y="358"/>
                  </a:lnTo>
                  <a:lnTo>
                    <a:pt x="258" y="358"/>
                  </a:lnTo>
                  <a:lnTo>
                    <a:pt x="272" y="354"/>
                  </a:lnTo>
                  <a:lnTo>
                    <a:pt x="284" y="346"/>
                  </a:lnTo>
                  <a:lnTo>
                    <a:pt x="294" y="338"/>
                  </a:lnTo>
                  <a:lnTo>
                    <a:pt x="302" y="328"/>
                  </a:lnTo>
                  <a:lnTo>
                    <a:pt x="310" y="316"/>
                  </a:lnTo>
                  <a:lnTo>
                    <a:pt x="314" y="302"/>
                  </a:lnTo>
                  <a:lnTo>
                    <a:pt x="314" y="288"/>
                  </a:lnTo>
                  <a:lnTo>
                    <a:pt x="314" y="288"/>
                  </a:lnTo>
                  <a:lnTo>
                    <a:pt x="314" y="288"/>
                  </a:lnTo>
                  <a:lnTo>
                    <a:pt x="314" y="244"/>
                  </a:lnTo>
                  <a:lnTo>
                    <a:pt x="314" y="244"/>
                  </a:lnTo>
                  <a:lnTo>
                    <a:pt x="324" y="240"/>
                  </a:lnTo>
                  <a:lnTo>
                    <a:pt x="330" y="234"/>
                  </a:lnTo>
                  <a:lnTo>
                    <a:pt x="336" y="228"/>
                  </a:lnTo>
                  <a:lnTo>
                    <a:pt x="338" y="220"/>
                  </a:lnTo>
                  <a:lnTo>
                    <a:pt x="414" y="220"/>
                  </a:lnTo>
                  <a:lnTo>
                    <a:pt x="414" y="220"/>
                  </a:lnTo>
                  <a:lnTo>
                    <a:pt x="414" y="210"/>
                  </a:lnTo>
                  <a:lnTo>
                    <a:pt x="414" y="210"/>
                  </a:lnTo>
                  <a:lnTo>
                    <a:pt x="414" y="200"/>
                  </a:lnTo>
                  <a:lnTo>
                    <a:pt x="338" y="200"/>
                  </a:lnTo>
                  <a:lnTo>
                    <a:pt x="338" y="200"/>
                  </a:lnTo>
                  <a:lnTo>
                    <a:pt x="336" y="192"/>
                  </a:lnTo>
                  <a:lnTo>
                    <a:pt x="330" y="184"/>
                  </a:lnTo>
                  <a:lnTo>
                    <a:pt x="324" y="180"/>
                  </a:lnTo>
                  <a:lnTo>
                    <a:pt x="314" y="176"/>
                  </a:lnTo>
                  <a:lnTo>
                    <a:pt x="314" y="176"/>
                  </a:lnTo>
                  <a:close/>
                  <a:moveTo>
                    <a:pt x="200" y="364"/>
                  </a:moveTo>
                  <a:lnTo>
                    <a:pt x="200" y="364"/>
                  </a:lnTo>
                  <a:lnTo>
                    <a:pt x="194" y="364"/>
                  </a:lnTo>
                  <a:lnTo>
                    <a:pt x="190" y="360"/>
                  </a:lnTo>
                  <a:lnTo>
                    <a:pt x="186" y="354"/>
                  </a:lnTo>
                  <a:lnTo>
                    <a:pt x="186" y="348"/>
                  </a:lnTo>
                  <a:lnTo>
                    <a:pt x="186" y="348"/>
                  </a:lnTo>
                  <a:lnTo>
                    <a:pt x="186" y="342"/>
                  </a:lnTo>
                  <a:lnTo>
                    <a:pt x="190" y="338"/>
                  </a:lnTo>
                  <a:lnTo>
                    <a:pt x="194" y="334"/>
                  </a:lnTo>
                  <a:lnTo>
                    <a:pt x="200" y="334"/>
                  </a:lnTo>
                  <a:lnTo>
                    <a:pt x="200" y="334"/>
                  </a:lnTo>
                  <a:lnTo>
                    <a:pt x="206" y="334"/>
                  </a:lnTo>
                  <a:lnTo>
                    <a:pt x="212" y="338"/>
                  </a:lnTo>
                  <a:lnTo>
                    <a:pt x="216" y="342"/>
                  </a:lnTo>
                  <a:lnTo>
                    <a:pt x="216" y="348"/>
                  </a:lnTo>
                  <a:lnTo>
                    <a:pt x="216" y="348"/>
                  </a:lnTo>
                  <a:lnTo>
                    <a:pt x="216" y="354"/>
                  </a:lnTo>
                  <a:lnTo>
                    <a:pt x="212" y="360"/>
                  </a:lnTo>
                  <a:lnTo>
                    <a:pt x="206" y="364"/>
                  </a:lnTo>
                  <a:lnTo>
                    <a:pt x="200" y="364"/>
                  </a:lnTo>
                  <a:lnTo>
                    <a:pt x="200" y="364"/>
                  </a:lnTo>
                  <a:close/>
                  <a:moveTo>
                    <a:pt x="334" y="118"/>
                  </a:moveTo>
                  <a:lnTo>
                    <a:pt x="394" y="118"/>
                  </a:lnTo>
                  <a:lnTo>
                    <a:pt x="394" y="118"/>
                  </a:lnTo>
                  <a:lnTo>
                    <a:pt x="402" y="138"/>
                  </a:lnTo>
                  <a:lnTo>
                    <a:pt x="334" y="138"/>
                  </a:lnTo>
                  <a:lnTo>
                    <a:pt x="334" y="118"/>
                  </a:lnTo>
                  <a:close/>
                  <a:moveTo>
                    <a:pt x="16" y="310"/>
                  </a:moveTo>
                  <a:lnTo>
                    <a:pt x="16" y="304"/>
                  </a:lnTo>
                  <a:lnTo>
                    <a:pt x="16" y="304"/>
                  </a:lnTo>
                  <a:lnTo>
                    <a:pt x="16" y="292"/>
                  </a:lnTo>
                  <a:lnTo>
                    <a:pt x="20" y="278"/>
                  </a:lnTo>
                  <a:lnTo>
                    <a:pt x="24" y="268"/>
                  </a:lnTo>
                  <a:lnTo>
                    <a:pt x="30" y="256"/>
                  </a:lnTo>
                  <a:lnTo>
                    <a:pt x="38" y="248"/>
                  </a:lnTo>
                  <a:lnTo>
                    <a:pt x="46" y="240"/>
                  </a:lnTo>
                  <a:lnTo>
                    <a:pt x="56" y="232"/>
                  </a:lnTo>
                  <a:lnTo>
                    <a:pt x="66" y="226"/>
                  </a:lnTo>
                  <a:lnTo>
                    <a:pt x="66" y="226"/>
                  </a:lnTo>
                  <a:lnTo>
                    <a:pt x="72" y="234"/>
                  </a:lnTo>
                  <a:lnTo>
                    <a:pt x="80" y="240"/>
                  </a:lnTo>
                  <a:lnTo>
                    <a:pt x="88" y="244"/>
                  </a:lnTo>
                  <a:lnTo>
                    <a:pt x="98" y="246"/>
                  </a:lnTo>
                  <a:lnTo>
                    <a:pt x="98" y="246"/>
                  </a:lnTo>
                  <a:lnTo>
                    <a:pt x="110" y="244"/>
                  </a:lnTo>
                  <a:lnTo>
                    <a:pt x="120" y="238"/>
                  </a:lnTo>
                  <a:lnTo>
                    <a:pt x="128" y="230"/>
                  </a:lnTo>
                  <a:lnTo>
                    <a:pt x="132" y="220"/>
                  </a:lnTo>
                  <a:lnTo>
                    <a:pt x="132" y="220"/>
                  </a:lnTo>
                  <a:lnTo>
                    <a:pt x="136" y="220"/>
                  </a:lnTo>
                  <a:lnTo>
                    <a:pt x="168" y="220"/>
                  </a:lnTo>
                  <a:lnTo>
                    <a:pt x="168" y="220"/>
                  </a:lnTo>
                  <a:lnTo>
                    <a:pt x="170" y="212"/>
                  </a:lnTo>
                  <a:lnTo>
                    <a:pt x="172" y="202"/>
                  </a:lnTo>
                  <a:lnTo>
                    <a:pt x="172" y="200"/>
                  </a:lnTo>
                  <a:lnTo>
                    <a:pt x="136" y="200"/>
                  </a:lnTo>
                  <a:lnTo>
                    <a:pt x="136" y="200"/>
                  </a:lnTo>
                  <a:lnTo>
                    <a:pt x="132" y="200"/>
                  </a:lnTo>
                  <a:lnTo>
                    <a:pt x="132" y="200"/>
                  </a:lnTo>
                  <a:lnTo>
                    <a:pt x="128" y="190"/>
                  </a:lnTo>
                  <a:lnTo>
                    <a:pt x="120" y="182"/>
                  </a:lnTo>
                  <a:lnTo>
                    <a:pt x="110" y="176"/>
                  </a:lnTo>
                  <a:lnTo>
                    <a:pt x="98" y="174"/>
                  </a:lnTo>
                  <a:lnTo>
                    <a:pt x="98" y="174"/>
                  </a:lnTo>
                  <a:lnTo>
                    <a:pt x="92" y="176"/>
                  </a:lnTo>
                  <a:lnTo>
                    <a:pt x="86" y="176"/>
                  </a:lnTo>
                  <a:lnTo>
                    <a:pt x="74" y="184"/>
                  </a:lnTo>
                  <a:lnTo>
                    <a:pt x="66" y="194"/>
                  </a:lnTo>
                  <a:lnTo>
                    <a:pt x="64" y="200"/>
                  </a:lnTo>
                  <a:lnTo>
                    <a:pt x="62" y="206"/>
                  </a:lnTo>
                  <a:lnTo>
                    <a:pt x="62" y="206"/>
                  </a:lnTo>
                  <a:lnTo>
                    <a:pt x="52" y="212"/>
                  </a:lnTo>
                  <a:lnTo>
                    <a:pt x="42" y="218"/>
                  </a:lnTo>
                  <a:lnTo>
                    <a:pt x="32" y="224"/>
                  </a:lnTo>
                  <a:lnTo>
                    <a:pt x="24" y="232"/>
                  </a:lnTo>
                  <a:lnTo>
                    <a:pt x="16" y="242"/>
                  </a:lnTo>
                  <a:lnTo>
                    <a:pt x="10" y="252"/>
                  </a:lnTo>
                  <a:lnTo>
                    <a:pt x="4" y="262"/>
                  </a:lnTo>
                  <a:lnTo>
                    <a:pt x="0" y="274"/>
                  </a:lnTo>
                  <a:lnTo>
                    <a:pt x="0" y="274"/>
                  </a:lnTo>
                  <a:lnTo>
                    <a:pt x="6" y="292"/>
                  </a:lnTo>
                  <a:lnTo>
                    <a:pt x="16" y="310"/>
                  </a:lnTo>
                  <a:lnTo>
                    <a:pt x="16" y="310"/>
                  </a:lnTo>
                  <a:close/>
                  <a:moveTo>
                    <a:pt x="98" y="194"/>
                  </a:moveTo>
                  <a:lnTo>
                    <a:pt x="98" y="194"/>
                  </a:lnTo>
                  <a:lnTo>
                    <a:pt x="104" y="196"/>
                  </a:lnTo>
                  <a:lnTo>
                    <a:pt x="110" y="198"/>
                  </a:lnTo>
                  <a:lnTo>
                    <a:pt x="112" y="204"/>
                  </a:lnTo>
                  <a:lnTo>
                    <a:pt x="114" y="210"/>
                  </a:lnTo>
                  <a:lnTo>
                    <a:pt x="114" y="210"/>
                  </a:lnTo>
                  <a:lnTo>
                    <a:pt x="112" y="216"/>
                  </a:lnTo>
                  <a:lnTo>
                    <a:pt x="110" y="220"/>
                  </a:lnTo>
                  <a:lnTo>
                    <a:pt x="104" y="224"/>
                  </a:lnTo>
                  <a:lnTo>
                    <a:pt x="98" y="226"/>
                  </a:lnTo>
                  <a:lnTo>
                    <a:pt x="98" y="226"/>
                  </a:lnTo>
                  <a:lnTo>
                    <a:pt x="92" y="224"/>
                  </a:lnTo>
                  <a:lnTo>
                    <a:pt x="88" y="220"/>
                  </a:lnTo>
                  <a:lnTo>
                    <a:pt x="84" y="216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84" y="204"/>
                  </a:lnTo>
                  <a:lnTo>
                    <a:pt x="88" y="198"/>
                  </a:lnTo>
                  <a:lnTo>
                    <a:pt x="92" y="196"/>
                  </a:lnTo>
                  <a:lnTo>
                    <a:pt x="98" y="194"/>
                  </a:lnTo>
                  <a:lnTo>
                    <a:pt x="98" y="194"/>
                  </a:lnTo>
                  <a:close/>
                  <a:moveTo>
                    <a:pt x="108" y="306"/>
                  </a:moveTo>
                  <a:lnTo>
                    <a:pt x="36" y="306"/>
                  </a:lnTo>
                  <a:lnTo>
                    <a:pt x="36" y="286"/>
                  </a:lnTo>
                  <a:lnTo>
                    <a:pt x="108" y="286"/>
                  </a:lnTo>
                  <a:lnTo>
                    <a:pt x="108" y="286"/>
                  </a:lnTo>
                  <a:lnTo>
                    <a:pt x="124" y="284"/>
                  </a:lnTo>
                  <a:lnTo>
                    <a:pt x="140" y="280"/>
                  </a:lnTo>
                  <a:lnTo>
                    <a:pt x="154" y="272"/>
                  </a:lnTo>
                  <a:lnTo>
                    <a:pt x="166" y="262"/>
                  </a:lnTo>
                  <a:lnTo>
                    <a:pt x="178" y="250"/>
                  </a:lnTo>
                  <a:lnTo>
                    <a:pt x="184" y="234"/>
                  </a:lnTo>
                  <a:lnTo>
                    <a:pt x="190" y="220"/>
                  </a:lnTo>
                  <a:lnTo>
                    <a:pt x="192" y="202"/>
                  </a:lnTo>
                  <a:lnTo>
                    <a:pt x="192" y="158"/>
                  </a:lnTo>
                  <a:lnTo>
                    <a:pt x="212" y="158"/>
                  </a:lnTo>
                  <a:lnTo>
                    <a:pt x="212" y="202"/>
                  </a:lnTo>
                  <a:lnTo>
                    <a:pt x="212" y="202"/>
                  </a:lnTo>
                  <a:lnTo>
                    <a:pt x="210" y="224"/>
                  </a:lnTo>
                  <a:lnTo>
                    <a:pt x="204" y="242"/>
                  </a:lnTo>
                  <a:lnTo>
                    <a:pt x="194" y="260"/>
                  </a:lnTo>
                  <a:lnTo>
                    <a:pt x="180" y="276"/>
                  </a:lnTo>
                  <a:lnTo>
                    <a:pt x="166" y="288"/>
                  </a:lnTo>
                  <a:lnTo>
                    <a:pt x="148" y="298"/>
                  </a:lnTo>
                  <a:lnTo>
                    <a:pt x="128" y="304"/>
                  </a:lnTo>
                  <a:lnTo>
                    <a:pt x="108" y="306"/>
                  </a:lnTo>
                  <a:lnTo>
                    <a:pt x="108" y="306"/>
                  </a:lnTo>
                  <a:close/>
                  <a:moveTo>
                    <a:pt x="192" y="68"/>
                  </a:moveTo>
                  <a:lnTo>
                    <a:pt x="192" y="98"/>
                  </a:lnTo>
                  <a:lnTo>
                    <a:pt x="212" y="98"/>
                  </a:lnTo>
                  <a:lnTo>
                    <a:pt x="212" y="68"/>
                  </a:lnTo>
                  <a:lnTo>
                    <a:pt x="212" y="68"/>
                  </a:lnTo>
                  <a:lnTo>
                    <a:pt x="222" y="64"/>
                  </a:lnTo>
                  <a:lnTo>
                    <a:pt x="230" y="56"/>
                  </a:lnTo>
                  <a:lnTo>
                    <a:pt x="236" y="46"/>
                  </a:lnTo>
                  <a:lnTo>
                    <a:pt x="236" y="34"/>
                  </a:lnTo>
                  <a:lnTo>
                    <a:pt x="236" y="34"/>
                  </a:lnTo>
                  <a:lnTo>
                    <a:pt x="236" y="28"/>
                  </a:lnTo>
                  <a:lnTo>
                    <a:pt x="234" y="22"/>
                  </a:lnTo>
                  <a:lnTo>
                    <a:pt x="230" y="16"/>
                  </a:lnTo>
                  <a:lnTo>
                    <a:pt x="226" y="10"/>
                  </a:lnTo>
                  <a:lnTo>
                    <a:pt x="222" y="6"/>
                  </a:lnTo>
                  <a:lnTo>
                    <a:pt x="216" y="2"/>
                  </a:lnTo>
                  <a:lnTo>
                    <a:pt x="208" y="0"/>
                  </a:lnTo>
                  <a:lnTo>
                    <a:pt x="202" y="0"/>
                  </a:lnTo>
                  <a:lnTo>
                    <a:pt x="202" y="0"/>
                  </a:lnTo>
                  <a:lnTo>
                    <a:pt x="194" y="0"/>
                  </a:lnTo>
                  <a:lnTo>
                    <a:pt x="188" y="2"/>
                  </a:lnTo>
                  <a:lnTo>
                    <a:pt x="182" y="6"/>
                  </a:lnTo>
                  <a:lnTo>
                    <a:pt x="176" y="10"/>
                  </a:lnTo>
                  <a:lnTo>
                    <a:pt x="172" y="16"/>
                  </a:lnTo>
                  <a:lnTo>
                    <a:pt x="168" y="22"/>
                  </a:lnTo>
                  <a:lnTo>
                    <a:pt x="166" y="28"/>
                  </a:lnTo>
                  <a:lnTo>
                    <a:pt x="166" y="34"/>
                  </a:lnTo>
                  <a:lnTo>
                    <a:pt x="166" y="34"/>
                  </a:lnTo>
                  <a:lnTo>
                    <a:pt x="168" y="46"/>
                  </a:lnTo>
                  <a:lnTo>
                    <a:pt x="174" y="56"/>
                  </a:lnTo>
                  <a:lnTo>
                    <a:pt x="182" y="64"/>
                  </a:lnTo>
                  <a:lnTo>
                    <a:pt x="192" y="68"/>
                  </a:lnTo>
                  <a:lnTo>
                    <a:pt x="192" y="68"/>
                  </a:lnTo>
                  <a:close/>
                  <a:moveTo>
                    <a:pt x="202" y="20"/>
                  </a:moveTo>
                  <a:lnTo>
                    <a:pt x="202" y="20"/>
                  </a:lnTo>
                  <a:lnTo>
                    <a:pt x="208" y="20"/>
                  </a:lnTo>
                  <a:lnTo>
                    <a:pt x="212" y="24"/>
                  </a:lnTo>
                  <a:lnTo>
                    <a:pt x="216" y="28"/>
                  </a:lnTo>
                  <a:lnTo>
                    <a:pt x="216" y="34"/>
                  </a:lnTo>
                  <a:lnTo>
                    <a:pt x="216" y="34"/>
                  </a:lnTo>
                  <a:lnTo>
                    <a:pt x="216" y="40"/>
                  </a:lnTo>
                  <a:lnTo>
                    <a:pt x="212" y="46"/>
                  </a:lnTo>
                  <a:lnTo>
                    <a:pt x="208" y="50"/>
                  </a:lnTo>
                  <a:lnTo>
                    <a:pt x="202" y="50"/>
                  </a:lnTo>
                  <a:lnTo>
                    <a:pt x="202" y="50"/>
                  </a:lnTo>
                  <a:lnTo>
                    <a:pt x="196" y="50"/>
                  </a:lnTo>
                  <a:lnTo>
                    <a:pt x="190" y="46"/>
                  </a:lnTo>
                  <a:lnTo>
                    <a:pt x="188" y="40"/>
                  </a:lnTo>
                  <a:lnTo>
                    <a:pt x="186" y="34"/>
                  </a:lnTo>
                  <a:lnTo>
                    <a:pt x="186" y="34"/>
                  </a:lnTo>
                  <a:lnTo>
                    <a:pt x="188" y="28"/>
                  </a:lnTo>
                  <a:lnTo>
                    <a:pt x="190" y="24"/>
                  </a:lnTo>
                  <a:lnTo>
                    <a:pt x="196" y="20"/>
                  </a:lnTo>
                  <a:lnTo>
                    <a:pt x="202" y="20"/>
                  </a:lnTo>
                  <a:lnTo>
                    <a:pt x="202" y="20"/>
                  </a:lnTo>
                  <a:close/>
                  <a:moveTo>
                    <a:pt x="10" y="118"/>
                  </a:moveTo>
                  <a:lnTo>
                    <a:pt x="274" y="118"/>
                  </a:lnTo>
                  <a:lnTo>
                    <a:pt x="274" y="138"/>
                  </a:lnTo>
                  <a:lnTo>
                    <a:pt x="2" y="138"/>
                  </a:lnTo>
                  <a:lnTo>
                    <a:pt x="2" y="138"/>
                  </a:lnTo>
                  <a:lnTo>
                    <a:pt x="10" y="118"/>
                  </a:lnTo>
                  <a:lnTo>
                    <a:pt x="10" y="11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6698566" y="4131060"/>
              <a:ext cx="4094210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po 1"/>
          <p:cNvGrpSpPr/>
          <p:nvPr/>
        </p:nvGrpSpPr>
        <p:grpSpPr>
          <a:xfrm>
            <a:off x="1631769" y="1733161"/>
            <a:ext cx="4554934" cy="1614251"/>
            <a:chOff x="1322846" y="1918516"/>
            <a:chExt cx="4554934" cy="1614251"/>
          </a:xfrm>
        </p:grpSpPr>
        <p:sp>
          <p:nvSpPr>
            <p:cNvPr id="73" name="Rectangle 72"/>
            <p:cNvSpPr/>
            <p:nvPr/>
          </p:nvSpPr>
          <p:spPr>
            <a:xfrm>
              <a:off x="1322846" y="2484917"/>
              <a:ext cx="34271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</a:t>
              </a:r>
              <a:r>
                <a:rPr lang="it-IT" sz="2400" b="1" i="1" cap="all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marter</a:t>
              </a:r>
              <a:r>
                <a:rPr lang="it-IT" sz="24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Europe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4" name="Freeform 20"/>
            <p:cNvSpPr>
              <a:spLocks/>
            </p:cNvSpPr>
            <p:nvPr/>
          </p:nvSpPr>
          <p:spPr bwMode="auto">
            <a:xfrm>
              <a:off x="4478593" y="1918516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5" name="Freeform 20"/>
            <p:cNvSpPr>
              <a:spLocks/>
            </p:cNvSpPr>
            <p:nvPr/>
          </p:nvSpPr>
          <p:spPr bwMode="auto">
            <a:xfrm>
              <a:off x="4676290" y="213572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6" name="Freeform 4845"/>
            <p:cNvSpPr>
              <a:spLocks noEditPoints="1"/>
            </p:cNvSpPr>
            <p:nvPr/>
          </p:nvSpPr>
          <p:spPr bwMode="auto">
            <a:xfrm>
              <a:off x="4897951" y="2420973"/>
              <a:ext cx="560469" cy="571712"/>
            </a:xfrm>
            <a:custGeom>
              <a:avLst/>
              <a:gdLst>
                <a:gd name="T0" fmla="*/ 86 w 384"/>
                <a:gd name="T1" fmla="*/ 34 h 416"/>
                <a:gd name="T2" fmla="*/ 108 w 384"/>
                <a:gd name="T3" fmla="*/ 36 h 416"/>
                <a:gd name="T4" fmla="*/ 122 w 384"/>
                <a:gd name="T5" fmla="*/ 86 h 416"/>
                <a:gd name="T6" fmla="*/ 102 w 384"/>
                <a:gd name="T7" fmla="*/ 82 h 416"/>
                <a:gd name="T8" fmla="*/ 24 w 384"/>
                <a:gd name="T9" fmla="*/ 106 h 416"/>
                <a:gd name="T10" fmla="*/ 26 w 384"/>
                <a:gd name="T11" fmla="*/ 126 h 416"/>
                <a:gd name="T12" fmla="*/ 68 w 384"/>
                <a:gd name="T13" fmla="*/ 136 h 416"/>
                <a:gd name="T14" fmla="*/ 64 w 384"/>
                <a:gd name="T15" fmla="*/ 120 h 416"/>
                <a:gd name="T16" fmla="*/ 154 w 384"/>
                <a:gd name="T17" fmla="*/ 372 h 416"/>
                <a:gd name="T18" fmla="*/ 164 w 384"/>
                <a:gd name="T19" fmla="*/ 386 h 416"/>
                <a:gd name="T20" fmla="*/ 230 w 384"/>
                <a:gd name="T21" fmla="*/ 376 h 416"/>
                <a:gd name="T22" fmla="*/ 220 w 384"/>
                <a:gd name="T23" fmla="*/ 366 h 416"/>
                <a:gd name="T24" fmla="*/ 164 w 384"/>
                <a:gd name="T25" fmla="*/ 402 h 416"/>
                <a:gd name="T26" fmla="*/ 174 w 384"/>
                <a:gd name="T27" fmla="*/ 416 h 416"/>
                <a:gd name="T28" fmla="*/ 220 w 384"/>
                <a:gd name="T29" fmla="*/ 406 h 416"/>
                <a:gd name="T30" fmla="*/ 210 w 384"/>
                <a:gd name="T31" fmla="*/ 396 h 416"/>
                <a:gd name="T32" fmla="*/ 34 w 384"/>
                <a:gd name="T33" fmla="*/ 294 h 416"/>
                <a:gd name="T34" fmla="*/ 48 w 384"/>
                <a:gd name="T35" fmla="*/ 302 h 416"/>
                <a:gd name="T36" fmla="*/ 66 w 384"/>
                <a:gd name="T37" fmla="*/ 280 h 416"/>
                <a:gd name="T38" fmla="*/ 52 w 384"/>
                <a:gd name="T39" fmla="*/ 276 h 416"/>
                <a:gd name="T40" fmla="*/ 38 w 384"/>
                <a:gd name="T41" fmla="*/ 196 h 416"/>
                <a:gd name="T42" fmla="*/ 0 w 384"/>
                <a:gd name="T43" fmla="*/ 208 h 416"/>
                <a:gd name="T44" fmla="*/ 38 w 384"/>
                <a:gd name="T45" fmla="*/ 220 h 416"/>
                <a:gd name="T46" fmla="*/ 50 w 384"/>
                <a:gd name="T47" fmla="*/ 208 h 416"/>
                <a:gd name="T48" fmla="*/ 206 w 384"/>
                <a:gd name="T49" fmla="*/ 54 h 416"/>
                <a:gd name="T50" fmla="*/ 192 w 384"/>
                <a:gd name="T51" fmla="*/ 0 h 416"/>
                <a:gd name="T52" fmla="*/ 178 w 384"/>
                <a:gd name="T53" fmla="*/ 54 h 416"/>
                <a:gd name="T54" fmla="*/ 192 w 384"/>
                <a:gd name="T55" fmla="*/ 68 h 416"/>
                <a:gd name="T56" fmla="*/ 320 w 384"/>
                <a:gd name="T57" fmla="*/ 278 h 416"/>
                <a:gd name="T58" fmla="*/ 322 w 384"/>
                <a:gd name="T59" fmla="*/ 294 h 416"/>
                <a:gd name="T60" fmla="*/ 348 w 384"/>
                <a:gd name="T61" fmla="*/ 298 h 416"/>
                <a:gd name="T62" fmla="*/ 346 w 384"/>
                <a:gd name="T63" fmla="*/ 284 h 416"/>
                <a:gd name="T64" fmla="*/ 362 w 384"/>
                <a:gd name="T65" fmla="*/ 122 h 416"/>
                <a:gd name="T66" fmla="*/ 356 w 384"/>
                <a:gd name="T67" fmla="*/ 104 h 416"/>
                <a:gd name="T68" fmla="*/ 314 w 384"/>
                <a:gd name="T69" fmla="*/ 128 h 416"/>
                <a:gd name="T70" fmla="*/ 326 w 384"/>
                <a:gd name="T71" fmla="*/ 142 h 416"/>
                <a:gd name="T72" fmla="*/ 336 w 384"/>
                <a:gd name="T73" fmla="*/ 204 h 416"/>
                <a:gd name="T74" fmla="*/ 346 w 384"/>
                <a:gd name="T75" fmla="*/ 220 h 416"/>
                <a:gd name="T76" fmla="*/ 384 w 384"/>
                <a:gd name="T77" fmla="*/ 208 h 416"/>
                <a:gd name="T78" fmla="*/ 372 w 384"/>
                <a:gd name="T79" fmla="*/ 196 h 416"/>
                <a:gd name="T80" fmla="*/ 276 w 384"/>
                <a:gd name="T81" fmla="*/ 36 h 416"/>
                <a:gd name="T82" fmla="*/ 262 w 384"/>
                <a:gd name="T83" fmla="*/ 86 h 416"/>
                <a:gd name="T84" fmla="*/ 300 w 384"/>
                <a:gd name="T85" fmla="*/ 50 h 416"/>
                <a:gd name="T86" fmla="*/ 294 w 384"/>
                <a:gd name="T87" fmla="*/ 32 h 416"/>
                <a:gd name="T88" fmla="*/ 262 w 384"/>
                <a:gd name="T89" fmla="*/ 256 h 416"/>
                <a:gd name="T90" fmla="*/ 236 w 384"/>
                <a:gd name="T91" fmla="*/ 322 h 416"/>
                <a:gd name="T92" fmla="*/ 218 w 384"/>
                <a:gd name="T93" fmla="*/ 354 h 416"/>
                <a:gd name="T94" fmla="*/ 150 w 384"/>
                <a:gd name="T95" fmla="*/ 338 h 416"/>
                <a:gd name="T96" fmla="*/ 132 w 384"/>
                <a:gd name="T97" fmla="*/ 270 h 416"/>
                <a:gd name="T98" fmla="*/ 98 w 384"/>
                <a:gd name="T99" fmla="*/ 196 h 416"/>
                <a:gd name="T100" fmla="*/ 134 w 384"/>
                <a:gd name="T101" fmla="*/ 118 h 416"/>
                <a:gd name="T102" fmla="*/ 234 w 384"/>
                <a:gd name="T103" fmla="*/ 108 h 416"/>
                <a:gd name="T104" fmla="*/ 286 w 384"/>
                <a:gd name="T105" fmla="*/ 196 h 416"/>
                <a:gd name="T106" fmla="*/ 192 w 384"/>
                <a:gd name="T107" fmla="*/ 128 h 416"/>
                <a:gd name="T108" fmla="*/ 146 w 384"/>
                <a:gd name="T109" fmla="*/ 144 h 416"/>
                <a:gd name="T110" fmla="*/ 126 w 384"/>
                <a:gd name="T111" fmla="*/ 198 h 416"/>
                <a:gd name="T112" fmla="*/ 142 w 384"/>
                <a:gd name="T113" fmla="*/ 200 h 416"/>
                <a:gd name="T114" fmla="*/ 154 w 384"/>
                <a:gd name="T115" fmla="*/ 164 h 416"/>
                <a:gd name="T116" fmla="*/ 190 w 384"/>
                <a:gd name="T117" fmla="*/ 14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84" h="416">
                  <a:moveTo>
                    <a:pt x="102" y="82"/>
                  </a:moveTo>
                  <a:lnTo>
                    <a:pt x="84" y="50"/>
                  </a:lnTo>
                  <a:lnTo>
                    <a:pt x="84" y="50"/>
                  </a:lnTo>
                  <a:lnTo>
                    <a:pt x="82" y="44"/>
                  </a:lnTo>
                  <a:lnTo>
                    <a:pt x="84" y="40"/>
                  </a:lnTo>
                  <a:lnTo>
                    <a:pt x="86" y="34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96" y="30"/>
                  </a:lnTo>
                  <a:lnTo>
                    <a:pt x="100" y="30"/>
                  </a:lnTo>
                  <a:lnTo>
                    <a:pt x="106" y="32"/>
                  </a:lnTo>
                  <a:lnTo>
                    <a:pt x="108" y="36"/>
                  </a:lnTo>
                  <a:lnTo>
                    <a:pt x="126" y="68"/>
                  </a:lnTo>
                  <a:lnTo>
                    <a:pt x="126" y="68"/>
                  </a:lnTo>
                  <a:lnTo>
                    <a:pt x="128" y="72"/>
                  </a:lnTo>
                  <a:lnTo>
                    <a:pt x="128" y="78"/>
                  </a:lnTo>
                  <a:lnTo>
                    <a:pt x="126" y="82"/>
                  </a:lnTo>
                  <a:lnTo>
                    <a:pt x="122" y="86"/>
                  </a:lnTo>
                  <a:lnTo>
                    <a:pt x="122" y="86"/>
                  </a:lnTo>
                  <a:lnTo>
                    <a:pt x="114" y="88"/>
                  </a:lnTo>
                  <a:lnTo>
                    <a:pt x="114" y="88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102" y="82"/>
                  </a:lnTo>
                  <a:close/>
                  <a:moveTo>
                    <a:pt x="64" y="120"/>
                  </a:moveTo>
                  <a:lnTo>
                    <a:pt x="38" y="104"/>
                  </a:lnTo>
                  <a:lnTo>
                    <a:pt x="38" y="104"/>
                  </a:lnTo>
                  <a:lnTo>
                    <a:pt x="32" y="104"/>
                  </a:lnTo>
                  <a:lnTo>
                    <a:pt x="28" y="104"/>
                  </a:lnTo>
                  <a:lnTo>
                    <a:pt x="24" y="106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0" y="114"/>
                  </a:lnTo>
                  <a:lnTo>
                    <a:pt x="20" y="118"/>
                  </a:lnTo>
                  <a:lnTo>
                    <a:pt x="22" y="122"/>
                  </a:lnTo>
                  <a:lnTo>
                    <a:pt x="26" y="126"/>
                  </a:lnTo>
                  <a:lnTo>
                    <a:pt x="52" y="142"/>
                  </a:lnTo>
                  <a:lnTo>
                    <a:pt x="52" y="142"/>
                  </a:lnTo>
                  <a:lnTo>
                    <a:pt x="58" y="142"/>
                  </a:lnTo>
                  <a:lnTo>
                    <a:pt x="58" y="142"/>
                  </a:lnTo>
                  <a:lnTo>
                    <a:pt x="64" y="142"/>
                  </a:lnTo>
                  <a:lnTo>
                    <a:pt x="68" y="136"/>
                  </a:lnTo>
                  <a:lnTo>
                    <a:pt x="68" y="136"/>
                  </a:lnTo>
                  <a:lnTo>
                    <a:pt x="70" y="132"/>
                  </a:lnTo>
                  <a:lnTo>
                    <a:pt x="70" y="128"/>
                  </a:lnTo>
                  <a:lnTo>
                    <a:pt x="68" y="124"/>
                  </a:lnTo>
                  <a:lnTo>
                    <a:pt x="64" y="120"/>
                  </a:lnTo>
                  <a:lnTo>
                    <a:pt x="64" y="120"/>
                  </a:lnTo>
                  <a:close/>
                  <a:moveTo>
                    <a:pt x="220" y="366"/>
                  </a:moveTo>
                  <a:lnTo>
                    <a:pt x="164" y="366"/>
                  </a:lnTo>
                  <a:lnTo>
                    <a:pt x="164" y="366"/>
                  </a:lnTo>
                  <a:lnTo>
                    <a:pt x="160" y="366"/>
                  </a:lnTo>
                  <a:lnTo>
                    <a:pt x="156" y="368"/>
                  </a:lnTo>
                  <a:lnTo>
                    <a:pt x="154" y="372"/>
                  </a:lnTo>
                  <a:lnTo>
                    <a:pt x="154" y="376"/>
                  </a:lnTo>
                  <a:lnTo>
                    <a:pt x="154" y="376"/>
                  </a:lnTo>
                  <a:lnTo>
                    <a:pt x="154" y="380"/>
                  </a:lnTo>
                  <a:lnTo>
                    <a:pt x="156" y="382"/>
                  </a:lnTo>
                  <a:lnTo>
                    <a:pt x="160" y="384"/>
                  </a:lnTo>
                  <a:lnTo>
                    <a:pt x="164" y="386"/>
                  </a:lnTo>
                  <a:lnTo>
                    <a:pt x="220" y="386"/>
                  </a:lnTo>
                  <a:lnTo>
                    <a:pt x="220" y="386"/>
                  </a:lnTo>
                  <a:lnTo>
                    <a:pt x="224" y="384"/>
                  </a:lnTo>
                  <a:lnTo>
                    <a:pt x="228" y="382"/>
                  </a:lnTo>
                  <a:lnTo>
                    <a:pt x="230" y="380"/>
                  </a:lnTo>
                  <a:lnTo>
                    <a:pt x="230" y="376"/>
                  </a:lnTo>
                  <a:lnTo>
                    <a:pt x="230" y="376"/>
                  </a:lnTo>
                  <a:lnTo>
                    <a:pt x="230" y="372"/>
                  </a:lnTo>
                  <a:lnTo>
                    <a:pt x="228" y="368"/>
                  </a:lnTo>
                  <a:lnTo>
                    <a:pt x="224" y="366"/>
                  </a:lnTo>
                  <a:lnTo>
                    <a:pt x="220" y="366"/>
                  </a:lnTo>
                  <a:lnTo>
                    <a:pt x="220" y="366"/>
                  </a:lnTo>
                  <a:close/>
                  <a:moveTo>
                    <a:pt x="210" y="396"/>
                  </a:moveTo>
                  <a:lnTo>
                    <a:pt x="174" y="396"/>
                  </a:lnTo>
                  <a:lnTo>
                    <a:pt x="174" y="396"/>
                  </a:lnTo>
                  <a:lnTo>
                    <a:pt x="170" y="396"/>
                  </a:lnTo>
                  <a:lnTo>
                    <a:pt x="166" y="398"/>
                  </a:lnTo>
                  <a:lnTo>
                    <a:pt x="164" y="402"/>
                  </a:lnTo>
                  <a:lnTo>
                    <a:pt x="164" y="406"/>
                  </a:lnTo>
                  <a:lnTo>
                    <a:pt x="164" y="406"/>
                  </a:lnTo>
                  <a:lnTo>
                    <a:pt x="164" y="410"/>
                  </a:lnTo>
                  <a:lnTo>
                    <a:pt x="166" y="414"/>
                  </a:lnTo>
                  <a:lnTo>
                    <a:pt x="170" y="416"/>
                  </a:lnTo>
                  <a:lnTo>
                    <a:pt x="174" y="416"/>
                  </a:lnTo>
                  <a:lnTo>
                    <a:pt x="210" y="416"/>
                  </a:lnTo>
                  <a:lnTo>
                    <a:pt x="210" y="416"/>
                  </a:lnTo>
                  <a:lnTo>
                    <a:pt x="214" y="416"/>
                  </a:lnTo>
                  <a:lnTo>
                    <a:pt x="218" y="414"/>
                  </a:lnTo>
                  <a:lnTo>
                    <a:pt x="220" y="410"/>
                  </a:lnTo>
                  <a:lnTo>
                    <a:pt x="220" y="406"/>
                  </a:lnTo>
                  <a:lnTo>
                    <a:pt x="220" y="406"/>
                  </a:lnTo>
                  <a:lnTo>
                    <a:pt x="220" y="402"/>
                  </a:lnTo>
                  <a:lnTo>
                    <a:pt x="218" y="398"/>
                  </a:lnTo>
                  <a:lnTo>
                    <a:pt x="214" y="396"/>
                  </a:lnTo>
                  <a:lnTo>
                    <a:pt x="210" y="396"/>
                  </a:lnTo>
                  <a:lnTo>
                    <a:pt x="210" y="396"/>
                  </a:lnTo>
                  <a:close/>
                  <a:moveTo>
                    <a:pt x="52" y="276"/>
                  </a:moveTo>
                  <a:lnTo>
                    <a:pt x="38" y="284"/>
                  </a:lnTo>
                  <a:lnTo>
                    <a:pt x="38" y="284"/>
                  </a:lnTo>
                  <a:lnTo>
                    <a:pt x="36" y="288"/>
                  </a:lnTo>
                  <a:lnTo>
                    <a:pt x="34" y="290"/>
                  </a:lnTo>
                  <a:lnTo>
                    <a:pt x="34" y="294"/>
                  </a:lnTo>
                  <a:lnTo>
                    <a:pt x="36" y="298"/>
                  </a:lnTo>
                  <a:lnTo>
                    <a:pt x="36" y="298"/>
                  </a:lnTo>
                  <a:lnTo>
                    <a:pt x="40" y="302"/>
                  </a:lnTo>
                  <a:lnTo>
                    <a:pt x="44" y="304"/>
                  </a:lnTo>
                  <a:lnTo>
                    <a:pt x="44" y="304"/>
                  </a:lnTo>
                  <a:lnTo>
                    <a:pt x="48" y="302"/>
                  </a:lnTo>
                  <a:lnTo>
                    <a:pt x="62" y="294"/>
                  </a:lnTo>
                  <a:lnTo>
                    <a:pt x="62" y="294"/>
                  </a:lnTo>
                  <a:lnTo>
                    <a:pt x="66" y="292"/>
                  </a:lnTo>
                  <a:lnTo>
                    <a:pt x="68" y="288"/>
                  </a:lnTo>
                  <a:lnTo>
                    <a:pt x="68" y="284"/>
                  </a:lnTo>
                  <a:lnTo>
                    <a:pt x="66" y="280"/>
                  </a:lnTo>
                  <a:lnTo>
                    <a:pt x="66" y="280"/>
                  </a:lnTo>
                  <a:lnTo>
                    <a:pt x="64" y="278"/>
                  </a:lnTo>
                  <a:lnTo>
                    <a:pt x="60" y="276"/>
                  </a:lnTo>
                  <a:lnTo>
                    <a:pt x="56" y="276"/>
                  </a:lnTo>
                  <a:lnTo>
                    <a:pt x="52" y="276"/>
                  </a:lnTo>
                  <a:lnTo>
                    <a:pt x="52" y="276"/>
                  </a:lnTo>
                  <a:close/>
                  <a:moveTo>
                    <a:pt x="50" y="208"/>
                  </a:moveTo>
                  <a:lnTo>
                    <a:pt x="50" y="208"/>
                  </a:lnTo>
                  <a:lnTo>
                    <a:pt x="48" y="204"/>
                  </a:lnTo>
                  <a:lnTo>
                    <a:pt x="46" y="200"/>
                  </a:lnTo>
                  <a:lnTo>
                    <a:pt x="42" y="198"/>
                  </a:lnTo>
                  <a:lnTo>
                    <a:pt x="38" y="196"/>
                  </a:lnTo>
                  <a:lnTo>
                    <a:pt x="12" y="196"/>
                  </a:lnTo>
                  <a:lnTo>
                    <a:pt x="12" y="196"/>
                  </a:lnTo>
                  <a:lnTo>
                    <a:pt x="6" y="198"/>
                  </a:lnTo>
                  <a:lnTo>
                    <a:pt x="2" y="200"/>
                  </a:lnTo>
                  <a:lnTo>
                    <a:pt x="0" y="204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0" y="212"/>
                  </a:lnTo>
                  <a:lnTo>
                    <a:pt x="2" y="216"/>
                  </a:lnTo>
                  <a:lnTo>
                    <a:pt x="6" y="220"/>
                  </a:lnTo>
                  <a:lnTo>
                    <a:pt x="12" y="220"/>
                  </a:lnTo>
                  <a:lnTo>
                    <a:pt x="38" y="220"/>
                  </a:lnTo>
                  <a:lnTo>
                    <a:pt x="38" y="220"/>
                  </a:lnTo>
                  <a:lnTo>
                    <a:pt x="42" y="220"/>
                  </a:lnTo>
                  <a:lnTo>
                    <a:pt x="46" y="216"/>
                  </a:lnTo>
                  <a:lnTo>
                    <a:pt x="48" y="212"/>
                  </a:lnTo>
                  <a:lnTo>
                    <a:pt x="50" y="208"/>
                  </a:lnTo>
                  <a:lnTo>
                    <a:pt x="50" y="208"/>
                  </a:lnTo>
                  <a:close/>
                  <a:moveTo>
                    <a:pt x="192" y="68"/>
                  </a:moveTo>
                  <a:lnTo>
                    <a:pt x="192" y="68"/>
                  </a:lnTo>
                  <a:lnTo>
                    <a:pt x="198" y="66"/>
                  </a:lnTo>
                  <a:lnTo>
                    <a:pt x="202" y="64"/>
                  </a:lnTo>
                  <a:lnTo>
                    <a:pt x="204" y="58"/>
                  </a:lnTo>
                  <a:lnTo>
                    <a:pt x="206" y="54"/>
                  </a:lnTo>
                  <a:lnTo>
                    <a:pt x="206" y="14"/>
                  </a:lnTo>
                  <a:lnTo>
                    <a:pt x="206" y="14"/>
                  </a:lnTo>
                  <a:lnTo>
                    <a:pt x="204" y="8"/>
                  </a:lnTo>
                  <a:lnTo>
                    <a:pt x="202" y="4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2" y="4"/>
                  </a:lnTo>
                  <a:lnTo>
                    <a:pt x="180" y="8"/>
                  </a:lnTo>
                  <a:lnTo>
                    <a:pt x="178" y="14"/>
                  </a:lnTo>
                  <a:lnTo>
                    <a:pt x="178" y="54"/>
                  </a:lnTo>
                  <a:lnTo>
                    <a:pt x="178" y="54"/>
                  </a:lnTo>
                  <a:lnTo>
                    <a:pt x="180" y="58"/>
                  </a:lnTo>
                  <a:lnTo>
                    <a:pt x="182" y="64"/>
                  </a:lnTo>
                  <a:lnTo>
                    <a:pt x="186" y="66"/>
                  </a:lnTo>
                  <a:lnTo>
                    <a:pt x="192" y="68"/>
                  </a:lnTo>
                  <a:lnTo>
                    <a:pt x="192" y="68"/>
                  </a:lnTo>
                  <a:close/>
                  <a:moveTo>
                    <a:pt x="346" y="284"/>
                  </a:moveTo>
                  <a:lnTo>
                    <a:pt x="332" y="276"/>
                  </a:lnTo>
                  <a:lnTo>
                    <a:pt x="332" y="276"/>
                  </a:lnTo>
                  <a:lnTo>
                    <a:pt x="328" y="276"/>
                  </a:lnTo>
                  <a:lnTo>
                    <a:pt x="324" y="276"/>
                  </a:lnTo>
                  <a:lnTo>
                    <a:pt x="320" y="278"/>
                  </a:lnTo>
                  <a:lnTo>
                    <a:pt x="318" y="280"/>
                  </a:lnTo>
                  <a:lnTo>
                    <a:pt x="318" y="280"/>
                  </a:lnTo>
                  <a:lnTo>
                    <a:pt x="316" y="284"/>
                  </a:lnTo>
                  <a:lnTo>
                    <a:pt x="316" y="288"/>
                  </a:lnTo>
                  <a:lnTo>
                    <a:pt x="318" y="292"/>
                  </a:lnTo>
                  <a:lnTo>
                    <a:pt x="322" y="294"/>
                  </a:lnTo>
                  <a:lnTo>
                    <a:pt x="336" y="302"/>
                  </a:lnTo>
                  <a:lnTo>
                    <a:pt x="336" y="302"/>
                  </a:lnTo>
                  <a:lnTo>
                    <a:pt x="340" y="304"/>
                  </a:lnTo>
                  <a:lnTo>
                    <a:pt x="340" y="304"/>
                  </a:lnTo>
                  <a:lnTo>
                    <a:pt x="344" y="302"/>
                  </a:lnTo>
                  <a:lnTo>
                    <a:pt x="348" y="298"/>
                  </a:lnTo>
                  <a:lnTo>
                    <a:pt x="348" y="298"/>
                  </a:lnTo>
                  <a:lnTo>
                    <a:pt x="350" y="294"/>
                  </a:lnTo>
                  <a:lnTo>
                    <a:pt x="350" y="290"/>
                  </a:lnTo>
                  <a:lnTo>
                    <a:pt x="348" y="288"/>
                  </a:lnTo>
                  <a:lnTo>
                    <a:pt x="346" y="284"/>
                  </a:lnTo>
                  <a:lnTo>
                    <a:pt x="346" y="284"/>
                  </a:lnTo>
                  <a:close/>
                  <a:moveTo>
                    <a:pt x="326" y="142"/>
                  </a:moveTo>
                  <a:lnTo>
                    <a:pt x="326" y="142"/>
                  </a:lnTo>
                  <a:lnTo>
                    <a:pt x="332" y="142"/>
                  </a:lnTo>
                  <a:lnTo>
                    <a:pt x="358" y="126"/>
                  </a:lnTo>
                  <a:lnTo>
                    <a:pt x="358" y="126"/>
                  </a:lnTo>
                  <a:lnTo>
                    <a:pt x="362" y="122"/>
                  </a:lnTo>
                  <a:lnTo>
                    <a:pt x="364" y="118"/>
                  </a:lnTo>
                  <a:lnTo>
                    <a:pt x="364" y="114"/>
                  </a:lnTo>
                  <a:lnTo>
                    <a:pt x="362" y="110"/>
                  </a:lnTo>
                  <a:lnTo>
                    <a:pt x="362" y="110"/>
                  </a:lnTo>
                  <a:lnTo>
                    <a:pt x="360" y="106"/>
                  </a:lnTo>
                  <a:lnTo>
                    <a:pt x="356" y="104"/>
                  </a:lnTo>
                  <a:lnTo>
                    <a:pt x="352" y="104"/>
                  </a:lnTo>
                  <a:lnTo>
                    <a:pt x="346" y="104"/>
                  </a:lnTo>
                  <a:lnTo>
                    <a:pt x="320" y="120"/>
                  </a:lnTo>
                  <a:lnTo>
                    <a:pt x="320" y="120"/>
                  </a:lnTo>
                  <a:lnTo>
                    <a:pt x="316" y="124"/>
                  </a:lnTo>
                  <a:lnTo>
                    <a:pt x="314" y="128"/>
                  </a:lnTo>
                  <a:lnTo>
                    <a:pt x="314" y="132"/>
                  </a:lnTo>
                  <a:lnTo>
                    <a:pt x="316" y="136"/>
                  </a:lnTo>
                  <a:lnTo>
                    <a:pt x="316" y="136"/>
                  </a:lnTo>
                  <a:lnTo>
                    <a:pt x="320" y="142"/>
                  </a:lnTo>
                  <a:lnTo>
                    <a:pt x="326" y="142"/>
                  </a:lnTo>
                  <a:lnTo>
                    <a:pt x="326" y="142"/>
                  </a:lnTo>
                  <a:close/>
                  <a:moveTo>
                    <a:pt x="372" y="196"/>
                  </a:moveTo>
                  <a:lnTo>
                    <a:pt x="346" y="196"/>
                  </a:lnTo>
                  <a:lnTo>
                    <a:pt x="346" y="196"/>
                  </a:lnTo>
                  <a:lnTo>
                    <a:pt x="342" y="198"/>
                  </a:lnTo>
                  <a:lnTo>
                    <a:pt x="338" y="200"/>
                  </a:lnTo>
                  <a:lnTo>
                    <a:pt x="336" y="204"/>
                  </a:lnTo>
                  <a:lnTo>
                    <a:pt x="334" y="208"/>
                  </a:lnTo>
                  <a:lnTo>
                    <a:pt x="334" y="208"/>
                  </a:lnTo>
                  <a:lnTo>
                    <a:pt x="336" y="212"/>
                  </a:lnTo>
                  <a:lnTo>
                    <a:pt x="338" y="216"/>
                  </a:lnTo>
                  <a:lnTo>
                    <a:pt x="342" y="220"/>
                  </a:lnTo>
                  <a:lnTo>
                    <a:pt x="346" y="220"/>
                  </a:lnTo>
                  <a:lnTo>
                    <a:pt x="372" y="220"/>
                  </a:lnTo>
                  <a:lnTo>
                    <a:pt x="372" y="220"/>
                  </a:lnTo>
                  <a:lnTo>
                    <a:pt x="378" y="220"/>
                  </a:lnTo>
                  <a:lnTo>
                    <a:pt x="382" y="216"/>
                  </a:lnTo>
                  <a:lnTo>
                    <a:pt x="384" y="212"/>
                  </a:lnTo>
                  <a:lnTo>
                    <a:pt x="384" y="208"/>
                  </a:lnTo>
                  <a:lnTo>
                    <a:pt x="384" y="208"/>
                  </a:lnTo>
                  <a:lnTo>
                    <a:pt x="384" y="204"/>
                  </a:lnTo>
                  <a:lnTo>
                    <a:pt x="382" y="200"/>
                  </a:lnTo>
                  <a:lnTo>
                    <a:pt x="378" y="198"/>
                  </a:lnTo>
                  <a:lnTo>
                    <a:pt x="372" y="196"/>
                  </a:lnTo>
                  <a:lnTo>
                    <a:pt x="372" y="196"/>
                  </a:lnTo>
                  <a:close/>
                  <a:moveTo>
                    <a:pt x="294" y="32"/>
                  </a:moveTo>
                  <a:lnTo>
                    <a:pt x="294" y="32"/>
                  </a:lnTo>
                  <a:lnTo>
                    <a:pt x="288" y="30"/>
                  </a:lnTo>
                  <a:lnTo>
                    <a:pt x="284" y="30"/>
                  </a:lnTo>
                  <a:lnTo>
                    <a:pt x="278" y="32"/>
                  </a:lnTo>
                  <a:lnTo>
                    <a:pt x="276" y="36"/>
                  </a:lnTo>
                  <a:lnTo>
                    <a:pt x="258" y="68"/>
                  </a:lnTo>
                  <a:lnTo>
                    <a:pt x="258" y="68"/>
                  </a:lnTo>
                  <a:lnTo>
                    <a:pt x="256" y="72"/>
                  </a:lnTo>
                  <a:lnTo>
                    <a:pt x="256" y="78"/>
                  </a:lnTo>
                  <a:lnTo>
                    <a:pt x="258" y="82"/>
                  </a:lnTo>
                  <a:lnTo>
                    <a:pt x="262" y="86"/>
                  </a:lnTo>
                  <a:lnTo>
                    <a:pt x="262" y="86"/>
                  </a:lnTo>
                  <a:lnTo>
                    <a:pt x="270" y="88"/>
                  </a:lnTo>
                  <a:lnTo>
                    <a:pt x="270" y="88"/>
                  </a:lnTo>
                  <a:lnTo>
                    <a:pt x="276" y="86"/>
                  </a:lnTo>
                  <a:lnTo>
                    <a:pt x="282" y="82"/>
                  </a:lnTo>
                  <a:lnTo>
                    <a:pt x="300" y="50"/>
                  </a:lnTo>
                  <a:lnTo>
                    <a:pt x="300" y="50"/>
                  </a:lnTo>
                  <a:lnTo>
                    <a:pt x="302" y="44"/>
                  </a:lnTo>
                  <a:lnTo>
                    <a:pt x="300" y="40"/>
                  </a:lnTo>
                  <a:lnTo>
                    <a:pt x="298" y="34"/>
                  </a:lnTo>
                  <a:lnTo>
                    <a:pt x="294" y="32"/>
                  </a:lnTo>
                  <a:lnTo>
                    <a:pt x="294" y="32"/>
                  </a:lnTo>
                  <a:close/>
                  <a:moveTo>
                    <a:pt x="286" y="196"/>
                  </a:moveTo>
                  <a:lnTo>
                    <a:pt x="286" y="196"/>
                  </a:lnTo>
                  <a:lnTo>
                    <a:pt x="284" y="216"/>
                  </a:lnTo>
                  <a:lnTo>
                    <a:pt x="278" y="232"/>
                  </a:lnTo>
                  <a:lnTo>
                    <a:pt x="272" y="244"/>
                  </a:lnTo>
                  <a:lnTo>
                    <a:pt x="262" y="256"/>
                  </a:lnTo>
                  <a:lnTo>
                    <a:pt x="262" y="256"/>
                  </a:lnTo>
                  <a:lnTo>
                    <a:pt x="252" y="270"/>
                  </a:lnTo>
                  <a:lnTo>
                    <a:pt x="244" y="288"/>
                  </a:lnTo>
                  <a:lnTo>
                    <a:pt x="240" y="298"/>
                  </a:lnTo>
                  <a:lnTo>
                    <a:pt x="238" y="310"/>
                  </a:lnTo>
                  <a:lnTo>
                    <a:pt x="236" y="322"/>
                  </a:lnTo>
                  <a:lnTo>
                    <a:pt x="234" y="338"/>
                  </a:lnTo>
                  <a:lnTo>
                    <a:pt x="234" y="338"/>
                  </a:lnTo>
                  <a:lnTo>
                    <a:pt x="232" y="344"/>
                  </a:lnTo>
                  <a:lnTo>
                    <a:pt x="230" y="350"/>
                  </a:lnTo>
                  <a:lnTo>
                    <a:pt x="224" y="354"/>
                  </a:lnTo>
                  <a:lnTo>
                    <a:pt x="218" y="354"/>
                  </a:lnTo>
                  <a:lnTo>
                    <a:pt x="166" y="354"/>
                  </a:lnTo>
                  <a:lnTo>
                    <a:pt x="166" y="354"/>
                  </a:lnTo>
                  <a:lnTo>
                    <a:pt x="160" y="354"/>
                  </a:lnTo>
                  <a:lnTo>
                    <a:pt x="154" y="350"/>
                  </a:lnTo>
                  <a:lnTo>
                    <a:pt x="152" y="344"/>
                  </a:lnTo>
                  <a:lnTo>
                    <a:pt x="150" y="338"/>
                  </a:lnTo>
                  <a:lnTo>
                    <a:pt x="150" y="338"/>
                  </a:lnTo>
                  <a:lnTo>
                    <a:pt x="148" y="322"/>
                  </a:lnTo>
                  <a:lnTo>
                    <a:pt x="146" y="310"/>
                  </a:lnTo>
                  <a:lnTo>
                    <a:pt x="144" y="298"/>
                  </a:lnTo>
                  <a:lnTo>
                    <a:pt x="140" y="288"/>
                  </a:lnTo>
                  <a:lnTo>
                    <a:pt x="132" y="270"/>
                  </a:lnTo>
                  <a:lnTo>
                    <a:pt x="122" y="256"/>
                  </a:lnTo>
                  <a:lnTo>
                    <a:pt x="122" y="256"/>
                  </a:lnTo>
                  <a:lnTo>
                    <a:pt x="112" y="244"/>
                  </a:lnTo>
                  <a:lnTo>
                    <a:pt x="106" y="232"/>
                  </a:lnTo>
                  <a:lnTo>
                    <a:pt x="100" y="216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100" y="178"/>
                  </a:lnTo>
                  <a:lnTo>
                    <a:pt x="104" y="160"/>
                  </a:lnTo>
                  <a:lnTo>
                    <a:pt x="110" y="144"/>
                  </a:lnTo>
                  <a:lnTo>
                    <a:pt x="120" y="130"/>
                  </a:lnTo>
                  <a:lnTo>
                    <a:pt x="134" y="118"/>
                  </a:lnTo>
                  <a:lnTo>
                    <a:pt x="150" y="108"/>
                  </a:lnTo>
                  <a:lnTo>
                    <a:pt x="170" y="102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14" y="102"/>
                  </a:lnTo>
                  <a:lnTo>
                    <a:pt x="234" y="108"/>
                  </a:lnTo>
                  <a:lnTo>
                    <a:pt x="250" y="118"/>
                  </a:lnTo>
                  <a:lnTo>
                    <a:pt x="264" y="130"/>
                  </a:lnTo>
                  <a:lnTo>
                    <a:pt x="274" y="144"/>
                  </a:lnTo>
                  <a:lnTo>
                    <a:pt x="280" y="160"/>
                  </a:lnTo>
                  <a:lnTo>
                    <a:pt x="284" y="178"/>
                  </a:lnTo>
                  <a:lnTo>
                    <a:pt x="286" y="196"/>
                  </a:lnTo>
                  <a:lnTo>
                    <a:pt x="286" y="196"/>
                  </a:lnTo>
                  <a:close/>
                  <a:moveTo>
                    <a:pt x="200" y="138"/>
                  </a:moveTo>
                  <a:lnTo>
                    <a:pt x="200" y="138"/>
                  </a:lnTo>
                  <a:lnTo>
                    <a:pt x="198" y="134"/>
                  </a:lnTo>
                  <a:lnTo>
                    <a:pt x="196" y="130"/>
                  </a:lnTo>
                  <a:lnTo>
                    <a:pt x="192" y="128"/>
                  </a:lnTo>
                  <a:lnTo>
                    <a:pt x="190" y="128"/>
                  </a:lnTo>
                  <a:lnTo>
                    <a:pt x="190" y="128"/>
                  </a:lnTo>
                  <a:lnTo>
                    <a:pt x="178" y="128"/>
                  </a:lnTo>
                  <a:lnTo>
                    <a:pt x="166" y="132"/>
                  </a:lnTo>
                  <a:lnTo>
                    <a:pt x="156" y="136"/>
                  </a:lnTo>
                  <a:lnTo>
                    <a:pt x="146" y="144"/>
                  </a:lnTo>
                  <a:lnTo>
                    <a:pt x="136" y="154"/>
                  </a:lnTo>
                  <a:lnTo>
                    <a:pt x="130" y="164"/>
                  </a:lnTo>
                  <a:lnTo>
                    <a:pt x="126" y="178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6" y="198"/>
                  </a:lnTo>
                  <a:lnTo>
                    <a:pt x="128" y="200"/>
                  </a:lnTo>
                  <a:lnTo>
                    <a:pt x="130" y="204"/>
                  </a:lnTo>
                  <a:lnTo>
                    <a:pt x="134" y="204"/>
                  </a:lnTo>
                  <a:lnTo>
                    <a:pt x="134" y="204"/>
                  </a:lnTo>
                  <a:lnTo>
                    <a:pt x="138" y="204"/>
                  </a:lnTo>
                  <a:lnTo>
                    <a:pt x="142" y="200"/>
                  </a:lnTo>
                  <a:lnTo>
                    <a:pt x="144" y="198"/>
                  </a:lnTo>
                  <a:lnTo>
                    <a:pt x="144" y="194"/>
                  </a:lnTo>
                  <a:lnTo>
                    <a:pt x="144" y="194"/>
                  </a:lnTo>
                  <a:lnTo>
                    <a:pt x="146" y="182"/>
                  </a:lnTo>
                  <a:lnTo>
                    <a:pt x="148" y="172"/>
                  </a:lnTo>
                  <a:lnTo>
                    <a:pt x="154" y="164"/>
                  </a:lnTo>
                  <a:lnTo>
                    <a:pt x="160" y="158"/>
                  </a:lnTo>
                  <a:lnTo>
                    <a:pt x="166" y="154"/>
                  </a:lnTo>
                  <a:lnTo>
                    <a:pt x="174" y="150"/>
                  </a:lnTo>
                  <a:lnTo>
                    <a:pt x="182" y="148"/>
                  </a:lnTo>
                  <a:lnTo>
                    <a:pt x="190" y="148"/>
                  </a:lnTo>
                  <a:lnTo>
                    <a:pt x="190" y="148"/>
                  </a:lnTo>
                  <a:lnTo>
                    <a:pt x="192" y="148"/>
                  </a:lnTo>
                  <a:lnTo>
                    <a:pt x="196" y="144"/>
                  </a:lnTo>
                  <a:lnTo>
                    <a:pt x="198" y="142"/>
                  </a:lnTo>
                  <a:lnTo>
                    <a:pt x="200" y="138"/>
                  </a:lnTo>
                  <a:lnTo>
                    <a:pt x="200" y="1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flipV="1">
              <a:off x="1480347" y="2987620"/>
              <a:ext cx="2998246" cy="506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uppo 2"/>
          <p:cNvGrpSpPr/>
          <p:nvPr/>
        </p:nvGrpSpPr>
        <p:grpSpPr>
          <a:xfrm>
            <a:off x="971551" y="2883883"/>
            <a:ext cx="4394366" cy="1614251"/>
            <a:chOff x="662628" y="3069238"/>
            <a:chExt cx="4394366" cy="1614251"/>
          </a:xfrm>
        </p:grpSpPr>
        <p:sp>
          <p:nvSpPr>
            <p:cNvPr id="79" name="Rectangle 78"/>
            <p:cNvSpPr/>
            <p:nvPr/>
          </p:nvSpPr>
          <p:spPr>
            <a:xfrm>
              <a:off x="662628" y="3710957"/>
              <a:ext cx="315084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greener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</a:t>
              </a:r>
              <a:r>
                <a:rPr lang="it-IT" sz="24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Europe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" name="Freeform 20"/>
            <p:cNvSpPr>
              <a:spLocks/>
            </p:cNvSpPr>
            <p:nvPr/>
          </p:nvSpPr>
          <p:spPr bwMode="auto">
            <a:xfrm>
              <a:off x="3657807" y="3069238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1" name="Freeform 20"/>
            <p:cNvSpPr>
              <a:spLocks/>
            </p:cNvSpPr>
            <p:nvPr/>
          </p:nvSpPr>
          <p:spPr bwMode="auto">
            <a:xfrm>
              <a:off x="3850957" y="328690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2" name="Freeform 4922"/>
            <p:cNvSpPr>
              <a:spLocks noEditPoints="1"/>
            </p:cNvSpPr>
            <p:nvPr/>
          </p:nvSpPr>
          <p:spPr bwMode="auto">
            <a:xfrm>
              <a:off x="4082521" y="3580576"/>
              <a:ext cx="549756" cy="591570"/>
            </a:xfrm>
            <a:custGeom>
              <a:avLst/>
              <a:gdLst>
                <a:gd name="T0" fmla="*/ 52 w 360"/>
                <a:gd name="T1" fmla="*/ 176 h 408"/>
                <a:gd name="T2" fmla="*/ 142 w 360"/>
                <a:gd name="T3" fmla="*/ 222 h 408"/>
                <a:gd name="T4" fmla="*/ 96 w 360"/>
                <a:gd name="T5" fmla="*/ 356 h 408"/>
                <a:gd name="T6" fmla="*/ 14 w 360"/>
                <a:gd name="T7" fmla="*/ 298 h 408"/>
                <a:gd name="T8" fmla="*/ 82 w 360"/>
                <a:gd name="T9" fmla="*/ 380 h 408"/>
                <a:gd name="T10" fmla="*/ 4 w 360"/>
                <a:gd name="T11" fmla="*/ 192 h 408"/>
                <a:gd name="T12" fmla="*/ 4 w 360"/>
                <a:gd name="T13" fmla="*/ 260 h 408"/>
                <a:gd name="T14" fmla="*/ 356 w 360"/>
                <a:gd name="T15" fmla="*/ 264 h 408"/>
                <a:gd name="T16" fmla="*/ 308 w 360"/>
                <a:gd name="T17" fmla="*/ 356 h 408"/>
                <a:gd name="T18" fmla="*/ 216 w 360"/>
                <a:gd name="T19" fmla="*/ 404 h 408"/>
                <a:gd name="T20" fmla="*/ 134 w 360"/>
                <a:gd name="T21" fmla="*/ 402 h 408"/>
                <a:gd name="T22" fmla="*/ 136 w 360"/>
                <a:gd name="T23" fmla="*/ 302 h 408"/>
                <a:gd name="T24" fmla="*/ 192 w 360"/>
                <a:gd name="T25" fmla="*/ 216 h 408"/>
                <a:gd name="T26" fmla="*/ 288 w 360"/>
                <a:gd name="T27" fmla="*/ 176 h 408"/>
                <a:gd name="T28" fmla="*/ 358 w 360"/>
                <a:gd name="T29" fmla="*/ 204 h 408"/>
                <a:gd name="T30" fmla="*/ 316 w 360"/>
                <a:gd name="T31" fmla="*/ 282 h 408"/>
                <a:gd name="T32" fmla="*/ 326 w 360"/>
                <a:gd name="T33" fmla="*/ 222 h 408"/>
                <a:gd name="T34" fmla="*/ 234 w 360"/>
                <a:gd name="T35" fmla="*/ 228 h 408"/>
                <a:gd name="T36" fmla="*/ 308 w 360"/>
                <a:gd name="T37" fmla="*/ 208 h 408"/>
                <a:gd name="T38" fmla="*/ 194 w 360"/>
                <a:gd name="T39" fmla="*/ 262 h 408"/>
                <a:gd name="T40" fmla="*/ 306 w 360"/>
                <a:gd name="T41" fmla="*/ 302 h 408"/>
                <a:gd name="T42" fmla="*/ 200 w 360"/>
                <a:gd name="T43" fmla="*/ 374 h 408"/>
                <a:gd name="T44" fmla="*/ 296 w 360"/>
                <a:gd name="T45" fmla="*/ 318 h 408"/>
                <a:gd name="T46" fmla="*/ 214 w 360"/>
                <a:gd name="T47" fmla="*/ 70 h 408"/>
                <a:gd name="T48" fmla="*/ 180 w 360"/>
                <a:gd name="T49" fmla="*/ 48 h 408"/>
                <a:gd name="T50" fmla="*/ 150 w 360"/>
                <a:gd name="T51" fmla="*/ 64 h 408"/>
                <a:gd name="T52" fmla="*/ 146 w 360"/>
                <a:gd name="T53" fmla="*/ 100 h 408"/>
                <a:gd name="T54" fmla="*/ 180 w 360"/>
                <a:gd name="T55" fmla="*/ 122 h 408"/>
                <a:gd name="T56" fmla="*/ 210 w 360"/>
                <a:gd name="T57" fmla="*/ 106 h 408"/>
                <a:gd name="T58" fmla="*/ 180 w 360"/>
                <a:gd name="T59" fmla="*/ 192 h 408"/>
                <a:gd name="T60" fmla="*/ 170 w 360"/>
                <a:gd name="T61" fmla="*/ 146 h 408"/>
                <a:gd name="T62" fmla="*/ 180 w 360"/>
                <a:gd name="T63" fmla="*/ 136 h 408"/>
                <a:gd name="T64" fmla="*/ 190 w 360"/>
                <a:gd name="T65" fmla="*/ 182 h 408"/>
                <a:gd name="T66" fmla="*/ 180 w 360"/>
                <a:gd name="T67" fmla="*/ 192 h 408"/>
                <a:gd name="T68" fmla="*/ 110 w 360"/>
                <a:gd name="T69" fmla="*/ 148 h 408"/>
                <a:gd name="T70" fmla="*/ 132 w 360"/>
                <a:gd name="T71" fmla="*/ 120 h 408"/>
                <a:gd name="T72" fmla="*/ 146 w 360"/>
                <a:gd name="T73" fmla="*/ 128 h 408"/>
                <a:gd name="T74" fmla="*/ 120 w 360"/>
                <a:gd name="T75" fmla="*/ 156 h 408"/>
                <a:gd name="T76" fmla="*/ 96 w 360"/>
                <a:gd name="T77" fmla="*/ 94 h 408"/>
                <a:gd name="T78" fmla="*/ 92 w 360"/>
                <a:gd name="T79" fmla="*/ 78 h 408"/>
                <a:gd name="T80" fmla="*/ 122 w 360"/>
                <a:gd name="T81" fmla="*/ 76 h 408"/>
                <a:gd name="T82" fmla="*/ 126 w 360"/>
                <a:gd name="T83" fmla="*/ 92 h 408"/>
                <a:gd name="T84" fmla="*/ 132 w 360"/>
                <a:gd name="T85" fmla="*/ 50 h 408"/>
                <a:gd name="T86" fmla="*/ 118 w 360"/>
                <a:gd name="T87" fmla="*/ 28 h 408"/>
                <a:gd name="T88" fmla="*/ 134 w 360"/>
                <a:gd name="T89" fmla="*/ 24 h 408"/>
                <a:gd name="T90" fmla="*/ 144 w 360"/>
                <a:gd name="T91" fmla="*/ 48 h 408"/>
                <a:gd name="T92" fmla="*/ 240 w 360"/>
                <a:gd name="T93" fmla="*/ 156 h 408"/>
                <a:gd name="T94" fmla="*/ 214 w 360"/>
                <a:gd name="T95" fmla="*/ 128 h 408"/>
                <a:gd name="T96" fmla="*/ 228 w 360"/>
                <a:gd name="T97" fmla="*/ 120 h 408"/>
                <a:gd name="T98" fmla="*/ 250 w 360"/>
                <a:gd name="T99" fmla="*/ 148 h 408"/>
                <a:gd name="T100" fmla="*/ 242 w 360"/>
                <a:gd name="T101" fmla="*/ 94 h 408"/>
                <a:gd name="T102" fmla="*/ 232 w 360"/>
                <a:gd name="T103" fmla="*/ 84 h 408"/>
                <a:gd name="T104" fmla="*/ 260 w 360"/>
                <a:gd name="T105" fmla="*/ 74 h 408"/>
                <a:gd name="T106" fmla="*/ 270 w 360"/>
                <a:gd name="T107" fmla="*/ 84 h 408"/>
                <a:gd name="T108" fmla="*/ 242 w 360"/>
                <a:gd name="T109" fmla="*/ 94 h 408"/>
                <a:gd name="T110" fmla="*/ 214 w 360"/>
                <a:gd name="T111" fmla="*/ 46 h 408"/>
                <a:gd name="T112" fmla="*/ 230 w 360"/>
                <a:gd name="T113" fmla="*/ 22 h 408"/>
                <a:gd name="T114" fmla="*/ 244 w 360"/>
                <a:gd name="T115" fmla="*/ 32 h 408"/>
                <a:gd name="T116" fmla="*/ 224 w 360"/>
                <a:gd name="T117" fmla="*/ 52 h 408"/>
                <a:gd name="T118" fmla="*/ 170 w 360"/>
                <a:gd name="T119" fmla="*/ 28 h 408"/>
                <a:gd name="T120" fmla="*/ 176 w 360"/>
                <a:gd name="T121" fmla="*/ 2 h 408"/>
                <a:gd name="T122" fmla="*/ 190 w 360"/>
                <a:gd name="T123" fmla="*/ 10 h 408"/>
                <a:gd name="T124" fmla="*/ 180 w 360"/>
                <a:gd name="T125" fmla="*/ 3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0" h="408">
                  <a:moveTo>
                    <a:pt x="112" y="272"/>
                  </a:moveTo>
                  <a:lnTo>
                    <a:pt x="18" y="178"/>
                  </a:lnTo>
                  <a:lnTo>
                    <a:pt x="18" y="178"/>
                  </a:lnTo>
                  <a:lnTo>
                    <a:pt x="36" y="176"/>
                  </a:lnTo>
                  <a:lnTo>
                    <a:pt x="52" y="176"/>
                  </a:lnTo>
                  <a:lnTo>
                    <a:pt x="52" y="176"/>
                  </a:lnTo>
                  <a:lnTo>
                    <a:pt x="80" y="178"/>
                  </a:lnTo>
                  <a:lnTo>
                    <a:pt x="108" y="184"/>
                  </a:lnTo>
                  <a:lnTo>
                    <a:pt x="132" y="194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42" y="222"/>
                  </a:lnTo>
                  <a:lnTo>
                    <a:pt x="130" y="238"/>
                  </a:lnTo>
                  <a:lnTo>
                    <a:pt x="120" y="256"/>
                  </a:lnTo>
                  <a:lnTo>
                    <a:pt x="112" y="272"/>
                  </a:lnTo>
                  <a:lnTo>
                    <a:pt x="112" y="272"/>
                  </a:lnTo>
                  <a:close/>
                  <a:moveTo>
                    <a:pt x="96" y="356"/>
                  </a:moveTo>
                  <a:lnTo>
                    <a:pt x="96" y="356"/>
                  </a:lnTo>
                  <a:lnTo>
                    <a:pt x="98" y="324"/>
                  </a:lnTo>
                  <a:lnTo>
                    <a:pt x="104" y="294"/>
                  </a:lnTo>
                  <a:lnTo>
                    <a:pt x="92" y="280"/>
                  </a:lnTo>
                  <a:lnTo>
                    <a:pt x="8" y="280"/>
                  </a:lnTo>
                  <a:lnTo>
                    <a:pt x="8" y="280"/>
                  </a:lnTo>
                  <a:lnTo>
                    <a:pt x="14" y="298"/>
                  </a:lnTo>
                  <a:lnTo>
                    <a:pt x="22" y="314"/>
                  </a:lnTo>
                  <a:lnTo>
                    <a:pt x="32" y="330"/>
                  </a:lnTo>
                  <a:lnTo>
                    <a:pt x="42" y="344"/>
                  </a:lnTo>
                  <a:lnTo>
                    <a:pt x="54" y="356"/>
                  </a:lnTo>
                  <a:lnTo>
                    <a:pt x="68" y="368"/>
                  </a:lnTo>
                  <a:lnTo>
                    <a:pt x="82" y="380"/>
                  </a:lnTo>
                  <a:lnTo>
                    <a:pt x="98" y="388"/>
                  </a:lnTo>
                  <a:lnTo>
                    <a:pt x="98" y="388"/>
                  </a:lnTo>
                  <a:lnTo>
                    <a:pt x="96" y="372"/>
                  </a:lnTo>
                  <a:lnTo>
                    <a:pt x="96" y="356"/>
                  </a:lnTo>
                  <a:lnTo>
                    <a:pt x="96" y="356"/>
                  </a:lnTo>
                  <a:close/>
                  <a:moveTo>
                    <a:pt x="4" y="192"/>
                  </a:moveTo>
                  <a:lnTo>
                    <a:pt x="4" y="192"/>
                  </a:lnTo>
                  <a:lnTo>
                    <a:pt x="2" y="21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0" y="244"/>
                  </a:lnTo>
                  <a:lnTo>
                    <a:pt x="4" y="260"/>
                  </a:lnTo>
                  <a:lnTo>
                    <a:pt x="72" y="260"/>
                  </a:lnTo>
                  <a:lnTo>
                    <a:pt x="4" y="192"/>
                  </a:lnTo>
                  <a:close/>
                  <a:moveTo>
                    <a:pt x="360" y="228"/>
                  </a:moveTo>
                  <a:lnTo>
                    <a:pt x="360" y="228"/>
                  </a:lnTo>
                  <a:lnTo>
                    <a:pt x="358" y="246"/>
                  </a:lnTo>
                  <a:lnTo>
                    <a:pt x="356" y="264"/>
                  </a:lnTo>
                  <a:lnTo>
                    <a:pt x="352" y="282"/>
                  </a:lnTo>
                  <a:lnTo>
                    <a:pt x="346" y="298"/>
                  </a:lnTo>
                  <a:lnTo>
                    <a:pt x="338" y="314"/>
                  </a:lnTo>
                  <a:lnTo>
                    <a:pt x="330" y="328"/>
                  </a:lnTo>
                  <a:lnTo>
                    <a:pt x="318" y="342"/>
                  </a:lnTo>
                  <a:lnTo>
                    <a:pt x="308" y="356"/>
                  </a:lnTo>
                  <a:lnTo>
                    <a:pt x="294" y="366"/>
                  </a:lnTo>
                  <a:lnTo>
                    <a:pt x="280" y="378"/>
                  </a:lnTo>
                  <a:lnTo>
                    <a:pt x="266" y="386"/>
                  </a:lnTo>
                  <a:lnTo>
                    <a:pt x="250" y="394"/>
                  </a:lnTo>
                  <a:lnTo>
                    <a:pt x="234" y="400"/>
                  </a:lnTo>
                  <a:lnTo>
                    <a:pt x="216" y="404"/>
                  </a:lnTo>
                  <a:lnTo>
                    <a:pt x="198" y="406"/>
                  </a:lnTo>
                  <a:lnTo>
                    <a:pt x="180" y="408"/>
                  </a:lnTo>
                  <a:lnTo>
                    <a:pt x="180" y="408"/>
                  </a:lnTo>
                  <a:lnTo>
                    <a:pt x="156" y="406"/>
                  </a:lnTo>
                  <a:lnTo>
                    <a:pt x="134" y="402"/>
                  </a:lnTo>
                  <a:lnTo>
                    <a:pt x="134" y="402"/>
                  </a:lnTo>
                  <a:lnTo>
                    <a:pt x="128" y="378"/>
                  </a:lnTo>
                  <a:lnTo>
                    <a:pt x="128" y="356"/>
                  </a:lnTo>
                  <a:lnTo>
                    <a:pt x="128" y="356"/>
                  </a:lnTo>
                  <a:lnTo>
                    <a:pt x="128" y="336"/>
                  </a:lnTo>
                  <a:lnTo>
                    <a:pt x="130" y="318"/>
                  </a:lnTo>
                  <a:lnTo>
                    <a:pt x="136" y="302"/>
                  </a:lnTo>
                  <a:lnTo>
                    <a:pt x="142" y="286"/>
                  </a:lnTo>
                  <a:lnTo>
                    <a:pt x="150" y="270"/>
                  </a:lnTo>
                  <a:lnTo>
                    <a:pt x="158" y="254"/>
                  </a:lnTo>
                  <a:lnTo>
                    <a:pt x="168" y="240"/>
                  </a:lnTo>
                  <a:lnTo>
                    <a:pt x="180" y="228"/>
                  </a:lnTo>
                  <a:lnTo>
                    <a:pt x="192" y="216"/>
                  </a:lnTo>
                  <a:lnTo>
                    <a:pt x="206" y="206"/>
                  </a:lnTo>
                  <a:lnTo>
                    <a:pt x="222" y="198"/>
                  </a:lnTo>
                  <a:lnTo>
                    <a:pt x="238" y="190"/>
                  </a:lnTo>
                  <a:lnTo>
                    <a:pt x="254" y="184"/>
                  </a:lnTo>
                  <a:lnTo>
                    <a:pt x="270" y="178"/>
                  </a:lnTo>
                  <a:lnTo>
                    <a:pt x="288" y="176"/>
                  </a:lnTo>
                  <a:lnTo>
                    <a:pt x="308" y="176"/>
                  </a:lnTo>
                  <a:lnTo>
                    <a:pt x="308" y="176"/>
                  </a:lnTo>
                  <a:lnTo>
                    <a:pt x="330" y="176"/>
                  </a:lnTo>
                  <a:lnTo>
                    <a:pt x="354" y="182"/>
                  </a:lnTo>
                  <a:lnTo>
                    <a:pt x="354" y="182"/>
                  </a:lnTo>
                  <a:lnTo>
                    <a:pt x="358" y="204"/>
                  </a:lnTo>
                  <a:lnTo>
                    <a:pt x="360" y="228"/>
                  </a:lnTo>
                  <a:lnTo>
                    <a:pt x="360" y="228"/>
                  </a:lnTo>
                  <a:close/>
                  <a:moveTo>
                    <a:pt x="326" y="222"/>
                  </a:moveTo>
                  <a:lnTo>
                    <a:pt x="268" y="282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20" y="268"/>
                  </a:lnTo>
                  <a:lnTo>
                    <a:pt x="324" y="256"/>
                  </a:lnTo>
                  <a:lnTo>
                    <a:pt x="326" y="242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6" y="222"/>
                  </a:lnTo>
                  <a:lnTo>
                    <a:pt x="326" y="222"/>
                  </a:lnTo>
                  <a:close/>
                  <a:moveTo>
                    <a:pt x="308" y="208"/>
                  </a:moveTo>
                  <a:lnTo>
                    <a:pt x="308" y="208"/>
                  </a:lnTo>
                  <a:lnTo>
                    <a:pt x="282" y="210"/>
                  </a:lnTo>
                  <a:lnTo>
                    <a:pt x="256" y="218"/>
                  </a:lnTo>
                  <a:lnTo>
                    <a:pt x="234" y="228"/>
                  </a:lnTo>
                  <a:lnTo>
                    <a:pt x="214" y="242"/>
                  </a:lnTo>
                  <a:lnTo>
                    <a:pt x="214" y="308"/>
                  </a:lnTo>
                  <a:lnTo>
                    <a:pt x="312" y="208"/>
                  </a:lnTo>
                  <a:lnTo>
                    <a:pt x="312" y="208"/>
                  </a:lnTo>
                  <a:lnTo>
                    <a:pt x="308" y="208"/>
                  </a:lnTo>
                  <a:lnTo>
                    <a:pt x="308" y="208"/>
                  </a:lnTo>
                  <a:close/>
                  <a:moveTo>
                    <a:pt x="160" y="356"/>
                  </a:moveTo>
                  <a:lnTo>
                    <a:pt x="160" y="356"/>
                  </a:lnTo>
                  <a:lnTo>
                    <a:pt x="160" y="360"/>
                  </a:lnTo>
                  <a:lnTo>
                    <a:pt x="194" y="328"/>
                  </a:lnTo>
                  <a:lnTo>
                    <a:pt x="194" y="262"/>
                  </a:lnTo>
                  <a:lnTo>
                    <a:pt x="194" y="262"/>
                  </a:lnTo>
                  <a:lnTo>
                    <a:pt x="180" y="282"/>
                  </a:lnTo>
                  <a:lnTo>
                    <a:pt x="170" y="306"/>
                  </a:lnTo>
                  <a:lnTo>
                    <a:pt x="162" y="330"/>
                  </a:lnTo>
                  <a:lnTo>
                    <a:pt x="160" y="356"/>
                  </a:lnTo>
                  <a:lnTo>
                    <a:pt x="160" y="356"/>
                  </a:lnTo>
                  <a:close/>
                  <a:moveTo>
                    <a:pt x="306" y="302"/>
                  </a:moveTo>
                  <a:lnTo>
                    <a:pt x="248" y="302"/>
                  </a:lnTo>
                  <a:lnTo>
                    <a:pt x="174" y="374"/>
                  </a:lnTo>
                  <a:lnTo>
                    <a:pt x="174" y="374"/>
                  </a:lnTo>
                  <a:lnTo>
                    <a:pt x="180" y="374"/>
                  </a:lnTo>
                  <a:lnTo>
                    <a:pt x="180" y="374"/>
                  </a:lnTo>
                  <a:lnTo>
                    <a:pt x="200" y="374"/>
                  </a:lnTo>
                  <a:lnTo>
                    <a:pt x="220" y="370"/>
                  </a:lnTo>
                  <a:lnTo>
                    <a:pt x="238" y="364"/>
                  </a:lnTo>
                  <a:lnTo>
                    <a:pt x="254" y="354"/>
                  </a:lnTo>
                  <a:lnTo>
                    <a:pt x="270" y="344"/>
                  </a:lnTo>
                  <a:lnTo>
                    <a:pt x="284" y="332"/>
                  </a:lnTo>
                  <a:lnTo>
                    <a:pt x="296" y="318"/>
                  </a:lnTo>
                  <a:lnTo>
                    <a:pt x="306" y="302"/>
                  </a:lnTo>
                  <a:lnTo>
                    <a:pt x="306" y="302"/>
                  </a:lnTo>
                  <a:close/>
                  <a:moveTo>
                    <a:pt x="216" y="84"/>
                  </a:moveTo>
                  <a:lnTo>
                    <a:pt x="216" y="84"/>
                  </a:lnTo>
                  <a:lnTo>
                    <a:pt x="216" y="78"/>
                  </a:lnTo>
                  <a:lnTo>
                    <a:pt x="214" y="70"/>
                  </a:lnTo>
                  <a:lnTo>
                    <a:pt x="210" y="64"/>
                  </a:lnTo>
                  <a:lnTo>
                    <a:pt x="206" y="60"/>
                  </a:lnTo>
                  <a:lnTo>
                    <a:pt x="200" y="56"/>
                  </a:lnTo>
                  <a:lnTo>
                    <a:pt x="194" y="52"/>
                  </a:lnTo>
                  <a:lnTo>
                    <a:pt x="188" y="50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72" y="50"/>
                  </a:lnTo>
                  <a:lnTo>
                    <a:pt x="166" y="52"/>
                  </a:lnTo>
                  <a:lnTo>
                    <a:pt x="160" y="56"/>
                  </a:lnTo>
                  <a:lnTo>
                    <a:pt x="154" y="60"/>
                  </a:lnTo>
                  <a:lnTo>
                    <a:pt x="150" y="64"/>
                  </a:lnTo>
                  <a:lnTo>
                    <a:pt x="146" y="70"/>
                  </a:lnTo>
                  <a:lnTo>
                    <a:pt x="144" y="78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92"/>
                  </a:lnTo>
                  <a:lnTo>
                    <a:pt x="146" y="100"/>
                  </a:lnTo>
                  <a:lnTo>
                    <a:pt x="150" y="106"/>
                  </a:lnTo>
                  <a:lnTo>
                    <a:pt x="154" y="110"/>
                  </a:lnTo>
                  <a:lnTo>
                    <a:pt x="160" y="114"/>
                  </a:lnTo>
                  <a:lnTo>
                    <a:pt x="166" y="118"/>
                  </a:lnTo>
                  <a:lnTo>
                    <a:pt x="172" y="120"/>
                  </a:lnTo>
                  <a:lnTo>
                    <a:pt x="180" y="122"/>
                  </a:lnTo>
                  <a:lnTo>
                    <a:pt x="180" y="122"/>
                  </a:lnTo>
                  <a:lnTo>
                    <a:pt x="188" y="120"/>
                  </a:lnTo>
                  <a:lnTo>
                    <a:pt x="194" y="118"/>
                  </a:lnTo>
                  <a:lnTo>
                    <a:pt x="200" y="114"/>
                  </a:lnTo>
                  <a:lnTo>
                    <a:pt x="206" y="110"/>
                  </a:lnTo>
                  <a:lnTo>
                    <a:pt x="210" y="106"/>
                  </a:lnTo>
                  <a:lnTo>
                    <a:pt x="214" y="100"/>
                  </a:lnTo>
                  <a:lnTo>
                    <a:pt x="216" y="92"/>
                  </a:lnTo>
                  <a:lnTo>
                    <a:pt x="216" y="84"/>
                  </a:lnTo>
                  <a:lnTo>
                    <a:pt x="216" y="84"/>
                  </a:lnTo>
                  <a:close/>
                  <a:moveTo>
                    <a:pt x="180" y="192"/>
                  </a:moveTo>
                  <a:lnTo>
                    <a:pt x="180" y="192"/>
                  </a:lnTo>
                  <a:lnTo>
                    <a:pt x="180" y="192"/>
                  </a:lnTo>
                  <a:lnTo>
                    <a:pt x="176" y="190"/>
                  </a:lnTo>
                  <a:lnTo>
                    <a:pt x="172" y="188"/>
                  </a:lnTo>
                  <a:lnTo>
                    <a:pt x="170" y="186"/>
                  </a:lnTo>
                  <a:lnTo>
                    <a:pt x="170" y="182"/>
                  </a:lnTo>
                  <a:lnTo>
                    <a:pt x="170" y="146"/>
                  </a:lnTo>
                  <a:lnTo>
                    <a:pt x="170" y="146"/>
                  </a:lnTo>
                  <a:lnTo>
                    <a:pt x="170" y="142"/>
                  </a:lnTo>
                  <a:lnTo>
                    <a:pt x="172" y="140"/>
                  </a:lnTo>
                  <a:lnTo>
                    <a:pt x="176" y="138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4" y="138"/>
                  </a:lnTo>
                  <a:lnTo>
                    <a:pt x="188" y="140"/>
                  </a:lnTo>
                  <a:lnTo>
                    <a:pt x="190" y="142"/>
                  </a:lnTo>
                  <a:lnTo>
                    <a:pt x="190" y="146"/>
                  </a:lnTo>
                  <a:lnTo>
                    <a:pt x="190" y="182"/>
                  </a:lnTo>
                  <a:lnTo>
                    <a:pt x="190" y="182"/>
                  </a:lnTo>
                  <a:lnTo>
                    <a:pt x="190" y="186"/>
                  </a:lnTo>
                  <a:lnTo>
                    <a:pt x="188" y="188"/>
                  </a:lnTo>
                  <a:lnTo>
                    <a:pt x="184" y="190"/>
                  </a:lnTo>
                  <a:lnTo>
                    <a:pt x="180" y="192"/>
                  </a:lnTo>
                  <a:lnTo>
                    <a:pt x="180" y="192"/>
                  </a:lnTo>
                  <a:close/>
                  <a:moveTo>
                    <a:pt x="120" y="156"/>
                  </a:moveTo>
                  <a:lnTo>
                    <a:pt x="120" y="156"/>
                  </a:lnTo>
                  <a:lnTo>
                    <a:pt x="116" y="154"/>
                  </a:lnTo>
                  <a:lnTo>
                    <a:pt x="112" y="152"/>
                  </a:lnTo>
                  <a:lnTo>
                    <a:pt x="112" y="152"/>
                  </a:lnTo>
                  <a:lnTo>
                    <a:pt x="110" y="148"/>
                  </a:lnTo>
                  <a:lnTo>
                    <a:pt x="110" y="146"/>
                  </a:lnTo>
                  <a:lnTo>
                    <a:pt x="110" y="142"/>
                  </a:lnTo>
                  <a:lnTo>
                    <a:pt x="112" y="138"/>
                  </a:lnTo>
                  <a:lnTo>
                    <a:pt x="130" y="122"/>
                  </a:lnTo>
                  <a:lnTo>
                    <a:pt x="130" y="122"/>
                  </a:lnTo>
                  <a:lnTo>
                    <a:pt x="132" y="120"/>
                  </a:lnTo>
                  <a:lnTo>
                    <a:pt x="136" y="118"/>
                  </a:lnTo>
                  <a:lnTo>
                    <a:pt x="140" y="120"/>
                  </a:lnTo>
                  <a:lnTo>
                    <a:pt x="144" y="122"/>
                  </a:lnTo>
                  <a:lnTo>
                    <a:pt x="144" y="122"/>
                  </a:lnTo>
                  <a:lnTo>
                    <a:pt x="146" y="124"/>
                  </a:lnTo>
                  <a:lnTo>
                    <a:pt x="146" y="128"/>
                  </a:lnTo>
                  <a:lnTo>
                    <a:pt x="146" y="132"/>
                  </a:lnTo>
                  <a:lnTo>
                    <a:pt x="144" y="136"/>
                  </a:lnTo>
                  <a:lnTo>
                    <a:pt x="126" y="152"/>
                  </a:lnTo>
                  <a:lnTo>
                    <a:pt x="126" y="152"/>
                  </a:lnTo>
                  <a:lnTo>
                    <a:pt x="124" y="154"/>
                  </a:lnTo>
                  <a:lnTo>
                    <a:pt x="120" y="156"/>
                  </a:lnTo>
                  <a:lnTo>
                    <a:pt x="120" y="156"/>
                  </a:lnTo>
                  <a:close/>
                  <a:moveTo>
                    <a:pt x="118" y="94"/>
                  </a:moveTo>
                  <a:lnTo>
                    <a:pt x="118" y="94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4"/>
                  </a:lnTo>
                  <a:lnTo>
                    <a:pt x="92" y="92"/>
                  </a:lnTo>
                  <a:lnTo>
                    <a:pt x="90" y="88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90" y="82"/>
                  </a:lnTo>
                  <a:lnTo>
                    <a:pt x="92" y="78"/>
                  </a:lnTo>
                  <a:lnTo>
                    <a:pt x="96" y="76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22" y="76"/>
                  </a:lnTo>
                  <a:lnTo>
                    <a:pt x="126" y="78"/>
                  </a:lnTo>
                  <a:lnTo>
                    <a:pt x="128" y="82"/>
                  </a:lnTo>
                  <a:lnTo>
                    <a:pt x="128" y="84"/>
                  </a:lnTo>
                  <a:lnTo>
                    <a:pt x="128" y="84"/>
                  </a:lnTo>
                  <a:lnTo>
                    <a:pt x="128" y="88"/>
                  </a:lnTo>
                  <a:lnTo>
                    <a:pt x="126" y="92"/>
                  </a:lnTo>
                  <a:lnTo>
                    <a:pt x="122" y="94"/>
                  </a:lnTo>
                  <a:lnTo>
                    <a:pt x="118" y="94"/>
                  </a:lnTo>
                  <a:lnTo>
                    <a:pt x="118" y="94"/>
                  </a:lnTo>
                  <a:close/>
                  <a:moveTo>
                    <a:pt x="136" y="52"/>
                  </a:moveTo>
                  <a:lnTo>
                    <a:pt x="136" y="52"/>
                  </a:lnTo>
                  <a:lnTo>
                    <a:pt x="132" y="50"/>
                  </a:lnTo>
                  <a:lnTo>
                    <a:pt x="130" y="48"/>
                  </a:lnTo>
                  <a:lnTo>
                    <a:pt x="120" y="38"/>
                  </a:lnTo>
                  <a:lnTo>
                    <a:pt x="120" y="38"/>
                  </a:lnTo>
                  <a:lnTo>
                    <a:pt x="118" y="36"/>
                  </a:lnTo>
                  <a:lnTo>
                    <a:pt x="116" y="32"/>
                  </a:lnTo>
                  <a:lnTo>
                    <a:pt x="118" y="28"/>
                  </a:lnTo>
                  <a:lnTo>
                    <a:pt x="120" y="24"/>
                  </a:lnTo>
                  <a:lnTo>
                    <a:pt x="120" y="24"/>
                  </a:lnTo>
                  <a:lnTo>
                    <a:pt x="122" y="22"/>
                  </a:lnTo>
                  <a:lnTo>
                    <a:pt x="126" y="22"/>
                  </a:lnTo>
                  <a:lnTo>
                    <a:pt x="130" y="22"/>
                  </a:lnTo>
                  <a:lnTo>
                    <a:pt x="134" y="24"/>
                  </a:lnTo>
                  <a:lnTo>
                    <a:pt x="144" y="34"/>
                  </a:lnTo>
                  <a:lnTo>
                    <a:pt x="144" y="34"/>
                  </a:lnTo>
                  <a:lnTo>
                    <a:pt x="146" y="38"/>
                  </a:lnTo>
                  <a:lnTo>
                    <a:pt x="146" y="42"/>
                  </a:lnTo>
                  <a:lnTo>
                    <a:pt x="146" y="46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40" y="50"/>
                  </a:lnTo>
                  <a:lnTo>
                    <a:pt x="136" y="52"/>
                  </a:lnTo>
                  <a:lnTo>
                    <a:pt x="136" y="52"/>
                  </a:lnTo>
                  <a:close/>
                  <a:moveTo>
                    <a:pt x="240" y="156"/>
                  </a:moveTo>
                  <a:lnTo>
                    <a:pt x="240" y="156"/>
                  </a:lnTo>
                  <a:lnTo>
                    <a:pt x="236" y="154"/>
                  </a:lnTo>
                  <a:lnTo>
                    <a:pt x="234" y="152"/>
                  </a:lnTo>
                  <a:lnTo>
                    <a:pt x="216" y="136"/>
                  </a:lnTo>
                  <a:lnTo>
                    <a:pt x="216" y="136"/>
                  </a:lnTo>
                  <a:lnTo>
                    <a:pt x="214" y="132"/>
                  </a:lnTo>
                  <a:lnTo>
                    <a:pt x="214" y="128"/>
                  </a:lnTo>
                  <a:lnTo>
                    <a:pt x="214" y="124"/>
                  </a:lnTo>
                  <a:lnTo>
                    <a:pt x="216" y="122"/>
                  </a:lnTo>
                  <a:lnTo>
                    <a:pt x="216" y="122"/>
                  </a:lnTo>
                  <a:lnTo>
                    <a:pt x="220" y="120"/>
                  </a:lnTo>
                  <a:lnTo>
                    <a:pt x="224" y="118"/>
                  </a:lnTo>
                  <a:lnTo>
                    <a:pt x="228" y="120"/>
                  </a:lnTo>
                  <a:lnTo>
                    <a:pt x="230" y="122"/>
                  </a:lnTo>
                  <a:lnTo>
                    <a:pt x="248" y="138"/>
                  </a:lnTo>
                  <a:lnTo>
                    <a:pt x="248" y="138"/>
                  </a:lnTo>
                  <a:lnTo>
                    <a:pt x="250" y="142"/>
                  </a:lnTo>
                  <a:lnTo>
                    <a:pt x="250" y="146"/>
                  </a:lnTo>
                  <a:lnTo>
                    <a:pt x="250" y="148"/>
                  </a:lnTo>
                  <a:lnTo>
                    <a:pt x="248" y="152"/>
                  </a:lnTo>
                  <a:lnTo>
                    <a:pt x="248" y="152"/>
                  </a:lnTo>
                  <a:lnTo>
                    <a:pt x="244" y="154"/>
                  </a:lnTo>
                  <a:lnTo>
                    <a:pt x="240" y="156"/>
                  </a:lnTo>
                  <a:lnTo>
                    <a:pt x="240" y="156"/>
                  </a:lnTo>
                  <a:close/>
                  <a:moveTo>
                    <a:pt x="242" y="94"/>
                  </a:moveTo>
                  <a:lnTo>
                    <a:pt x="242" y="94"/>
                  </a:lnTo>
                  <a:lnTo>
                    <a:pt x="238" y="94"/>
                  </a:lnTo>
                  <a:lnTo>
                    <a:pt x="234" y="92"/>
                  </a:lnTo>
                  <a:lnTo>
                    <a:pt x="232" y="88"/>
                  </a:lnTo>
                  <a:lnTo>
                    <a:pt x="232" y="84"/>
                  </a:lnTo>
                  <a:lnTo>
                    <a:pt x="232" y="84"/>
                  </a:lnTo>
                  <a:lnTo>
                    <a:pt x="232" y="82"/>
                  </a:lnTo>
                  <a:lnTo>
                    <a:pt x="234" y="78"/>
                  </a:lnTo>
                  <a:lnTo>
                    <a:pt x="238" y="76"/>
                  </a:lnTo>
                  <a:lnTo>
                    <a:pt x="242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4" y="76"/>
                  </a:lnTo>
                  <a:lnTo>
                    <a:pt x="268" y="78"/>
                  </a:lnTo>
                  <a:lnTo>
                    <a:pt x="270" y="82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88"/>
                  </a:lnTo>
                  <a:lnTo>
                    <a:pt x="268" y="92"/>
                  </a:lnTo>
                  <a:lnTo>
                    <a:pt x="264" y="94"/>
                  </a:lnTo>
                  <a:lnTo>
                    <a:pt x="260" y="94"/>
                  </a:lnTo>
                  <a:lnTo>
                    <a:pt x="242" y="94"/>
                  </a:lnTo>
                  <a:lnTo>
                    <a:pt x="242" y="94"/>
                  </a:lnTo>
                  <a:close/>
                  <a:moveTo>
                    <a:pt x="224" y="52"/>
                  </a:moveTo>
                  <a:lnTo>
                    <a:pt x="224" y="52"/>
                  </a:lnTo>
                  <a:lnTo>
                    <a:pt x="220" y="50"/>
                  </a:lnTo>
                  <a:lnTo>
                    <a:pt x="216" y="48"/>
                  </a:lnTo>
                  <a:lnTo>
                    <a:pt x="216" y="48"/>
                  </a:lnTo>
                  <a:lnTo>
                    <a:pt x="214" y="46"/>
                  </a:lnTo>
                  <a:lnTo>
                    <a:pt x="214" y="42"/>
                  </a:lnTo>
                  <a:lnTo>
                    <a:pt x="214" y="38"/>
                  </a:lnTo>
                  <a:lnTo>
                    <a:pt x="216" y="34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30" y="22"/>
                  </a:lnTo>
                  <a:lnTo>
                    <a:pt x="234" y="22"/>
                  </a:lnTo>
                  <a:lnTo>
                    <a:pt x="238" y="22"/>
                  </a:lnTo>
                  <a:lnTo>
                    <a:pt x="240" y="24"/>
                  </a:lnTo>
                  <a:lnTo>
                    <a:pt x="240" y="24"/>
                  </a:lnTo>
                  <a:lnTo>
                    <a:pt x="242" y="28"/>
                  </a:lnTo>
                  <a:lnTo>
                    <a:pt x="244" y="32"/>
                  </a:lnTo>
                  <a:lnTo>
                    <a:pt x="242" y="36"/>
                  </a:lnTo>
                  <a:lnTo>
                    <a:pt x="240" y="38"/>
                  </a:lnTo>
                  <a:lnTo>
                    <a:pt x="230" y="48"/>
                  </a:lnTo>
                  <a:lnTo>
                    <a:pt x="230" y="48"/>
                  </a:lnTo>
                  <a:lnTo>
                    <a:pt x="228" y="50"/>
                  </a:lnTo>
                  <a:lnTo>
                    <a:pt x="224" y="52"/>
                  </a:lnTo>
                  <a:lnTo>
                    <a:pt x="224" y="52"/>
                  </a:lnTo>
                  <a:close/>
                  <a:moveTo>
                    <a:pt x="180" y="34"/>
                  </a:moveTo>
                  <a:lnTo>
                    <a:pt x="180" y="34"/>
                  </a:lnTo>
                  <a:lnTo>
                    <a:pt x="176" y="32"/>
                  </a:lnTo>
                  <a:lnTo>
                    <a:pt x="172" y="30"/>
                  </a:lnTo>
                  <a:lnTo>
                    <a:pt x="170" y="28"/>
                  </a:lnTo>
                  <a:lnTo>
                    <a:pt x="170" y="24"/>
                  </a:lnTo>
                  <a:lnTo>
                    <a:pt x="170" y="10"/>
                  </a:lnTo>
                  <a:lnTo>
                    <a:pt x="170" y="10"/>
                  </a:lnTo>
                  <a:lnTo>
                    <a:pt x="170" y="6"/>
                  </a:lnTo>
                  <a:lnTo>
                    <a:pt x="172" y="4"/>
                  </a:lnTo>
                  <a:lnTo>
                    <a:pt x="176" y="2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0" y="6"/>
                  </a:lnTo>
                  <a:lnTo>
                    <a:pt x="190" y="10"/>
                  </a:lnTo>
                  <a:lnTo>
                    <a:pt x="190" y="24"/>
                  </a:lnTo>
                  <a:lnTo>
                    <a:pt x="190" y="24"/>
                  </a:lnTo>
                  <a:lnTo>
                    <a:pt x="190" y="28"/>
                  </a:lnTo>
                  <a:lnTo>
                    <a:pt x="188" y="30"/>
                  </a:lnTo>
                  <a:lnTo>
                    <a:pt x="184" y="32"/>
                  </a:lnTo>
                  <a:lnTo>
                    <a:pt x="180" y="34"/>
                  </a:lnTo>
                  <a:lnTo>
                    <a:pt x="180" y="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83" name="Straight Connector 82"/>
            <p:cNvCxnSpPr>
              <a:endCxn id="80" idx="2"/>
            </p:cNvCxnSpPr>
            <p:nvPr/>
          </p:nvCxnSpPr>
          <p:spPr>
            <a:xfrm>
              <a:off x="1289154" y="4143407"/>
              <a:ext cx="2368653" cy="120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uppo 3"/>
          <p:cNvGrpSpPr/>
          <p:nvPr/>
        </p:nvGrpSpPr>
        <p:grpSpPr>
          <a:xfrm>
            <a:off x="847725" y="4140722"/>
            <a:ext cx="5338978" cy="1614251"/>
            <a:chOff x="538802" y="4326077"/>
            <a:chExt cx="5338978" cy="1614251"/>
          </a:xfrm>
        </p:grpSpPr>
        <p:sp>
          <p:nvSpPr>
            <p:cNvPr id="85" name="Rectangle 84"/>
            <p:cNvSpPr/>
            <p:nvPr/>
          </p:nvSpPr>
          <p:spPr>
            <a:xfrm>
              <a:off x="538802" y="4922114"/>
              <a:ext cx="40934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Europe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closer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to </a:t>
              </a:r>
              <a:r>
                <a:rPr lang="it-IT" sz="2400" b="1" i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citizens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6" name="Freeform 20"/>
            <p:cNvSpPr>
              <a:spLocks/>
            </p:cNvSpPr>
            <p:nvPr/>
          </p:nvSpPr>
          <p:spPr bwMode="auto">
            <a:xfrm>
              <a:off x="4478593" y="4326077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7" name="Freeform 20"/>
            <p:cNvSpPr>
              <a:spLocks/>
            </p:cNvSpPr>
            <p:nvPr/>
          </p:nvSpPr>
          <p:spPr bwMode="auto">
            <a:xfrm>
              <a:off x="4671745" y="4543288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8" name="Freeform 4920"/>
            <p:cNvSpPr>
              <a:spLocks noEditPoints="1"/>
            </p:cNvSpPr>
            <p:nvPr/>
          </p:nvSpPr>
          <p:spPr bwMode="auto">
            <a:xfrm>
              <a:off x="4830719" y="4827879"/>
              <a:ext cx="762424" cy="573538"/>
            </a:xfrm>
            <a:custGeom>
              <a:avLst/>
              <a:gdLst>
                <a:gd name="T0" fmla="*/ 196 w 380"/>
                <a:gd name="T1" fmla="*/ 2 h 310"/>
                <a:gd name="T2" fmla="*/ 118 w 380"/>
                <a:gd name="T3" fmla="*/ 46 h 310"/>
                <a:gd name="T4" fmla="*/ 116 w 380"/>
                <a:gd name="T5" fmla="*/ 6 h 310"/>
                <a:gd name="T6" fmla="*/ 108 w 380"/>
                <a:gd name="T7" fmla="*/ 0 h 310"/>
                <a:gd name="T8" fmla="*/ 64 w 380"/>
                <a:gd name="T9" fmla="*/ 0 h 310"/>
                <a:gd name="T10" fmla="*/ 58 w 380"/>
                <a:gd name="T11" fmla="*/ 10 h 310"/>
                <a:gd name="T12" fmla="*/ 4 w 380"/>
                <a:gd name="T13" fmla="*/ 120 h 310"/>
                <a:gd name="T14" fmla="*/ 0 w 380"/>
                <a:gd name="T15" fmla="*/ 132 h 310"/>
                <a:gd name="T16" fmla="*/ 56 w 380"/>
                <a:gd name="T17" fmla="*/ 138 h 310"/>
                <a:gd name="T18" fmla="*/ 58 w 380"/>
                <a:gd name="T19" fmla="*/ 300 h 310"/>
                <a:gd name="T20" fmla="*/ 72 w 380"/>
                <a:gd name="T21" fmla="*/ 310 h 310"/>
                <a:gd name="T22" fmla="*/ 120 w 380"/>
                <a:gd name="T23" fmla="*/ 306 h 310"/>
                <a:gd name="T24" fmla="*/ 102 w 380"/>
                <a:gd name="T25" fmla="*/ 252 h 310"/>
                <a:gd name="T26" fmla="*/ 96 w 380"/>
                <a:gd name="T27" fmla="*/ 250 h 310"/>
                <a:gd name="T28" fmla="*/ 92 w 380"/>
                <a:gd name="T29" fmla="*/ 182 h 310"/>
                <a:gd name="T30" fmla="*/ 96 w 380"/>
                <a:gd name="T31" fmla="*/ 176 h 310"/>
                <a:gd name="T32" fmla="*/ 162 w 380"/>
                <a:gd name="T33" fmla="*/ 172 h 310"/>
                <a:gd name="T34" fmla="*/ 170 w 380"/>
                <a:gd name="T35" fmla="*/ 176 h 310"/>
                <a:gd name="T36" fmla="*/ 172 w 380"/>
                <a:gd name="T37" fmla="*/ 242 h 310"/>
                <a:gd name="T38" fmla="*/ 170 w 380"/>
                <a:gd name="T39" fmla="*/ 250 h 310"/>
                <a:gd name="T40" fmla="*/ 146 w 380"/>
                <a:gd name="T41" fmla="*/ 252 h 310"/>
                <a:gd name="T42" fmla="*/ 144 w 380"/>
                <a:gd name="T43" fmla="*/ 306 h 310"/>
                <a:gd name="T44" fmla="*/ 232 w 380"/>
                <a:gd name="T45" fmla="*/ 310 h 310"/>
                <a:gd name="T46" fmla="*/ 226 w 380"/>
                <a:gd name="T47" fmla="*/ 252 h 310"/>
                <a:gd name="T48" fmla="*/ 198 w 380"/>
                <a:gd name="T49" fmla="*/ 250 h 310"/>
                <a:gd name="T50" fmla="*/ 192 w 380"/>
                <a:gd name="T51" fmla="*/ 244 h 310"/>
                <a:gd name="T52" fmla="*/ 212 w 380"/>
                <a:gd name="T53" fmla="*/ 180 h 310"/>
                <a:gd name="T54" fmla="*/ 256 w 380"/>
                <a:gd name="T55" fmla="*/ 172 h 310"/>
                <a:gd name="T56" fmla="*/ 266 w 380"/>
                <a:gd name="T57" fmla="*/ 180 h 310"/>
                <a:gd name="T58" fmla="*/ 288 w 380"/>
                <a:gd name="T59" fmla="*/ 242 h 310"/>
                <a:gd name="T60" fmla="*/ 284 w 380"/>
                <a:gd name="T61" fmla="*/ 250 h 310"/>
                <a:gd name="T62" fmla="*/ 278 w 380"/>
                <a:gd name="T63" fmla="*/ 252 h 310"/>
                <a:gd name="T64" fmla="*/ 254 w 380"/>
                <a:gd name="T65" fmla="*/ 298 h 310"/>
                <a:gd name="T66" fmla="*/ 246 w 380"/>
                <a:gd name="T67" fmla="*/ 310 h 310"/>
                <a:gd name="T68" fmla="*/ 314 w 380"/>
                <a:gd name="T69" fmla="*/ 310 h 310"/>
                <a:gd name="T70" fmla="*/ 324 w 380"/>
                <a:gd name="T71" fmla="*/ 294 h 310"/>
                <a:gd name="T72" fmla="*/ 370 w 380"/>
                <a:gd name="T73" fmla="*/ 138 h 310"/>
                <a:gd name="T74" fmla="*/ 374 w 380"/>
                <a:gd name="T75" fmla="*/ 138 h 310"/>
                <a:gd name="T76" fmla="*/ 380 w 380"/>
                <a:gd name="T77" fmla="*/ 128 h 310"/>
                <a:gd name="T78" fmla="*/ 376 w 380"/>
                <a:gd name="T79" fmla="*/ 120 h 310"/>
                <a:gd name="T80" fmla="*/ 132 w 380"/>
                <a:gd name="T81" fmla="*/ 162 h 310"/>
                <a:gd name="T82" fmla="*/ 110 w 380"/>
                <a:gd name="T83" fmla="*/ 146 h 310"/>
                <a:gd name="T84" fmla="*/ 110 w 380"/>
                <a:gd name="T85" fmla="*/ 128 h 310"/>
                <a:gd name="T86" fmla="*/ 132 w 380"/>
                <a:gd name="T87" fmla="*/ 114 h 310"/>
                <a:gd name="T88" fmla="*/ 150 w 380"/>
                <a:gd name="T89" fmla="*/ 120 h 310"/>
                <a:gd name="T90" fmla="*/ 156 w 380"/>
                <a:gd name="T91" fmla="*/ 138 h 310"/>
                <a:gd name="T92" fmla="*/ 142 w 380"/>
                <a:gd name="T93" fmla="*/ 160 h 310"/>
                <a:gd name="T94" fmla="*/ 240 w 380"/>
                <a:gd name="T95" fmla="*/ 162 h 310"/>
                <a:gd name="T96" fmla="*/ 222 w 380"/>
                <a:gd name="T97" fmla="*/ 154 h 310"/>
                <a:gd name="T98" fmla="*/ 216 w 380"/>
                <a:gd name="T99" fmla="*/ 138 h 310"/>
                <a:gd name="T100" fmla="*/ 230 w 380"/>
                <a:gd name="T101" fmla="*/ 116 h 310"/>
                <a:gd name="T102" fmla="*/ 248 w 380"/>
                <a:gd name="T103" fmla="*/ 116 h 310"/>
                <a:gd name="T104" fmla="*/ 264 w 380"/>
                <a:gd name="T105" fmla="*/ 138 h 310"/>
                <a:gd name="T106" fmla="*/ 256 w 380"/>
                <a:gd name="T107" fmla="*/ 154 h 310"/>
                <a:gd name="T108" fmla="*/ 240 w 380"/>
                <a:gd name="T109" fmla="*/ 162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80" h="310">
                  <a:moveTo>
                    <a:pt x="376" y="120"/>
                  </a:moveTo>
                  <a:lnTo>
                    <a:pt x="196" y="2"/>
                  </a:lnTo>
                  <a:lnTo>
                    <a:pt x="196" y="2"/>
                  </a:lnTo>
                  <a:lnTo>
                    <a:pt x="190" y="0"/>
                  </a:lnTo>
                  <a:lnTo>
                    <a:pt x="184" y="2"/>
                  </a:lnTo>
                  <a:lnTo>
                    <a:pt x="118" y="46"/>
                  </a:lnTo>
                  <a:lnTo>
                    <a:pt x="118" y="10"/>
                  </a:lnTo>
                  <a:lnTo>
                    <a:pt x="118" y="10"/>
                  </a:lnTo>
                  <a:lnTo>
                    <a:pt x="116" y="6"/>
                  </a:lnTo>
                  <a:lnTo>
                    <a:pt x="114" y="4"/>
                  </a:lnTo>
                  <a:lnTo>
                    <a:pt x="112" y="0"/>
                  </a:lnTo>
                  <a:lnTo>
                    <a:pt x="108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64" y="0"/>
                  </a:lnTo>
                  <a:lnTo>
                    <a:pt x="60" y="4"/>
                  </a:lnTo>
                  <a:lnTo>
                    <a:pt x="58" y="6"/>
                  </a:lnTo>
                  <a:lnTo>
                    <a:pt x="58" y="10"/>
                  </a:lnTo>
                  <a:lnTo>
                    <a:pt x="58" y="86"/>
                  </a:lnTo>
                  <a:lnTo>
                    <a:pt x="4" y="120"/>
                  </a:lnTo>
                  <a:lnTo>
                    <a:pt x="4" y="120"/>
                  </a:lnTo>
                  <a:lnTo>
                    <a:pt x="0" y="124"/>
                  </a:lnTo>
                  <a:lnTo>
                    <a:pt x="0" y="132"/>
                  </a:lnTo>
                  <a:lnTo>
                    <a:pt x="0" y="132"/>
                  </a:lnTo>
                  <a:lnTo>
                    <a:pt x="4" y="136"/>
                  </a:lnTo>
                  <a:lnTo>
                    <a:pt x="10" y="138"/>
                  </a:lnTo>
                  <a:lnTo>
                    <a:pt x="56" y="138"/>
                  </a:lnTo>
                  <a:lnTo>
                    <a:pt x="56" y="294"/>
                  </a:lnTo>
                  <a:lnTo>
                    <a:pt x="56" y="294"/>
                  </a:lnTo>
                  <a:lnTo>
                    <a:pt x="58" y="300"/>
                  </a:lnTo>
                  <a:lnTo>
                    <a:pt x="62" y="306"/>
                  </a:lnTo>
                  <a:lnTo>
                    <a:pt x="66" y="310"/>
                  </a:lnTo>
                  <a:lnTo>
                    <a:pt x="72" y="310"/>
                  </a:lnTo>
                  <a:lnTo>
                    <a:pt x="126" y="310"/>
                  </a:lnTo>
                  <a:lnTo>
                    <a:pt x="126" y="310"/>
                  </a:lnTo>
                  <a:lnTo>
                    <a:pt x="120" y="306"/>
                  </a:lnTo>
                  <a:lnTo>
                    <a:pt x="118" y="298"/>
                  </a:lnTo>
                  <a:lnTo>
                    <a:pt x="118" y="252"/>
                  </a:lnTo>
                  <a:lnTo>
                    <a:pt x="102" y="252"/>
                  </a:lnTo>
                  <a:lnTo>
                    <a:pt x="102" y="252"/>
                  </a:lnTo>
                  <a:lnTo>
                    <a:pt x="98" y="252"/>
                  </a:lnTo>
                  <a:lnTo>
                    <a:pt x="96" y="250"/>
                  </a:lnTo>
                  <a:lnTo>
                    <a:pt x="94" y="246"/>
                  </a:lnTo>
                  <a:lnTo>
                    <a:pt x="92" y="242"/>
                  </a:lnTo>
                  <a:lnTo>
                    <a:pt x="92" y="182"/>
                  </a:lnTo>
                  <a:lnTo>
                    <a:pt x="92" y="182"/>
                  </a:lnTo>
                  <a:lnTo>
                    <a:pt x="94" y="178"/>
                  </a:lnTo>
                  <a:lnTo>
                    <a:pt x="96" y="176"/>
                  </a:lnTo>
                  <a:lnTo>
                    <a:pt x="98" y="174"/>
                  </a:lnTo>
                  <a:lnTo>
                    <a:pt x="102" y="172"/>
                  </a:lnTo>
                  <a:lnTo>
                    <a:pt x="162" y="172"/>
                  </a:lnTo>
                  <a:lnTo>
                    <a:pt x="162" y="172"/>
                  </a:lnTo>
                  <a:lnTo>
                    <a:pt x="166" y="174"/>
                  </a:lnTo>
                  <a:lnTo>
                    <a:pt x="170" y="176"/>
                  </a:lnTo>
                  <a:lnTo>
                    <a:pt x="172" y="178"/>
                  </a:lnTo>
                  <a:lnTo>
                    <a:pt x="172" y="182"/>
                  </a:lnTo>
                  <a:lnTo>
                    <a:pt x="172" y="242"/>
                  </a:lnTo>
                  <a:lnTo>
                    <a:pt x="172" y="242"/>
                  </a:lnTo>
                  <a:lnTo>
                    <a:pt x="172" y="246"/>
                  </a:lnTo>
                  <a:lnTo>
                    <a:pt x="170" y="250"/>
                  </a:lnTo>
                  <a:lnTo>
                    <a:pt x="166" y="252"/>
                  </a:lnTo>
                  <a:lnTo>
                    <a:pt x="162" y="252"/>
                  </a:lnTo>
                  <a:lnTo>
                    <a:pt x="146" y="252"/>
                  </a:lnTo>
                  <a:lnTo>
                    <a:pt x="146" y="298"/>
                  </a:lnTo>
                  <a:lnTo>
                    <a:pt x="146" y="298"/>
                  </a:lnTo>
                  <a:lnTo>
                    <a:pt x="144" y="306"/>
                  </a:lnTo>
                  <a:lnTo>
                    <a:pt x="140" y="310"/>
                  </a:lnTo>
                  <a:lnTo>
                    <a:pt x="232" y="310"/>
                  </a:lnTo>
                  <a:lnTo>
                    <a:pt x="232" y="310"/>
                  </a:lnTo>
                  <a:lnTo>
                    <a:pt x="228" y="306"/>
                  </a:lnTo>
                  <a:lnTo>
                    <a:pt x="226" y="298"/>
                  </a:lnTo>
                  <a:lnTo>
                    <a:pt x="226" y="252"/>
                  </a:lnTo>
                  <a:lnTo>
                    <a:pt x="202" y="252"/>
                  </a:lnTo>
                  <a:lnTo>
                    <a:pt x="202" y="252"/>
                  </a:lnTo>
                  <a:lnTo>
                    <a:pt x="198" y="250"/>
                  </a:lnTo>
                  <a:lnTo>
                    <a:pt x="194" y="248"/>
                  </a:lnTo>
                  <a:lnTo>
                    <a:pt x="194" y="248"/>
                  </a:lnTo>
                  <a:lnTo>
                    <a:pt x="192" y="244"/>
                  </a:lnTo>
                  <a:lnTo>
                    <a:pt x="192" y="238"/>
                  </a:lnTo>
                  <a:lnTo>
                    <a:pt x="212" y="180"/>
                  </a:lnTo>
                  <a:lnTo>
                    <a:pt x="212" y="180"/>
                  </a:lnTo>
                  <a:lnTo>
                    <a:pt x="216" y="174"/>
                  </a:lnTo>
                  <a:lnTo>
                    <a:pt x="222" y="172"/>
                  </a:lnTo>
                  <a:lnTo>
                    <a:pt x="256" y="172"/>
                  </a:lnTo>
                  <a:lnTo>
                    <a:pt x="256" y="172"/>
                  </a:lnTo>
                  <a:lnTo>
                    <a:pt x="262" y="174"/>
                  </a:lnTo>
                  <a:lnTo>
                    <a:pt x="266" y="180"/>
                  </a:lnTo>
                  <a:lnTo>
                    <a:pt x="286" y="238"/>
                  </a:lnTo>
                  <a:lnTo>
                    <a:pt x="286" y="238"/>
                  </a:lnTo>
                  <a:lnTo>
                    <a:pt x="288" y="242"/>
                  </a:lnTo>
                  <a:lnTo>
                    <a:pt x="288" y="242"/>
                  </a:lnTo>
                  <a:lnTo>
                    <a:pt x="286" y="246"/>
                  </a:lnTo>
                  <a:lnTo>
                    <a:pt x="284" y="250"/>
                  </a:lnTo>
                  <a:lnTo>
                    <a:pt x="282" y="252"/>
                  </a:lnTo>
                  <a:lnTo>
                    <a:pt x="278" y="252"/>
                  </a:lnTo>
                  <a:lnTo>
                    <a:pt x="278" y="252"/>
                  </a:lnTo>
                  <a:lnTo>
                    <a:pt x="278" y="252"/>
                  </a:lnTo>
                  <a:lnTo>
                    <a:pt x="254" y="252"/>
                  </a:lnTo>
                  <a:lnTo>
                    <a:pt x="254" y="298"/>
                  </a:lnTo>
                  <a:lnTo>
                    <a:pt x="254" y="298"/>
                  </a:lnTo>
                  <a:lnTo>
                    <a:pt x="252" y="306"/>
                  </a:lnTo>
                  <a:lnTo>
                    <a:pt x="246" y="310"/>
                  </a:lnTo>
                  <a:lnTo>
                    <a:pt x="308" y="310"/>
                  </a:lnTo>
                  <a:lnTo>
                    <a:pt x="308" y="310"/>
                  </a:lnTo>
                  <a:lnTo>
                    <a:pt x="314" y="310"/>
                  </a:lnTo>
                  <a:lnTo>
                    <a:pt x="318" y="306"/>
                  </a:lnTo>
                  <a:lnTo>
                    <a:pt x="322" y="300"/>
                  </a:lnTo>
                  <a:lnTo>
                    <a:pt x="324" y="294"/>
                  </a:lnTo>
                  <a:lnTo>
                    <a:pt x="324" y="138"/>
                  </a:lnTo>
                  <a:lnTo>
                    <a:pt x="370" y="138"/>
                  </a:lnTo>
                  <a:lnTo>
                    <a:pt x="370" y="138"/>
                  </a:lnTo>
                  <a:lnTo>
                    <a:pt x="370" y="138"/>
                  </a:lnTo>
                  <a:lnTo>
                    <a:pt x="370" y="138"/>
                  </a:lnTo>
                  <a:lnTo>
                    <a:pt x="374" y="138"/>
                  </a:lnTo>
                  <a:lnTo>
                    <a:pt x="378" y="136"/>
                  </a:lnTo>
                  <a:lnTo>
                    <a:pt x="380" y="132"/>
                  </a:lnTo>
                  <a:lnTo>
                    <a:pt x="380" y="128"/>
                  </a:lnTo>
                  <a:lnTo>
                    <a:pt x="380" y="128"/>
                  </a:lnTo>
                  <a:lnTo>
                    <a:pt x="380" y="122"/>
                  </a:lnTo>
                  <a:lnTo>
                    <a:pt x="376" y="120"/>
                  </a:lnTo>
                  <a:lnTo>
                    <a:pt x="376" y="120"/>
                  </a:lnTo>
                  <a:close/>
                  <a:moveTo>
                    <a:pt x="132" y="162"/>
                  </a:moveTo>
                  <a:lnTo>
                    <a:pt x="132" y="162"/>
                  </a:lnTo>
                  <a:lnTo>
                    <a:pt x="124" y="160"/>
                  </a:lnTo>
                  <a:lnTo>
                    <a:pt x="116" y="154"/>
                  </a:lnTo>
                  <a:lnTo>
                    <a:pt x="110" y="146"/>
                  </a:lnTo>
                  <a:lnTo>
                    <a:pt x="108" y="138"/>
                  </a:lnTo>
                  <a:lnTo>
                    <a:pt x="108" y="138"/>
                  </a:lnTo>
                  <a:lnTo>
                    <a:pt x="110" y="128"/>
                  </a:lnTo>
                  <a:lnTo>
                    <a:pt x="116" y="120"/>
                  </a:lnTo>
                  <a:lnTo>
                    <a:pt x="124" y="116"/>
                  </a:lnTo>
                  <a:lnTo>
                    <a:pt x="132" y="114"/>
                  </a:lnTo>
                  <a:lnTo>
                    <a:pt x="132" y="114"/>
                  </a:lnTo>
                  <a:lnTo>
                    <a:pt x="142" y="116"/>
                  </a:lnTo>
                  <a:lnTo>
                    <a:pt x="150" y="120"/>
                  </a:lnTo>
                  <a:lnTo>
                    <a:pt x="154" y="128"/>
                  </a:lnTo>
                  <a:lnTo>
                    <a:pt x="156" y="138"/>
                  </a:lnTo>
                  <a:lnTo>
                    <a:pt x="156" y="138"/>
                  </a:lnTo>
                  <a:lnTo>
                    <a:pt x="154" y="146"/>
                  </a:lnTo>
                  <a:lnTo>
                    <a:pt x="150" y="154"/>
                  </a:lnTo>
                  <a:lnTo>
                    <a:pt x="142" y="160"/>
                  </a:lnTo>
                  <a:lnTo>
                    <a:pt x="132" y="162"/>
                  </a:lnTo>
                  <a:lnTo>
                    <a:pt x="132" y="162"/>
                  </a:lnTo>
                  <a:close/>
                  <a:moveTo>
                    <a:pt x="240" y="162"/>
                  </a:moveTo>
                  <a:lnTo>
                    <a:pt x="240" y="162"/>
                  </a:lnTo>
                  <a:lnTo>
                    <a:pt x="230" y="160"/>
                  </a:lnTo>
                  <a:lnTo>
                    <a:pt x="222" y="154"/>
                  </a:lnTo>
                  <a:lnTo>
                    <a:pt x="218" y="146"/>
                  </a:lnTo>
                  <a:lnTo>
                    <a:pt x="216" y="138"/>
                  </a:lnTo>
                  <a:lnTo>
                    <a:pt x="216" y="138"/>
                  </a:lnTo>
                  <a:lnTo>
                    <a:pt x="218" y="128"/>
                  </a:lnTo>
                  <a:lnTo>
                    <a:pt x="222" y="120"/>
                  </a:lnTo>
                  <a:lnTo>
                    <a:pt x="230" y="116"/>
                  </a:lnTo>
                  <a:lnTo>
                    <a:pt x="240" y="114"/>
                  </a:lnTo>
                  <a:lnTo>
                    <a:pt x="240" y="114"/>
                  </a:lnTo>
                  <a:lnTo>
                    <a:pt x="248" y="116"/>
                  </a:lnTo>
                  <a:lnTo>
                    <a:pt x="256" y="120"/>
                  </a:lnTo>
                  <a:lnTo>
                    <a:pt x="262" y="128"/>
                  </a:lnTo>
                  <a:lnTo>
                    <a:pt x="264" y="138"/>
                  </a:lnTo>
                  <a:lnTo>
                    <a:pt x="264" y="138"/>
                  </a:lnTo>
                  <a:lnTo>
                    <a:pt x="262" y="146"/>
                  </a:lnTo>
                  <a:lnTo>
                    <a:pt x="256" y="154"/>
                  </a:lnTo>
                  <a:lnTo>
                    <a:pt x="248" y="160"/>
                  </a:lnTo>
                  <a:lnTo>
                    <a:pt x="240" y="162"/>
                  </a:lnTo>
                  <a:lnTo>
                    <a:pt x="240" y="16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1519262" y="5400985"/>
              <a:ext cx="2959331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uppo 5"/>
          <p:cNvGrpSpPr/>
          <p:nvPr/>
        </p:nvGrpSpPr>
        <p:grpSpPr>
          <a:xfrm>
            <a:off x="6429088" y="1733161"/>
            <a:ext cx="5493397" cy="1614251"/>
            <a:chOff x="6120165" y="1918516"/>
            <a:chExt cx="5493397" cy="1614251"/>
          </a:xfrm>
        </p:grpSpPr>
        <p:sp>
          <p:nvSpPr>
            <p:cNvPr id="91" name="Rectangle 90"/>
            <p:cNvSpPr/>
            <p:nvPr/>
          </p:nvSpPr>
          <p:spPr>
            <a:xfrm>
              <a:off x="7545211" y="2475701"/>
              <a:ext cx="394734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98513" eaLnBrk="0" hangingPunct="0">
                <a:spcAft>
                  <a:spcPts val="200"/>
                </a:spcAft>
                <a:defRPr/>
              </a:pPr>
              <a:r>
                <a:rPr lang="it-IT" sz="2800" b="1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A more </a:t>
              </a:r>
              <a:r>
                <a:rPr lang="it-IT" sz="2800" b="1" i="1" cap="all" dirty="0">
                  <a:solidFill>
                    <a:srgbClr val="640000"/>
                  </a:solidFill>
                  <a:latin typeface="Candara" panose="020E0502030303020204" pitchFamily="34" charset="0"/>
                </a:rPr>
                <a:t>social</a:t>
              </a:r>
              <a:r>
                <a:rPr lang="it-IT" sz="2800" b="1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 Europe</a:t>
              </a:r>
              <a:endParaRPr lang="en-GB" sz="2800" b="1" i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" name="Freeform 20"/>
            <p:cNvSpPr>
              <a:spLocks/>
            </p:cNvSpPr>
            <p:nvPr/>
          </p:nvSpPr>
          <p:spPr bwMode="auto">
            <a:xfrm>
              <a:off x="6120165" y="1918516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64000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3" name="Freeform 20"/>
            <p:cNvSpPr>
              <a:spLocks/>
            </p:cNvSpPr>
            <p:nvPr/>
          </p:nvSpPr>
          <p:spPr bwMode="auto">
            <a:xfrm>
              <a:off x="6313315" y="2148901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4" name="Freeform 4851"/>
            <p:cNvSpPr>
              <a:spLocks noEditPoints="1"/>
            </p:cNvSpPr>
            <p:nvPr/>
          </p:nvSpPr>
          <p:spPr bwMode="auto">
            <a:xfrm>
              <a:off x="6543287" y="2461733"/>
              <a:ext cx="552939" cy="554161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rgbClr val="64000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7519352" y="2978608"/>
              <a:ext cx="4094210" cy="0"/>
            </a:xfrm>
            <a:prstGeom prst="line">
              <a:avLst/>
            </a:prstGeom>
            <a:ln w="19050">
              <a:solidFill>
                <a:srgbClr val="64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4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5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3</a:t>
              </a:r>
            </a:p>
          </p:txBody>
        </p:sp>
      </p:grpSp>
      <p:sp>
        <p:nvSpPr>
          <p:cNvPr id="52" name="CasellaDiTesto 51"/>
          <p:cNvSpPr txBox="1"/>
          <p:nvPr/>
        </p:nvSpPr>
        <p:spPr>
          <a:xfrm>
            <a:off x="9297741" y="5477540"/>
            <a:ext cx="2167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4 Proposta di Regolamento ESF+ </a:t>
            </a:r>
            <a:r>
              <a:rPr lang="it-IT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6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54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53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00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3071" y="1208550"/>
            <a:ext cx="118051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640000"/>
                </a:solidFill>
                <a:latin typeface="Candara" panose="020E0502030303020204" pitchFamily="34" charset="0"/>
              </a:rPr>
              <a:t>FSE </a:t>
            </a:r>
            <a:r>
              <a:rPr lang="it-IT" sz="2800" b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+</a:t>
            </a:r>
            <a:r>
              <a:rPr lang="it-IT" sz="2800" b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 </a:t>
            </a:r>
            <a:r>
              <a:rPr lang="it-IT" sz="28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contribuisce, in regime di gestione concorrente, agli obiettivi relativi a un’Europa PIÙ INTELLIGENTE e PIÙ VERDE</a:t>
            </a:r>
          </a:p>
        </p:txBody>
      </p:sp>
      <p:grpSp>
        <p:nvGrpSpPr>
          <p:cNvPr id="42" name="Gruppo 2"/>
          <p:cNvGrpSpPr/>
          <p:nvPr/>
        </p:nvGrpSpPr>
        <p:grpSpPr>
          <a:xfrm>
            <a:off x="5657804" y="2306020"/>
            <a:ext cx="5591221" cy="1614251"/>
            <a:chOff x="4478593" y="1918516"/>
            <a:chExt cx="5591221" cy="1614251"/>
          </a:xfrm>
        </p:grpSpPr>
        <p:sp>
          <p:nvSpPr>
            <p:cNvPr id="44" name="Rectangle 43"/>
            <p:cNvSpPr/>
            <p:nvPr/>
          </p:nvSpPr>
          <p:spPr>
            <a:xfrm>
              <a:off x="5822206" y="2394282"/>
              <a:ext cx="42476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36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smarter</a:t>
              </a: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3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" name="Freeform 20"/>
            <p:cNvSpPr>
              <a:spLocks/>
            </p:cNvSpPr>
            <p:nvPr/>
          </p:nvSpPr>
          <p:spPr bwMode="auto">
            <a:xfrm>
              <a:off x="4478593" y="1918516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4676290" y="213572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8" name="Freeform 4845"/>
            <p:cNvSpPr>
              <a:spLocks noEditPoints="1"/>
            </p:cNvSpPr>
            <p:nvPr/>
          </p:nvSpPr>
          <p:spPr bwMode="auto">
            <a:xfrm>
              <a:off x="4897951" y="2420973"/>
              <a:ext cx="560469" cy="571712"/>
            </a:xfrm>
            <a:custGeom>
              <a:avLst/>
              <a:gdLst>
                <a:gd name="T0" fmla="*/ 86 w 384"/>
                <a:gd name="T1" fmla="*/ 34 h 416"/>
                <a:gd name="T2" fmla="*/ 108 w 384"/>
                <a:gd name="T3" fmla="*/ 36 h 416"/>
                <a:gd name="T4" fmla="*/ 122 w 384"/>
                <a:gd name="T5" fmla="*/ 86 h 416"/>
                <a:gd name="T6" fmla="*/ 102 w 384"/>
                <a:gd name="T7" fmla="*/ 82 h 416"/>
                <a:gd name="T8" fmla="*/ 24 w 384"/>
                <a:gd name="T9" fmla="*/ 106 h 416"/>
                <a:gd name="T10" fmla="*/ 26 w 384"/>
                <a:gd name="T11" fmla="*/ 126 h 416"/>
                <a:gd name="T12" fmla="*/ 68 w 384"/>
                <a:gd name="T13" fmla="*/ 136 h 416"/>
                <a:gd name="T14" fmla="*/ 64 w 384"/>
                <a:gd name="T15" fmla="*/ 120 h 416"/>
                <a:gd name="T16" fmla="*/ 154 w 384"/>
                <a:gd name="T17" fmla="*/ 372 h 416"/>
                <a:gd name="T18" fmla="*/ 164 w 384"/>
                <a:gd name="T19" fmla="*/ 386 h 416"/>
                <a:gd name="T20" fmla="*/ 230 w 384"/>
                <a:gd name="T21" fmla="*/ 376 h 416"/>
                <a:gd name="T22" fmla="*/ 220 w 384"/>
                <a:gd name="T23" fmla="*/ 366 h 416"/>
                <a:gd name="T24" fmla="*/ 164 w 384"/>
                <a:gd name="T25" fmla="*/ 402 h 416"/>
                <a:gd name="T26" fmla="*/ 174 w 384"/>
                <a:gd name="T27" fmla="*/ 416 h 416"/>
                <a:gd name="T28" fmla="*/ 220 w 384"/>
                <a:gd name="T29" fmla="*/ 406 h 416"/>
                <a:gd name="T30" fmla="*/ 210 w 384"/>
                <a:gd name="T31" fmla="*/ 396 h 416"/>
                <a:gd name="T32" fmla="*/ 34 w 384"/>
                <a:gd name="T33" fmla="*/ 294 h 416"/>
                <a:gd name="T34" fmla="*/ 48 w 384"/>
                <a:gd name="T35" fmla="*/ 302 h 416"/>
                <a:gd name="T36" fmla="*/ 66 w 384"/>
                <a:gd name="T37" fmla="*/ 280 h 416"/>
                <a:gd name="T38" fmla="*/ 52 w 384"/>
                <a:gd name="T39" fmla="*/ 276 h 416"/>
                <a:gd name="T40" fmla="*/ 38 w 384"/>
                <a:gd name="T41" fmla="*/ 196 h 416"/>
                <a:gd name="T42" fmla="*/ 0 w 384"/>
                <a:gd name="T43" fmla="*/ 208 h 416"/>
                <a:gd name="T44" fmla="*/ 38 w 384"/>
                <a:gd name="T45" fmla="*/ 220 h 416"/>
                <a:gd name="T46" fmla="*/ 50 w 384"/>
                <a:gd name="T47" fmla="*/ 208 h 416"/>
                <a:gd name="T48" fmla="*/ 206 w 384"/>
                <a:gd name="T49" fmla="*/ 54 h 416"/>
                <a:gd name="T50" fmla="*/ 192 w 384"/>
                <a:gd name="T51" fmla="*/ 0 h 416"/>
                <a:gd name="T52" fmla="*/ 178 w 384"/>
                <a:gd name="T53" fmla="*/ 54 h 416"/>
                <a:gd name="T54" fmla="*/ 192 w 384"/>
                <a:gd name="T55" fmla="*/ 68 h 416"/>
                <a:gd name="T56" fmla="*/ 320 w 384"/>
                <a:gd name="T57" fmla="*/ 278 h 416"/>
                <a:gd name="T58" fmla="*/ 322 w 384"/>
                <a:gd name="T59" fmla="*/ 294 h 416"/>
                <a:gd name="T60" fmla="*/ 348 w 384"/>
                <a:gd name="T61" fmla="*/ 298 h 416"/>
                <a:gd name="T62" fmla="*/ 346 w 384"/>
                <a:gd name="T63" fmla="*/ 284 h 416"/>
                <a:gd name="T64" fmla="*/ 362 w 384"/>
                <a:gd name="T65" fmla="*/ 122 h 416"/>
                <a:gd name="T66" fmla="*/ 356 w 384"/>
                <a:gd name="T67" fmla="*/ 104 h 416"/>
                <a:gd name="T68" fmla="*/ 314 w 384"/>
                <a:gd name="T69" fmla="*/ 128 h 416"/>
                <a:gd name="T70" fmla="*/ 326 w 384"/>
                <a:gd name="T71" fmla="*/ 142 h 416"/>
                <a:gd name="T72" fmla="*/ 336 w 384"/>
                <a:gd name="T73" fmla="*/ 204 h 416"/>
                <a:gd name="T74" fmla="*/ 346 w 384"/>
                <a:gd name="T75" fmla="*/ 220 h 416"/>
                <a:gd name="T76" fmla="*/ 384 w 384"/>
                <a:gd name="T77" fmla="*/ 208 h 416"/>
                <a:gd name="T78" fmla="*/ 372 w 384"/>
                <a:gd name="T79" fmla="*/ 196 h 416"/>
                <a:gd name="T80" fmla="*/ 276 w 384"/>
                <a:gd name="T81" fmla="*/ 36 h 416"/>
                <a:gd name="T82" fmla="*/ 262 w 384"/>
                <a:gd name="T83" fmla="*/ 86 h 416"/>
                <a:gd name="T84" fmla="*/ 300 w 384"/>
                <a:gd name="T85" fmla="*/ 50 h 416"/>
                <a:gd name="T86" fmla="*/ 294 w 384"/>
                <a:gd name="T87" fmla="*/ 32 h 416"/>
                <a:gd name="T88" fmla="*/ 262 w 384"/>
                <a:gd name="T89" fmla="*/ 256 h 416"/>
                <a:gd name="T90" fmla="*/ 236 w 384"/>
                <a:gd name="T91" fmla="*/ 322 h 416"/>
                <a:gd name="T92" fmla="*/ 218 w 384"/>
                <a:gd name="T93" fmla="*/ 354 h 416"/>
                <a:gd name="T94" fmla="*/ 150 w 384"/>
                <a:gd name="T95" fmla="*/ 338 h 416"/>
                <a:gd name="T96" fmla="*/ 132 w 384"/>
                <a:gd name="T97" fmla="*/ 270 h 416"/>
                <a:gd name="T98" fmla="*/ 98 w 384"/>
                <a:gd name="T99" fmla="*/ 196 h 416"/>
                <a:gd name="T100" fmla="*/ 134 w 384"/>
                <a:gd name="T101" fmla="*/ 118 h 416"/>
                <a:gd name="T102" fmla="*/ 234 w 384"/>
                <a:gd name="T103" fmla="*/ 108 h 416"/>
                <a:gd name="T104" fmla="*/ 286 w 384"/>
                <a:gd name="T105" fmla="*/ 196 h 416"/>
                <a:gd name="T106" fmla="*/ 192 w 384"/>
                <a:gd name="T107" fmla="*/ 128 h 416"/>
                <a:gd name="T108" fmla="*/ 146 w 384"/>
                <a:gd name="T109" fmla="*/ 144 h 416"/>
                <a:gd name="T110" fmla="*/ 126 w 384"/>
                <a:gd name="T111" fmla="*/ 198 h 416"/>
                <a:gd name="T112" fmla="*/ 142 w 384"/>
                <a:gd name="T113" fmla="*/ 200 h 416"/>
                <a:gd name="T114" fmla="*/ 154 w 384"/>
                <a:gd name="T115" fmla="*/ 164 h 416"/>
                <a:gd name="T116" fmla="*/ 190 w 384"/>
                <a:gd name="T117" fmla="*/ 14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84" h="416">
                  <a:moveTo>
                    <a:pt x="102" y="82"/>
                  </a:moveTo>
                  <a:lnTo>
                    <a:pt x="84" y="50"/>
                  </a:lnTo>
                  <a:lnTo>
                    <a:pt x="84" y="50"/>
                  </a:lnTo>
                  <a:lnTo>
                    <a:pt x="82" y="44"/>
                  </a:lnTo>
                  <a:lnTo>
                    <a:pt x="84" y="40"/>
                  </a:lnTo>
                  <a:lnTo>
                    <a:pt x="86" y="34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96" y="30"/>
                  </a:lnTo>
                  <a:lnTo>
                    <a:pt x="100" y="30"/>
                  </a:lnTo>
                  <a:lnTo>
                    <a:pt x="106" y="32"/>
                  </a:lnTo>
                  <a:lnTo>
                    <a:pt x="108" y="36"/>
                  </a:lnTo>
                  <a:lnTo>
                    <a:pt x="126" y="68"/>
                  </a:lnTo>
                  <a:lnTo>
                    <a:pt x="126" y="68"/>
                  </a:lnTo>
                  <a:lnTo>
                    <a:pt x="128" y="72"/>
                  </a:lnTo>
                  <a:lnTo>
                    <a:pt x="128" y="78"/>
                  </a:lnTo>
                  <a:lnTo>
                    <a:pt x="126" y="82"/>
                  </a:lnTo>
                  <a:lnTo>
                    <a:pt x="122" y="86"/>
                  </a:lnTo>
                  <a:lnTo>
                    <a:pt x="122" y="86"/>
                  </a:lnTo>
                  <a:lnTo>
                    <a:pt x="114" y="88"/>
                  </a:lnTo>
                  <a:lnTo>
                    <a:pt x="114" y="88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102" y="82"/>
                  </a:lnTo>
                  <a:close/>
                  <a:moveTo>
                    <a:pt x="64" y="120"/>
                  </a:moveTo>
                  <a:lnTo>
                    <a:pt x="38" y="104"/>
                  </a:lnTo>
                  <a:lnTo>
                    <a:pt x="38" y="104"/>
                  </a:lnTo>
                  <a:lnTo>
                    <a:pt x="32" y="104"/>
                  </a:lnTo>
                  <a:lnTo>
                    <a:pt x="28" y="104"/>
                  </a:lnTo>
                  <a:lnTo>
                    <a:pt x="24" y="106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0" y="114"/>
                  </a:lnTo>
                  <a:lnTo>
                    <a:pt x="20" y="118"/>
                  </a:lnTo>
                  <a:lnTo>
                    <a:pt x="22" y="122"/>
                  </a:lnTo>
                  <a:lnTo>
                    <a:pt x="26" y="126"/>
                  </a:lnTo>
                  <a:lnTo>
                    <a:pt x="52" y="142"/>
                  </a:lnTo>
                  <a:lnTo>
                    <a:pt x="52" y="142"/>
                  </a:lnTo>
                  <a:lnTo>
                    <a:pt x="58" y="142"/>
                  </a:lnTo>
                  <a:lnTo>
                    <a:pt x="58" y="142"/>
                  </a:lnTo>
                  <a:lnTo>
                    <a:pt x="64" y="142"/>
                  </a:lnTo>
                  <a:lnTo>
                    <a:pt x="68" y="136"/>
                  </a:lnTo>
                  <a:lnTo>
                    <a:pt x="68" y="136"/>
                  </a:lnTo>
                  <a:lnTo>
                    <a:pt x="70" y="132"/>
                  </a:lnTo>
                  <a:lnTo>
                    <a:pt x="70" y="128"/>
                  </a:lnTo>
                  <a:lnTo>
                    <a:pt x="68" y="124"/>
                  </a:lnTo>
                  <a:lnTo>
                    <a:pt x="64" y="120"/>
                  </a:lnTo>
                  <a:lnTo>
                    <a:pt x="64" y="120"/>
                  </a:lnTo>
                  <a:close/>
                  <a:moveTo>
                    <a:pt x="220" y="366"/>
                  </a:moveTo>
                  <a:lnTo>
                    <a:pt x="164" y="366"/>
                  </a:lnTo>
                  <a:lnTo>
                    <a:pt x="164" y="366"/>
                  </a:lnTo>
                  <a:lnTo>
                    <a:pt x="160" y="366"/>
                  </a:lnTo>
                  <a:lnTo>
                    <a:pt x="156" y="368"/>
                  </a:lnTo>
                  <a:lnTo>
                    <a:pt x="154" y="372"/>
                  </a:lnTo>
                  <a:lnTo>
                    <a:pt x="154" y="376"/>
                  </a:lnTo>
                  <a:lnTo>
                    <a:pt x="154" y="376"/>
                  </a:lnTo>
                  <a:lnTo>
                    <a:pt x="154" y="380"/>
                  </a:lnTo>
                  <a:lnTo>
                    <a:pt x="156" y="382"/>
                  </a:lnTo>
                  <a:lnTo>
                    <a:pt x="160" y="384"/>
                  </a:lnTo>
                  <a:lnTo>
                    <a:pt x="164" y="386"/>
                  </a:lnTo>
                  <a:lnTo>
                    <a:pt x="220" y="386"/>
                  </a:lnTo>
                  <a:lnTo>
                    <a:pt x="220" y="386"/>
                  </a:lnTo>
                  <a:lnTo>
                    <a:pt x="224" y="384"/>
                  </a:lnTo>
                  <a:lnTo>
                    <a:pt x="228" y="382"/>
                  </a:lnTo>
                  <a:lnTo>
                    <a:pt x="230" y="380"/>
                  </a:lnTo>
                  <a:lnTo>
                    <a:pt x="230" y="376"/>
                  </a:lnTo>
                  <a:lnTo>
                    <a:pt x="230" y="376"/>
                  </a:lnTo>
                  <a:lnTo>
                    <a:pt x="230" y="372"/>
                  </a:lnTo>
                  <a:lnTo>
                    <a:pt x="228" y="368"/>
                  </a:lnTo>
                  <a:lnTo>
                    <a:pt x="224" y="366"/>
                  </a:lnTo>
                  <a:lnTo>
                    <a:pt x="220" y="366"/>
                  </a:lnTo>
                  <a:lnTo>
                    <a:pt x="220" y="366"/>
                  </a:lnTo>
                  <a:close/>
                  <a:moveTo>
                    <a:pt x="210" y="396"/>
                  </a:moveTo>
                  <a:lnTo>
                    <a:pt x="174" y="396"/>
                  </a:lnTo>
                  <a:lnTo>
                    <a:pt x="174" y="396"/>
                  </a:lnTo>
                  <a:lnTo>
                    <a:pt x="170" y="396"/>
                  </a:lnTo>
                  <a:lnTo>
                    <a:pt x="166" y="398"/>
                  </a:lnTo>
                  <a:lnTo>
                    <a:pt x="164" y="402"/>
                  </a:lnTo>
                  <a:lnTo>
                    <a:pt x="164" y="406"/>
                  </a:lnTo>
                  <a:lnTo>
                    <a:pt x="164" y="406"/>
                  </a:lnTo>
                  <a:lnTo>
                    <a:pt x="164" y="410"/>
                  </a:lnTo>
                  <a:lnTo>
                    <a:pt x="166" y="414"/>
                  </a:lnTo>
                  <a:lnTo>
                    <a:pt x="170" y="416"/>
                  </a:lnTo>
                  <a:lnTo>
                    <a:pt x="174" y="416"/>
                  </a:lnTo>
                  <a:lnTo>
                    <a:pt x="210" y="416"/>
                  </a:lnTo>
                  <a:lnTo>
                    <a:pt x="210" y="416"/>
                  </a:lnTo>
                  <a:lnTo>
                    <a:pt x="214" y="416"/>
                  </a:lnTo>
                  <a:lnTo>
                    <a:pt x="218" y="414"/>
                  </a:lnTo>
                  <a:lnTo>
                    <a:pt x="220" y="410"/>
                  </a:lnTo>
                  <a:lnTo>
                    <a:pt x="220" y="406"/>
                  </a:lnTo>
                  <a:lnTo>
                    <a:pt x="220" y="406"/>
                  </a:lnTo>
                  <a:lnTo>
                    <a:pt x="220" y="402"/>
                  </a:lnTo>
                  <a:lnTo>
                    <a:pt x="218" y="398"/>
                  </a:lnTo>
                  <a:lnTo>
                    <a:pt x="214" y="396"/>
                  </a:lnTo>
                  <a:lnTo>
                    <a:pt x="210" y="396"/>
                  </a:lnTo>
                  <a:lnTo>
                    <a:pt x="210" y="396"/>
                  </a:lnTo>
                  <a:close/>
                  <a:moveTo>
                    <a:pt x="52" y="276"/>
                  </a:moveTo>
                  <a:lnTo>
                    <a:pt x="38" y="284"/>
                  </a:lnTo>
                  <a:lnTo>
                    <a:pt x="38" y="284"/>
                  </a:lnTo>
                  <a:lnTo>
                    <a:pt x="36" y="288"/>
                  </a:lnTo>
                  <a:lnTo>
                    <a:pt x="34" y="290"/>
                  </a:lnTo>
                  <a:lnTo>
                    <a:pt x="34" y="294"/>
                  </a:lnTo>
                  <a:lnTo>
                    <a:pt x="36" y="298"/>
                  </a:lnTo>
                  <a:lnTo>
                    <a:pt x="36" y="298"/>
                  </a:lnTo>
                  <a:lnTo>
                    <a:pt x="40" y="302"/>
                  </a:lnTo>
                  <a:lnTo>
                    <a:pt x="44" y="304"/>
                  </a:lnTo>
                  <a:lnTo>
                    <a:pt x="44" y="304"/>
                  </a:lnTo>
                  <a:lnTo>
                    <a:pt x="48" y="302"/>
                  </a:lnTo>
                  <a:lnTo>
                    <a:pt x="62" y="294"/>
                  </a:lnTo>
                  <a:lnTo>
                    <a:pt x="62" y="294"/>
                  </a:lnTo>
                  <a:lnTo>
                    <a:pt x="66" y="292"/>
                  </a:lnTo>
                  <a:lnTo>
                    <a:pt x="68" y="288"/>
                  </a:lnTo>
                  <a:lnTo>
                    <a:pt x="68" y="284"/>
                  </a:lnTo>
                  <a:lnTo>
                    <a:pt x="66" y="280"/>
                  </a:lnTo>
                  <a:lnTo>
                    <a:pt x="66" y="280"/>
                  </a:lnTo>
                  <a:lnTo>
                    <a:pt x="64" y="278"/>
                  </a:lnTo>
                  <a:lnTo>
                    <a:pt x="60" y="276"/>
                  </a:lnTo>
                  <a:lnTo>
                    <a:pt x="56" y="276"/>
                  </a:lnTo>
                  <a:lnTo>
                    <a:pt x="52" y="276"/>
                  </a:lnTo>
                  <a:lnTo>
                    <a:pt x="52" y="276"/>
                  </a:lnTo>
                  <a:close/>
                  <a:moveTo>
                    <a:pt x="50" y="208"/>
                  </a:moveTo>
                  <a:lnTo>
                    <a:pt x="50" y="208"/>
                  </a:lnTo>
                  <a:lnTo>
                    <a:pt x="48" y="204"/>
                  </a:lnTo>
                  <a:lnTo>
                    <a:pt x="46" y="200"/>
                  </a:lnTo>
                  <a:lnTo>
                    <a:pt x="42" y="198"/>
                  </a:lnTo>
                  <a:lnTo>
                    <a:pt x="38" y="196"/>
                  </a:lnTo>
                  <a:lnTo>
                    <a:pt x="12" y="196"/>
                  </a:lnTo>
                  <a:lnTo>
                    <a:pt x="12" y="196"/>
                  </a:lnTo>
                  <a:lnTo>
                    <a:pt x="6" y="198"/>
                  </a:lnTo>
                  <a:lnTo>
                    <a:pt x="2" y="200"/>
                  </a:lnTo>
                  <a:lnTo>
                    <a:pt x="0" y="204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0" y="212"/>
                  </a:lnTo>
                  <a:lnTo>
                    <a:pt x="2" y="216"/>
                  </a:lnTo>
                  <a:lnTo>
                    <a:pt x="6" y="220"/>
                  </a:lnTo>
                  <a:lnTo>
                    <a:pt x="12" y="220"/>
                  </a:lnTo>
                  <a:lnTo>
                    <a:pt x="38" y="220"/>
                  </a:lnTo>
                  <a:lnTo>
                    <a:pt x="38" y="220"/>
                  </a:lnTo>
                  <a:lnTo>
                    <a:pt x="42" y="220"/>
                  </a:lnTo>
                  <a:lnTo>
                    <a:pt x="46" y="216"/>
                  </a:lnTo>
                  <a:lnTo>
                    <a:pt x="48" y="212"/>
                  </a:lnTo>
                  <a:lnTo>
                    <a:pt x="50" y="208"/>
                  </a:lnTo>
                  <a:lnTo>
                    <a:pt x="50" y="208"/>
                  </a:lnTo>
                  <a:close/>
                  <a:moveTo>
                    <a:pt x="192" y="68"/>
                  </a:moveTo>
                  <a:lnTo>
                    <a:pt x="192" y="68"/>
                  </a:lnTo>
                  <a:lnTo>
                    <a:pt x="198" y="66"/>
                  </a:lnTo>
                  <a:lnTo>
                    <a:pt x="202" y="64"/>
                  </a:lnTo>
                  <a:lnTo>
                    <a:pt x="204" y="58"/>
                  </a:lnTo>
                  <a:lnTo>
                    <a:pt x="206" y="54"/>
                  </a:lnTo>
                  <a:lnTo>
                    <a:pt x="206" y="14"/>
                  </a:lnTo>
                  <a:lnTo>
                    <a:pt x="206" y="14"/>
                  </a:lnTo>
                  <a:lnTo>
                    <a:pt x="204" y="8"/>
                  </a:lnTo>
                  <a:lnTo>
                    <a:pt x="202" y="4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2" y="4"/>
                  </a:lnTo>
                  <a:lnTo>
                    <a:pt x="180" y="8"/>
                  </a:lnTo>
                  <a:lnTo>
                    <a:pt x="178" y="14"/>
                  </a:lnTo>
                  <a:lnTo>
                    <a:pt x="178" y="54"/>
                  </a:lnTo>
                  <a:lnTo>
                    <a:pt x="178" y="54"/>
                  </a:lnTo>
                  <a:lnTo>
                    <a:pt x="180" y="58"/>
                  </a:lnTo>
                  <a:lnTo>
                    <a:pt x="182" y="64"/>
                  </a:lnTo>
                  <a:lnTo>
                    <a:pt x="186" y="66"/>
                  </a:lnTo>
                  <a:lnTo>
                    <a:pt x="192" y="68"/>
                  </a:lnTo>
                  <a:lnTo>
                    <a:pt x="192" y="68"/>
                  </a:lnTo>
                  <a:close/>
                  <a:moveTo>
                    <a:pt x="346" y="284"/>
                  </a:moveTo>
                  <a:lnTo>
                    <a:pt x="332" y="276"/>
                  </a:lnTo>
                  <a:lnTo>
                    <a:pt x="332" y="276"/>
                  </a:lnTo>
                  <a:lnTo>
                    <a:pt x="328" y="276"/>
                  </a:lnTo>
                  <a:lnTo>
                    <a:pt x="324" y="276"/>
                  </a:lnTo>
                  <a:lnTo>
                    <a:pt x="320" y="278"/>
                  </a:lnTo>
                  <a:lnTo>
                    <a:pt x="318" y="280"/>
                  </a:lnTo>
                  <a:lnTo>
                    <a:pt x="318" y="280"/>
                  </a:lnTo>
                  <a:lnTo>
                    <a:pt x="316" y="284"/>
                  </a:lnTo>
                  <a:lnTo>
                    <a:pt x="316" y="288"/>
                  </a:lnTo>
                  <a:lnTo>
                    <a:pt x="318" y="292"/>
                  </a:lnTo>
                  <a:lnTo>
                    <a:pt x="322" y="294"/>
                  </a:lnTo>
                  <a:lnTo>
                    <a:pt x="336" y="302"/>
                  </a:lnTo>
                  <a:lnTo>
                    <a:pt x="336" y="302"/>
                  </a:lnTo>
                  <a:lnTo>
                    <a:pt x="340" y="304"/>
                  </a:lnTo>
                  <a:lnTo>
                    <a:pt x="340" y="304"/>
                  </a:lnTo>
                  <a:lnTo>
                    <a:pt x="344" y="302"/>
                  </a:lnTo>
                  <a:lnTo>
                    <a:pt x="348" y="298"/>
                  </a:lnTo>
                  <a:lnTo>
                    <a:pt x="348" y="298"/>
                  </a:lnTo>
                  <a:lnTo>
                    <a:pt x="350" y="294"/>
                  </a:lnTo>
                  <a:lnTo>
                    <a:pt x="350" y="290"/>
                  </a:lnTo>
                  <a:lnTo>
                    <a:pt x="348" y="288"/>
                  </a:lnTo>
                  <a:lnTo>
                    <a:pt x="346" y="284"/>
                  </a:lnTo>
                  <a:lnTo>
                    <a:pt x="346" y="284"/>
                  </a:lnTo>
                  <a:close/>
                  <a:moveTo>
                    <a:pt x="326" y="142"/>
                  </a:moveTo>
                  <a:lnTo>
                    <a:pt x="326" y="142"/>
                  </a:lnTo>
                  <a:lnTo>
                    <a:pt x="332" y="142"/>
                  </a:lnTo>
                  <a:lnTo>
                    <a:pt x="358" y="126"/>
                  </a:lnTo>
                  <a:lnTo>
                    <a:pt x="358" y="126"/>
                  </a:lnTo>
                  <a:lnTo>
                    <a:pt x="362" y="122"/>
                  </a:lnTo>
                  <a:lnTo>
                    <a:pt x="364" y="118"/>
                  </a:lnTo>
                  <a:lnTo>
                    <a:pt x="364" y="114"/>
                  </a:lnTo>
                  <a:lnTo>
                    <a:pt x="362" y="110"/>
                  </a:lnTo>
                  <a:lnTo>
                    <a:pt x="362" y="110"/>
                  </a:lnTo>
                  <a:lnTo>
                    <a:pt x="360" y="106"/>
                  </a:lnTo>
                  <a:lnTo>
                    <a:pt x="356" y="104"/>
                  </a:lnTo>
                  <a:lnTo>
                    <a:pt x="352" y="104"/>
                  </a:lnTo>
                  <a:lnTo>
                    <a:pt x="346" y="104"/>
                  </a:lnTo>
                  <a:lnTo>
                    <a:pt x="320" y="120"/>
                  </a:lnTo>
                  <a:lnTo>
                    <a:pt x="320" y="120"/>
                  </a:lnTo>
                  <a:lnTo>
                    <a:pt x="316" y="124"/>
                  </a:lnTo>
                  <a:lnTo>
                    <a:pt x="314" y="128"/>
                  </a:lnTo>
                  <a:lnTo>
                    <a:pt x="314" y="132"/>
                  </a:lnTo>
                  <a:lnTo>
                    <a:pt x="316" y="136"/>
                  </a:lnTo>
                  <a:lnTo>
                    <a:pt x="316" y="136"/>
                  </a:lnTo>
                  <a:lnTo>
                    <a:pt x="320" y="142"/>
                  </a:lnTo>
                  <a:lnTo>
                    <a:pt x="326" y="142"/>
                  </a:lnTo>
                  <a:lnTo>
                    <a:pt x="326" y="142"/>
                  </a:lnTo>
                  <a:close/>
                  <a:moveTo>
                    <a:pt x="372" y="196"/>
                  </a:moveTo>
                  <a:lnTo>
                    <a:pt x="346" y="196"/>
                  </a:lnTo>
                  <a:lnTo>
                    <a:pt x="346" y="196"/>
                  </a:lnTo>
                  <a:lnTo>
                    <a:pt x="342" y="198"/>
                  </a:lnTo>
                  <a:lnTo>
                    <a:pt x="338" y="200"/>
                  </a:lnTo>
                  <a:lnTo>
                    <a:pt x="336" y="204"/>
                  </a:lnTo>
                  <a:lnTo>
                    <a:pt x="334" y="208"/>
                  </a:lnTo>
                  <a:lnTo>
                    <a:pt x="334" y="208"/>
                  </a:lnTo>
                  <a:lnTo>
                    <a:pt x="336" y="212"/>
                  </a:lnTo>
                  <a:lnTo>
                    <a:pt x="338" y="216"/>
                  </a:lnTo>
                  <a:lnTo>
                    <a:pt x="342" y="220"/>
                  </a:lnTo>
                  <a:lnTo>
                    <a:pt x="346" y="220"/>
                  </a:lnTo>
                  <a:lnTo>
                    <a:pt x="372" y="220"/>
                  </a:lnTo>
                  <a:lnTo>
                    <a:pt x="372" y="220"/>
                  </a:lnTo>
                  <a:lnTo>
                    <a:pt x="378" y="220"/>
                  </a:lnTo>
                  <a:lnTo>
                    <a:pt x="382" y="216"/>
                  </a:lnTo>
                  <a:lnTo>
                    <a:pt x="384" y="212"/>
                  </a:lnTo>
                  <a:lnTo>
                    <a:pt x="384" y="208"/>
                  </a:lnTo>
                  <a:lnTo>
                    <a:pt x="384" y="208"/>
                  </a:lnTo>
                  <a:lnTo>
                    <a:pt x="384" y="204"/>
                  </a:lnTo>
                  <a:lnTo>
                    <a:pt x="382" y="200"/>
                  </a:lnTo>
                  <a:lnTo>
                    <a:pt x="378" y="198"/>
                  </a:lnTo>
                  <a:lnTo>
                    <a:pt x="372" y="196"/>
                  </a:lnTo>
                  <a:lnTo>
                    <a:pt x="372" y="196"/>
                  </a:lnTo>
                  <a:close/>
                  <a:moveTo>
                    <a:pt x="294" y="32"/>
                  </a:moveTo>
                  <a:lnTo>
                    <a:pt x="294" y="32"/>
                  </a:lnTo>
                  <a:lnTo>
                    <a:pt x="288" y="30"/>
                  </a:lnTo>
                  <a:lnTo>
                    <a:pt x="284" y="30"/>
                  </a:lnTo>
                  <a:lnTo>
                    <a:pt x="278" y="32"/>
                  </a:lnTo>
                  <a:lnTo>
                    <a:pt x="276" y="36"/>
                  </a:lnTo>
                  <a:lnTo>
                    <a:pt x="258" y="68"/>
                  </a:lnTo>
                  <a:lnTo>
                    <a:pt x="258" y="68"/>
                  </a:lnTo>
                  <a:lnTo>
                    <a:pt x="256" y="72"/>
                  </a:lnTo>
                  <a:lnTo>
                    <a:pt x="256" y="78"/>
                  </a:lnTo>
                  <a:lnTo>
                    <a:pt x="258" y="82"/>
                  </a:lnTo>
                  <a:lnTo>
                    <a:pt x="262" y="86"/>
                  </a:lnTo>
                  <a:lnTo>
                    <a:pt x="262" y="86"/>
                  </a:lnTo>
                  <a:lnTo>
                    <a:pt x="270" y="88"/>
                  </a:lnTo>
                  <a:lnTo>
                    <a:pt x="270" y="88"/>
                  </a:lnTo>
                  <a:lnTo>
                    <a:pt x="276" y="86"/>
                  </a:lnTo>
                  <a:lnTo>
                    <a:pt x="282" y="82"/>
                  </a:lnTo>
                  <a:lnTo>
                    <a:pt x="300" y="50"/>
                  </a:lnTo>
                  <a:lnTo>
                    <a:pt x="300" y="50"/>
                  </a:lnTo>
                  <a:lnTo>
                    <a:pt x="302" y="44"/>
                  </a:lnTo>
                  <a:lnTo>
                    <a:pt x="300" y="40"/>
                  </a:lnTo>
                  <a:lnTo>
                    <a:pt x="298" y="34"/>
                  </a:lnTo>
                  <a:lnTo>
                    <a:pt x="294" y="32"/>
                  </a:lnTo>
                  <a:lnTo>
                    <a:pt x="294" y="32"/>
                  </a:lnTo>
                  <a:close/>
                  <a:moveTo>
                    <a:pt x="286" y="196"/>
                  </a:moveTo>
                  <a:lnTo>
                    <a:pt x="286" y="196"/>
                  </a:lnTo>
                  <a:lnTo>
                    <a:pt x="284" y="216"/>
                  </a:lnTo>
                  <a:lnTo>
                    <a:pt x="278" y="232"/>
                  </a:lnTo>
                  <a:lnTo>
                    <a:pt x="272" y="244"/>
                  </a:lnTo>
                  <a:lnTo>
                    <a:pt x="262" y="256"/>
                  </a:lnTo>
                  <a:lnTo>
                    <a:pt x="262" y="256"/>
                  </a:lnTo>
                  <a:lnTo>
                    <a:pt x="252" y="270"/>
                  </a:lnTo>
                  <a:lnTo>
                    <a:pt x="244" y="288"/>
                  </a:lnTo>
                  <a:lnTo>
                    <a:pt x="240" y="298"/>
                  </a:lnTo>
                  <a:lnTo>
                    <a:pt x="238" y="310"/>
                  </a:lnTo>
                  <a:lnTo>
                    <a:pt x="236" y="322"/>
                  </a:lnTo>
                  <a:lnTo>
                    <a:pt x="234" y="338"/>
                  </a:lnTo>
                  <a:lnTo>
                    <a:pt x="234" y="338"/>
                  </a:lnTo>
                  <a:lnTo>
                    <a:pt x="232" y="344"/>
                  </a:lnTo>
                  <a:lnTo>
                    <a:pt x="230" y="350"/>
                  </a:lnTo>
                  <a:lnTo>
                    <a:pt x="224" y="354"/>
                  </a:lnTo>
                  <a:lnTo>
                    <a:pt x="218" y="354"/>
                  </a:lnTo>
                  <a:lnTo>
                    <a:pt x="166" y="354"/>
                  </a:lnTo>
                  <a:lnTo>
                    <a:pt x="166" y="354"/>
                  </a:lnTo>
                  <a:lnTo>
                    <a:pt x="160" y="354"/>
                  </a:lnTo>
                  <a:lnTo>
                    <a:pt x="154" y="350"/>
                  </a:lnTo>
                  <a:lnTo>
                    <a:pt x="152" y="344"/>
                  </a:lnTo>
                  <a:lnTo>
                    <a:pt x="150" y="338"/>
                  </a:lnTo>
                  <a:lnTo>
                    <a:pt x="150" y="338"/>
                  </a:lnTo>
                  <a:lnTo>
                    <a:pt x="148" y="322"/>
                  </a:lnTo>
                  <a:lnTo>
                    <a:pt x="146" y="310"/>
                  </a:lnTo>
                  <a:lnTo>
                    <a:pt x="144" y="298"/>
                  </a:lnTo>
                  <a:lnTo>
                    <a:pt x="140" y="288"/>
                  </a:lnTo>
                  <a:lnTo>
                    <a:pt x="132" y="270"/>
                  </a:lnTo>
                  <a:lnTo>
                    <a:pt x="122" y="256"/>
                  </a:lnTo>
                  <a:lnTo>
                    <a:pt x="122" y="256"/>
                  </a:lnTo>
                  <a:lnTo>
                    <a:pt x="112" y="244"/>
                  </a:lnTo>
                  <a:lnTo>
                    <a:pt x="106" y="232"/>
                  </a:lnTo>
                  <a:lnTo>
                    <a:pt x="100" y="216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100" y="178"/>
                  </a:lnTo>
                  <a:lnTo>
                    <a:pt x="104" y="160"/>
                  </a:lnTo>
                  <a:lnTo>
                    <a:pt x="110" y="144"/>
                  </a:lnTo>
                  <a:lnTo>
                    <a:pt x="120" y="130"/>
                  </a:lnTo>
                  <a:lnTo>
                    <a:pt x="134" y="118"/>
                  </a:lnTo>
                  <a:lnTo>
                    <a:pt x="150" y="108"/>
                  </a:lnTo>
                  <a:lnTo>
                    <a:pt x="170" y="102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14" y="102"/>
                  </a:lnTo>
                  <a:lnTo>
                    <a:pt x="234" y="108"/>
                  </a:lnTo>
                  <a:lnTo>
                    <a:pt x="250" y="118"/>
                  </a:lnTo>
                  <a:lnTo>
                    <a:pt x="264" y="130"/>
                  </a:lnTo>
                  <a:lnTo>
                    <a:pt x="274" y="144"/>
                  </a:lnTo>
                  <a:lnTo>
                    <a:pt x="280" y="160"/>
                  </a:lnTo>
                  <a:lnTo>
                    <a:pt x="284" y="178"/>
                  </a:lnTo>
                  <a:lnTo>
                    <a:pt x="286" y="196"/>
                  </a:lnTo>
                  <a:lnTo>
                    <a:pt x="286" y="196"/>
                  </a:lnTo>
                  <a:close/>
                  <a:moveTo>
                    <a:pt x="200" y="138"/>
                  </a:moveTo>
                  <a:lnTo>
                    <a:pt x="200" y="138"/>
                  </a:lnTo>
                  <a:lnTo>
                    <a:pt x="198" y="134"/>
                  </a:lnTo>
                  <a:lnTo>
                    <a:pt x="196" y="130"/>
                  </a:lnTo>
                  <a:lnTo>
                    <a:pt x="192" y="128"/>
                  </a:lnTo>
                  <a:lnTo>
                    <a:pt x="190" y="128"/>
                  </a:lnTo>
                  <a:lnTo>
                    <a:pt x="190" y="128"/>
                  </a:lnTo>
                  <a:lnTo>
                    <a:pt x="178" y="128"/>
                  </a:lnTo>
                  <a:lnTo>
                    <a:pt x="166" y="132"/>
                  </a:lnTo>
                  <a:lnTo>
                    <a:pt x="156" y="136"/>
                  </a:lnTo>
                  <a:lnTo>
                    <a:pt x="146" y="144"/>
                  </a:lnTo>
                  <a:lnTo>
                    <a:pt x="136" y="154"/>
                  </a:lnTo>
                  <a:lnTo>
                    <a:pt x="130" y="164"/>
                  </a:lnTo>
                  <a:lnTo>
                    <a:pt x="126" y="178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6" y="198"/>
                  </a:lnTo>
                  <a:lnTo>
                    <a:pt x="128" y="200"/>
                  </a:lnTo>
                  <a:lnTo>
                    <a:pt x="130" y="204"/>
                  </a:lnTo>
                  <a:lnTo>
                    <a:pt x="134" y="204"/>
                  </a:lnTo>
                  <a:lnTo>
                    <a:pt x="134" y="204"/>
                  </a:lnTo>
                  <a:lnTo>
                    <a:pt x="138" y="204"/>
                  </a:lnTo>
                  <a:lnTo>
                    <a:pt x="142" y="200"/>
                  </a:lnTo>
                  <a:lnTo>
                    <a:pt x="144" y="198"/>
                  </a:lnTo>
                  <a:lnTo>
                    <a:pt x="144" y="194"/>
                  </a:lnTo>
                  <a:lnTo>
                    <a:pt x="144" y="194"/>
                  </a:lnTo>
                  <a:lnTo>
                    <a:pt x="146" y="182"/>
                  </a:lnTo>
                  <a:lnTo>
                    <a:pt x="148" y="172"/>
                  </a:lnTo>
                  <a:lnTo>
                    <a:pt x="154" y="164"/>
                  </a:lnTo>
                  <a:lnTo>
                    <a:pt x="160" y="158"/>
                  </a:lnTo>
                  <a:lnTo>
                    <a:pt x="166" y="154"/>
                  </a:lnTo>
                  <a:lnTo>
                    <a:pt x="174" y="150"/>
                  </a:lnTo>
                  <a:lnTo>
                    <a:pt x="182" y="148"/>
                  </a:lnTo>
                  <a:lnTo>
                    <a:pt x="190" y="148"/>
                  </a:lnTo>
                  <a:lnTo>
                    <a:pt x="190" y="148"/>
                  </a:lnTo>
                  <a:lnTo>
                    <a:pt x="192" y="148"/>
                  </a:lnTo>
                  <a:lnTo>
                    <a:pt x="196" y="144"/>
                  </a:lnTo>
                  <a:lnTo>
                    <a:pt x="198" y="142"/>
                  </a:lnTo>
                  <a:lnTo>
                    <a:pt x="200" y="138"/>
                  </a:lnTo>
                  <a:lnTo>
                    <a:pt x="200" y="13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 flipV="1">
              <a:off x="6036644" y="2992685"/>
              <a:ext cx="3719875" cy="1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uppo 3"/>
          <p:cNvGrpSpPr/>
          <p:nvPr/>
        </p:nvGrpSpPr>
        <p:grpSpPr>
          <a:xfrm>
            <a:off x="647700" y="3456742"/>
            <a:ext cx="5588505" cy="1614251"/>
            <a:chOff x="-531511" y="3069238"/>
            <a:chExt cx="5588505" cy="1614251"/>
          </a:xfrm>
        </p:grpSpPr>
        <p:sp>
          <p:nvSpPr>
            <p:cNvPr id="52" name="Rectangle 51"/>
            <p:cNvSpPr/>
            <p:nvPr/>
          </p:nvSpPr>
          <p:spPr>
            <a:xfrm>
              <a:off x="-531511" y="3532767"/>
              <a:ext cx="437792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36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greener</a:t>
              </a: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</a:t>
              </a:r>
              <a:r>
                <a:rPr lang="it-IT" sz="36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Europe</a:t>
              </a:r>
              <a:endParaRPr lang="en-GB" sz="3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" name="Freeform 20"/>
            <p:cNvSpPr>
              <a:spLocks/>
            </p:cNvSpPr>
            <p:nvPr/>
          </p:nvSpPr>
          <p:spPr bwMode="auto">
            <a:xfrm>
              <a:off x="3657807" y="3069238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5" name="Freeform 20"/>
            <p:cNvSpPr>
              <a:spLocks/>
            </p:cNvSpPr>
            <p:nvPr/>
          </p:nvSpPr>
          <p:spPr bwMode="auto">
            <a:xfrm>
              <a:off x="3850957" y="328690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6" name="Freeform 4922"/>
            <p:cNvSpPr>
              <a:spLocks noEditPoints="1"/>
            </p:cNvSpPr>
            <p:nvPr/>
          </p:nvSpPr>
          <p:spPr bwMode="auto">
            <a:xfrm>
              <a:off x="4082521" y="3580576"/>
              <a:ext cx="549756" cy="591570"/>
            </a:xfrm>
            <a:custGeom>
              <a:avLst/>
              <a:gdLst>
                <a:gd name="T0" fmla="*/ 52 w 360"/>
                <a:gd name="T1" fmla="*/ 176 h 408"/>
                <a:gd name="T2" fmla="*/ 142 w 360"/>
                <a:gd name="T3" fmla="*/ 222 h 408"/>
                <a:gd name="T4" fmla="*/ 96 w 360"/>
                <a:gd name="T5" fmla="*/ 356 h 408"/>
                <a:gd name="T6" fmla="*/ 14 w 360"/>
                <a:gd name="T7" fmla="*/ 298 h 408"/>
                <a:gd name="T8" fmla="*/ 82 w 360"/>
                <a:gd name="T9" fmla="*/ 380 h 408"/>
                <a:gd name="T10" fmla="*/ 4 w 360"/>
                <a:gd name="T11" fmla="*/ 192 h 408"/>
                <a:gd name="T12" fmla="*/ 4 w 360"/>
                <a:gd name="T13" fmla="*/ 260 h 408"/>
                <a:gd name="T14" fmla="*/ 356 w 360"/>
                <a:gd name="T15" fmla="*/ 264 h 408"/>
                <a:gd name="T16" fmla="*/ 308 w 360"/>
                <a:gd name="T17" fmla="*/ 356 h 408"/>
                <a:gd name="T18" fmla="*/ 216 w 360"/>
                <a:gd name="T19" fmla="*/ 404 h 408"/>
                <a:gd name="T20" fmla="*/ 134 w 360"/>
                <a:gd name="T21" fmla="*/ 402 h 408"/>
                <a:gd name="T22" fmla="*/ 136 w 360"/>
                <a:gd name="T23" fmla="*/ 302 h 408"/>
                <a:gd name="T24" fmla="*/ 192 w 360"/>
                <a:gd name="T25" fmla="*/ 216 h 408"/>
                <a:gd name="T26" fmla="*/ 288 w 360"/>
                <a:gd name="T27" fmla="*/ 176 h 408"/>
                <a:gd name="T28" fmla="*/ 358 w 360"/>
                <a:gd name="T29" fmla="*/ 204 h 408"/>
                <a:gd name="T30" fmla="*/ 316 w 360"/>
                <a:gd name="T31" fmla="*/ 282 h 408"/>
                <a:gd name="T32" fmla="*/ 326 w 360"/>
                <a:gd name="T33" fmla="*/ 222 h 408"/>
                <a:gd name="T34" fmla="*/ 234 w 360"/>
                <a:gd name="T35" fmla="*/ 228 h 408"/>
                <a:gd name="T36" fmla="*/ 308 w 360"/>
                <a:gd name="T37" fmla="*/ 208 h 408"/>
                <a:gd name="T38" fmla="*/ 194 w 360"/>
                <a:gd name="T39" fmla="*/ 262 h 408"/>
                <a:gd name="T40" fmla="*/ 306 w 360"/>
                <a:gd name="T41" fmla="*/ 302 h 408"/>
                <a:gd name="T42" fmla="*/ 200 w 360"/>
                <a:gd name="T43" fmla="*/ 374 h 408"/>
                <a:gd name="T44" fmla="*/ 296 w 360"/>
                <a:gd name="T45" fmla="*/ 318 h 408"/>
                <a:gd name="T46" fmla="*/ 214 w 360"/>
                <a:gd name="T47" fmla="*/ 70 h 408"/>
                <a:gd name="T48" fmla="*/ 180 w 360"/>
                <a:gd name="T49" fmla="*/ 48 h 408"/>
                <a:gd name="T50" fmla="*/ 150 w 360"/>
                <a:gd name="T51" fmla="*/ 64 h 408"/>
                <a:gd name="T52" fmla="*/ 146 w 360"/>
                <a:gd name="T53" fmla="*/ 100 h 408"/>
                <a:gd name="T54" fmla="*/ 180 w 360"/>
                <a:gd name="T55" fmla="*/ 122 h 408"/>
                <a:gd name="T56" fmla="*/ 210 w 360"/>
                <a:gd name="T57" fmla="*/ 106 h 408"/>
                <a:gd name="T58" fmla="*/ 180 w 360"/>
                <a:gd name="T59" fmla="*/ 192 h 408"/>
                <a:gd name="T60" fmla="*/ 170 w 360"/>
                <a:gd name="T61" fmla="*/ 146 h 408"/>
                <a:gd name="T62" fmla="*/ 180 w 360"/>
                <a:gd name="T63" fmla="*/ 136 h 408"/>
                <a:gd name="T64" fmla="*/ 190 w 360"/>
                <a:gd name="T65" fmla="*/ 182 h 408"/>
                <a:gd name="T66" fmla="*/ 180 w 360"/>
                <a:gd name="T67" fmla="*/ 192 h 408"/>
                <a:gd name="T68" fmla="*/ 110 w 360"/>
                <a:gd name="T69" fmla="*/ 148 h 408"/>
                <a:gd name="T70" fmla="*/ 132 w 360"/>
                <a:gd name="T71" fmla="*/ 120 h 408"/>
                <a:gd name="T72" fmla="*/ 146 w 360"/>
                <a:gd name="T73" fmla="*/ 128 h 408"/>
                <a:gd name="T74" fmla="*/ 120 w 360"/>
                <a:gd name="T75" fmla="*/ 156 h 408"/>
                <a:gd name="T76" fmla="*/ 96 w 360"/>
                <a:gd name="T77" fmla="*/ 94 h 408"/>
                <a:gd name="T78" fmla="*/ 92 w 360"/>
                <a:gd name="T79" fmla="*/ 78 h 408"/>
                <a:gd name="T80" fmla="*/ 122 w 360"/>
                <a:gd name="T81" fmla="*/ 76 h 408"/>
                <a:gd name="T82" fmla="*/ 126 w 360"/>
                <a:gd name="T83" fmla="*/ 92 h 408"/>
                <a:gd name="T84" fmla="*/ 132 w 360"/>
                <a:gd name="T85" fmla="*/ 50 h 408"/>
                <a:gd name="T86" fmla="*/ 118 w 360"/>
                <a:gd name="T87" fmla="*/ 28 h 408"/>
                <a:gd name="T88" fmla="*/ 134 w 360"/>
                <a:gd name="T89" fmla="*/ 24 h 408"/>
                <a:gd name="T90" fmla="*/ 144 w 360"/>
                <a:gd name="T91" fmla="*/ 48 h 408"/>
                <a:gd name="T92" fmla="*/ 240 w 360"/>
                <a:gd name="T93" fmla="*/ 156 h 408"/>
                <a:gd name="T94" fmla="*/ 214 w 360"/>
                <a:gd name="T95" fmla="*/ 128 h 408"/>
                <a:gd name="T96" fmla="*/ 228 w 360"/>
                <a:gd name="T97" fmla="*/ 120 h 408"/>
                <a:gd name="T98" fmla="*/ 250 w 360"/>
                <a:gd name="T99" fmla="*/ 148 h 408"/>
                <a:gd name="T100" fmla="*/ 242 w 360"/>
                <a:gd name="T101" fmla="*/ 94 h 408"/>
                <a:gd name="T102" fmla="*/ 232 w 360"/>
                <a:gd name="T103" fmla="*/ 84 h 408"/>
                <a:gd name="T104" fmla="*/ 260 w 360"/>
                <a:gd name="T105" fmla="*/ 74 h 408"/>
                <a:gd name="T106" fmla="*/ 270 w 360"/>
                <a:gd name="T107" fmla="*/ 84 h 408"/>
                <a:gd name="T108" fmla="*/ 242 w 360"/>
                <a:gd name="T109" fmla="*/ 94 h 408"/>
                <a:gd name="T110" fmla="*/ 214 w 360"/>
                <a:gd name="T111" fmla="*/ 46 h 408"/>
                <a:gd name="T112" fmla="*/ 230 w 360"/>
                <a:gd name="T113" fmla="*/ 22 h 408"/>
                <a:gd name="T114" fmla="*/ 244 w 360"/>
                <a:gd name="T115" fmla="*/ 32 h 408"/>
                <a:gd name="T116" fmla="*/ 224 w 360"/>
                <a:gd name="T117" fmla="*/ 52 h 408"/>
                <a:gd name="T118" fmla="*/ 170 w 360"/>
                <a:gd name="T119" fmla="*/ 28 h 408"/>
                <a:gd name="T120" fmla="*/ 176 w 360"/>
                <a:gd name="T121" fmla="*/ 2 h 408"/>
                <a:gd name="T122" fmla="*/ 190 w 360"/>
                <a:gd name="T123" fmla="*/ 10 h 408"/>
                <a:gd name="T124" fmla="*/ 180 w 360"/>
                <a:gd name="T125" fmla="*/ 3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0" h="408">
                  <a:moveTo>
                    <a:pt x="112" y="272"/>
                  </a:moveTo>
                  <a:lnTo>
                    <a:pt x="18" y="178"/>
                  </a:lnTo>
                  <a:lnTo>
                    <a:pt x="18" y="178"/>
                  </a:lnTo>
                  <a:lnTo>
                    <a:pt x="36" y="176"/>
                  </a:lnTo>
                  <a:lnTo>
                    <a:pt x="52" y="176"/>
                  </a:lnTo>
                  <a:lnTo>
                    <a:pt x="52" y="176"/>
                  </a:lnTo>
                  <a:lnTo>
                    <a:pt x="80" y="178"/>
                  </a:lnTo>
                  <a:lnTo>
                    <a:pt x="108" y="184"/>
                  </a:lnTo>
                  <a:lnTo>
                    <a:pt x="132" y="194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42" y="222"/>
                  </a:lnTo>
                  <a:lnTo>
                    <a:pt x="130" y="238"/>
                  </a:lnTo>
                  <a:lnTo>
                    <a:pt x="120" y="256"/>
                  </a:lnTo>
                  <a:lnTo>
                    <a:pt x="112" y="272"/>
                  </a:lnTo>
                  <a:lnTo>
                    <a:pt x="112" y="272"/>
                  </a:lnTo>
                  <a:close/>
                  <a:moveTo>
                    <a:pt x="96" y="356"/>
                  </a:moveTo>
                  <a:lnTo>
                    <a:pt x="96" y="356"/>
                  </a:lnTo>
                  <a:lnTo>
                    <a:pt x="98" y="324"/>
                  </a:lnTo>
                  <a:lnTo>
                    <a:pt x="104" y="294"/>
                  </a:lnTo>
                  <a:lnTo>
                    <a:pt x="92" y="280"/>
                  </a:lnTo>
                  <a:lnTo>
                    <a:pt x="8" y="280"/>
                  </a:lnTo>
                  <a:lnTo>
                    <a:pt x="8" y="280"/>
                  </a:lnTo>
                  <a:lnTo>
                    <a:pt x="14" y="298"/>
                  </a:lnTo>
                  <a:lnTo>
                    <a:pt x="22" y="314"/>
                  </a:lnTo>
                  <a:lnTo>
                    <a:pt x="32" y="330"/>
                  </a:lnTo>
                  <a:lnTo>
                    <a:pt x="42" y="344"/>
                  </a:lnTo>
                  <a:lnTo>
                    <a:pt x="54" y="356"/>
                  </a:lnTo>
                  <a:lnTo>
                    <a:pt x="68" y="368"/>
                  </a:lnTo>
                  <a:lnTo>
                    <a:pt x="82" y="380"/>
                  </a:lnTo>
                  <a:lnTo>
                    <a:pt x="98" y="388"/>
                  </a:lnTo>
                  <a:lnTo>
                    <a:pt x="98" y="388"/>
                  </a:lnTo>
                  <a:lnTo>
                    <a:pt x="96" y="372"/>
                  </a:lnTo>
                  <a:lnTo>
                    <a:pt x="96" y="356"/>
                  </a:lnTo>
                  <a:lnTo>
                    <a:pt x="96" y="356"/>
                  </a:lnTo>
                  <a:close/>
                  <a:moveTo>
                    <a:pt x="4" y="192"/>
                  </a:moveTo>
                  <a:lnTo>
                    <a:pt x="4" y="192"/>
                  </a:lnTo>
                  <a:lnTo>
                    <a:pt x="2" y="21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0" y="244"/>
                  </a:lnTo>
                  <a:lnTo>
                    <a:pt x="4" y="260"/>
                  </a:lnTo>
                  <a:lnTo>
                    <a:pt x="72" y="260"/>
                  </a:lnTo>
                  <a:lnTo>
                    <a:pt x="4" y="192"/>
                  </a:lnTo>
                  <a:close/>
                  <a:moveTo>
                    <a:pt x="360" y="228"/>
                  </a:moveTo>
                  <a:lnTo>
                    <a:pt x="360" y="228"/>
                  </a:lnTo>
                  <a:lnTo>
                    <a:pt x="358" y="246"/>
                  </a:lnTo>
                  <a:lnTo>
                    <a:pt x="356" y="264"/>
                  </a:lnTo>
                  <a:lnTo>
                    <a:pt x="352" y="282"/>
                  </a:lnTo>
                  <a:lnTo>
                    <a:pt x="346" y="298"/>
                  </a:lnTo>
                  <a:lnTo>
                    <a:pt x="338" y="314"/>
                  </a:lnTo>
                  <a:lnTo>
                    <a:pt x="330" y="328"/>
                  </a:lnTo>
                  <a:lnTo>
                    <a:pt x="318" y="342"/>
                  </a:lnTo>
                  <a:lnTo>
                    <a:pt x="308" y="356"/>
                  </a:lnTo>
                  <a:lnTo>
                    <a:pt x="294" y="366"/>
                  </a:lnTo>
                  <a:lnTo>
                    <a:pt x="280" y="378"/>
                  </a:lnTo>
                  <a:lnTo>
                    <a:pt x="266" y="386"/>
                  </a:lnTo>
                  <a:lnTo>
                    <a:pt x="250" y="394"/>
                  </a:lnTo>
                  <a:lnTo>
                    <a:pt x="234" y="400"/>
                  </a:lnTo>
                  <a:lnTo>
                    <a:pt x="216" y="404"/>
                  </a:lnTo>
                  <a:lnTo>
                    <a:pt x="198" y="406"/>
                  </a:lnTo>
                  <a:lnTo>
                    <a:pt x="180" y="408"/>
                  </a:lnTo>
                  <a:lnTo>
                    <a:pt x="180" y="408"/>
                  </a:lnTo>
                  <a:lnTo>
                    <a:pt x="156" y="406"/>
                  </a:lnTo>
                  <a:lnTo>
                    <a:pt x="134" y="402"/>
                  </a:lnTo>
                  <a:lnTo>
                    <a:pt x="134" y="402"/>
                  </a:lnTo>
                  <a:lnTo>
                    <a:pt x="128" y="378"/>
                  </a:lnTo>
                  <a:lnTo>
                    <a:pt x="128" y="356"/>
                  </a:lnTo>
                  <a:lnTo>
                    <a:pt x="128" y="356"/>
                  </a:lnTo>
                  <a:lnTo>
                    <a:pt x="128" y="336"/>
                  </a:lnTo>
                  <a:lnTo>
                    <a:pt x="130" y="318"/>
                  </a:lnTo>
                  <a:lnTo>
                    <a:pt x="136" y="302"/>
                  </a:lnTo>
                  <a:lnTo>
                    <a:pt x="142" y="286"/>
                  </a:lnTo>
                  <a:lnTo>
                    <a:pt x="150" y="270"/>
                  </a:lnTo>
                  <a:lnTo>
                    <a:pt x="158" y="254"/>
                  </a:lnTo>
                  <a:lnTo>
                    <a:pt x="168" y="240"/>
                  </a:lnTo>
                  <a:lnTo>
                    <a:pt x="180" y="228"/>
                  </a:lnTo>
                  <a:lnTo>
                    <a:pt x="192" y="216"/>
                  </a:lnTo>
                  <a:lnTo>
                    <a:pt x="206" y="206"/>
                  </a:lnTo>
                  <a:lnTo>
                    <a:pt x="222" y="198"/>
                  </a:lnTo>
                  <a:lnTo>
                    <a:pt x="238" y="190"/>
                  </a:lnTo>
                  <a:lnTo>
                    <a:pt x="254" y="184"/>
                  </a:lnTo>
                  <a:lnTo>
                    <a:pt x="270" y="178"/>
                  </a:lnTo>
                  <a:lnTo>
                    <a:pt x="288" y="176"/>
                  </a:lnTo>
                  <a:lnTo>
                    <a:pt x="308" y="176"/>
                  </a:lnTo>
                  <a:lnTo>
                    <a:pt x="308" y="176"/>
                  </a:lnTo>
                  <a:lnTo>
                    <a:pt x="330" y="176"/>
                  </a:lnTo>
                  <a:lnTo>
                    <a:pt x="354" y="182"/>
                  </a:lnTo>
                  <a:lnTo>
                    <a:pt x="354" y="182"/>
                  </a:lnTo>
                  <a:lnTo>
                    <a:pt x="358" y="204"/>
                  </a:lnTo>
                  <a:lnTo>
                    <a:pt x="360" y="228"/>
                  </a:lnTo>
                  <a:lnTo>
                    <a:pt x="360" y="228"/>
                  </a:lnTo>
                  <a:close/>
                  <a:moveTo>
                    <a:pt x="326" y="222"/>
                  </a:moveTo>
                  <a:lnTo>
                    <a:pt x="268" y="282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20" y="268"/>
                  </a:lnTo>
                  <a:lnTo>
                    <a:pt x="324" y="256"/>
                  </a:lnTo>
                  <a:lnTo>
                    <a:pt x="326" y="242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6" y="222"/>
                  </a:lnTo>
                  <a:lnTo>
                    <a:pt x="326" y="222"/>
                  </a:lnTo>
                  <a:close/>
                  <a:moveTo>
                    <a:pt x="308" y="208"/>
                  </a:moveTo>
                  <a:lnTo>
                    <a:pt x="308" y="208"/>
                  </a:lnTo>
                  <a:lnTo>
                    <a:pt x="282" y="210"/>
                  </a:lnTo>
                  <a:lnTo>
                    <a:pt x="256" y="218"/>
                  </a:lnTo>
                  <a:lnTo>
                    <a:pt x="234" y="228"/>
                  </a:lnTo>
                  <a:lnTo>
                    <a:pt x="214" y="242"/>
                  </a:lnTo>
                  <a:lnTo>
                    <a:pt x="214" y="308"/>
                  </a:lnTo>
                  <a:lnTo>
                    <a:pt x="312" y="208"/>
                  </a:lnTo>
                  <a:lnTo>
                    <a:pt x="312" y="208"/>
                  </a:lnTo>
                  <a:lnTo>
                    <a:pt x="308" y="208"/>
                  </a:lnTo>
                  <a:lnTo>
                    <a:pt x="308" y="208"/>
                  </a:lnTo>
                  <a:close/>
                  <a:moveTo>
                    <a:pt x="160" y="356"/>
                  </a:moveTo>
                  <a:lnTo>
                    <a:pt x="160" y="356"/>
                  </a:lnTo>
                  <a:lnTo>
                    <a:pt x="160" y="360"/>
                  </a:lnTo>
                  <a:lnTo>
                    <a:pt x="194" y="328"/>
                  </a:lnTo>
                  <a:lnTo>
                    <a:pt x="194" y="262"/>
                  </a:lnTo>
                  <a:lnTo>
                    <a:pt x="194" y="262"/>
                  </a:lnTo>
                  <a:lnTo>
                    <a:pt x="180" y="282"/>
                  </a:lnTo>
                  <a:lnTo>
                    <a:pt x="170" y="306"/>
                  </a:lnTo>
                  <a:lnTo>
                    <a:pt x="162" y="330"/>
                  </a:lnTo>
                  <a:lnTo>
                    <a:pt x="160" y="356"/>
                  </a:lnTo>
                  <a:lnTo>
                    <a:pt x="160" y="356"/>
                  </a:lnTo>
                  <a:close/>
                  <a:moveTo>
                    <a:pt x="306" y="302"/>
                  </a:moveTo>
                  <a:lnTo>
                    <a:pt x="248" y="302"/>
                  </a:lnTo>
                  <a:lnTo>
                    <a:pt x="174" y="374"/>
                  </a:lnTo>
                  <a:lnTo>
                    <a:pt x="174" y="374"/>
                  </a:lnTo>
                  <a:lnTo>
                    <a:pt x="180" y="374"/>
                  </a:lnTo>
                  <a:lnTo>
                    <a:pt x="180" y="374"/>
                  </a:lnTo>
                  <a:lnTo>
                    <a:pt x="200" y="374"/>
                  </a:lnTo>
                  <a:lnTo>
                    <a:pt x="220" y="370"/>
                  </a:lnTo>
                  <a:lnTo>
                    <a:pt x="238" y="364"/>
                  </a:lnTo>
                  <a:lnTo>
                    <a:pt x="254" y="354"/>
                  </a:lnTo>
                  <a:lnTo>
                    <a:pt x="270" y="344"/>
                  </a:lnTo>
                  <a:lnTo>
                    <a:pt x="284" y="332"/>
                  </a:lnTo>
                  <a:lnTo>
                    <a:pt x="296" y="318"/>
                  </a:lnTo>
                  <a:lnTo>
                    <a:pt x="306" y="302"/>
                  </a:lnTo>
                  <a:lnTo>
                    <a:pt x="306" y="302"/>
                  </a:lnTo>
                  <a:close/>
                  <a:moveTo>
                    <a:pt x="216" y="84"/>
                  </a:moveTo>
                  <a:lnTo>
                    <a:pt x="216" y="84"/>
                  </a:lnTo>
                  <a:lnTo>
                    <a:pt x="216" y="78"/>
                  </a:lnTo>
                  <a:lnTo>
                    <a:pt x="214" y="70"/>
                  </a:lnTo>
                  <a:lnTo>
                    <a:pt x="210" y="64"/>
                  </a:lnTo>
                  <a:lnTo>
                    <a:pt x="206" y="60"/>
                  </a:lnTo>
                  <a:lnTo>
                    <a:pt x="200" y="56"/>
                  </a:lnTo>
                  <a:lnTo>
                    <a:pt x="194" y="52"/>
                  </a:lnTo>
                  <a:lnTo>
                    <a:pt x="188" y="50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72" y="50"/>
                  </a:lnTo>
                  <a:lnTo>
                    <a:pt x="166" y="52"/>
                  </a:lnTo>
                  <a:lnTo>
                    <a:pt x="160" y="56"/>
                  </a:lnTo>
                  <a:lnTo>
                    <a:pt x="154" y="60"/>
                  </a:lnTo>
                  <a:lnTo>
                    <a:pt x="150" y="64"/>
                  </a:lnTo>
                  <a:lnTo>
                    <a:pt x="146" y="70"/>
                  </a:lnTo>
                  <a:lnTo>
                    <a:pt x="144" y="78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92"/>
                  </a:lnTo>
                  <a:lnTo>
                    <a:pt x="146" y="100"/>
                  </a:lnTo>
                  <a:lnTo>
                    <a:pt x="150" y="106"/>
                  </a:lnTo>
                  <a:lnTo>
                    <a:pt x="154" y="110"/>
                  </a:lnTo>
                  <a:lnTo>
                    <a:pt x="160" y="114"/>
                  </a:lnTo>
                  <a:lnTo>
                    <a:pt x="166" y="118"/>
                  </a:lnTo>
                  <a:lnTo>
                    <a:pt x="172" y="120"/>
                  </a:lnTo>
                  <a:lnTo>
                    <a:pt x="180" y="122"/>
                  </a:lnTo>
                  <a:lnTo>
                    <a:pt x="180" y="122"/>
                  </a:lnTo>
                  <a:lnTo>
                    <a:pt x="188" y="120"/>
                  </a:lnTo>
                  <a:lnTo>
                    <a:pt x="194" y="118"/>
                  </a:lnTo>
                  <a:lnTo>
                    <a:pt x="200" y="114"/>
                  </a:lnTo>
                  <a:lnTo>
                    <a:pt x="206" y="110"/>
                  </a:lnTo>
                  <a:lnTo>
                    <a:pt x="210" y="106"/>
                  </a:lnTo>
                  <a:lnTo>
                    <a:pt x="214" y="100"/>
                  </a:lnTo>
                  <a:lnTo>
                    <a:pt x="216" y="92"/>
                  </a:lnTo>
                  <a:lnTo>
                    <a:pt x="216" y="84"/>
                  </a:lnTo>
                  <a:lnTo>
                    <a:pt x="216" y="84"/>
                  </a:lnTo>
                  <a:close/>
                  <a:moveTo>
                    <a:pt x="180" y="192"/>
                  </a:moveTo>
                  <a:lnTo>
                    <a:pt x="180" y="192"/>
                  </a:lnTo>
                  <a:lnTo>
                    <a:pt x="180" y="192"/>
                  </a:lnTo>
                  <a:lnTo>
                    <a:pt x="176" y="190"/>
                  </a:lnTo>
                  <a:lnTo>
                    <a:pt x="172" y="188"/>
                  </a:lnTo>
                  <a:lnTo>
                    <a:pt x="170" y="186"/>
                  </a:lnTo>
                  <a:lnTo>
                    <a:pt x="170" y="182"/>
                  </a:lnTo>
                  <a:lnTo>
                    <a:pt x="170" y="146"/>
                  </a:lnTo>
                  <a:lnTo>
                    <a:pt x="170" y="146"/>
                  </a:lnTo>
                  <a:lnTo>
                    <a:pt x="170" y="142"/>
                  </a:lnTo>
                  <a:lnTo>
                    <a:pt x="172" y="140"/>
                  </a:lnTo>
                  <a:lnTo>
                    <a:pt x="176" y="138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4" y="138"/>
                  </a:lnTo>
                  <a:lnTo>
                    <a:pt x="188" y="140"/>
                  </a:lnTo>
                  <a:lnTo>
                    <a:pt x="190" y="142"/>
                  </a:lnTo>
                  <a:lnTo>
                    <a:pt x="190" y="146"/>
                  </a:lnTo>
                  <a:lnTo>
                    <a:pt x="190" y="182"/>
                  </a:lnTo>
                  <a:lnTo>
                    <a:pt x="190" y="182"/>
                  </a:lnTo>
                  <a:lnTo>
                    <a:pt x="190" y="186"/>
                  </a:lnTo>
                  <a:lnTo>
                    <a:pt x="188" y="188"/>
                  </a:lnTo>
                  <a:lnTo>
                    <a:pt x="184" y="190"/>
                  </a:lnTo>
                  <a:lnTo>
                    <a:pt x="180" y="192"/>
                  </a:lnTo>
                  <a:lnTo>
                    <a:pt x="180" y="192"/>
                  </a:lnTo>
                  <a:close/>
                  <a:moveTo>
                    <a:pt x="120" y="156"/>
                  </a:moveTo>
                  <a:lnTo>
                    <a:pt x="120" y="156"/>
                  </a:lnTo>
                  <a:lnTo>
                    <a:pt x="116" y="154"/>
                  </a:lnTo>
                  <a:lnTo>
                    <a:pt x="112" y="152"/>
                  </a:lnTo>
                  <a:lnTo>
                    <a:pt x="112" y="152"/>
                  </a:lnTo>
                  <a:lnTo>
                    <a:pt x="110" y="148"/>
                  </a:lnTo>
                  <a:lnTo>
                    <a:pt x="110" y="146"/>
                  </a:lnTo>
                  <a:lnTo>
                    <a:pt x="110" y="142"/>
                  </a:lnTo>
                  <a:lnTo>
                    <a:pt x="112" y="138"/>
                  </a:lnTo>
                  <a:lnTo>
                    <a:pt x="130" y="122"/>
                  </a:lnTo>
                  <a:lnTo>
                    <a:pt x="130" y="122"/>
                  </a:lnTo>
                  <a:lnTo>
                    <a:pt x="132" y="120"/>
                  </a:lnTo>
                  <a:lnTo>
                    <a:pt x="136" y="118"/>
                  </a:lnTo>
                  <a:lnTo>
                    <a:pt x="140" y="120"/>
                  </a:lnTo>
                  <a:lnTo>
                    <a:pt x="144" y="122"/>
                  </a:lnTo>
                  <a:lnTo>
                    <a:pt x="144" y="122"/>
                  </a:lnTo>
                  <a:lnTo>
                    <a:pt x="146" y="124"/>
                  </a:lnTo>
                  <a:lnTo>
                    <a:pt x="146" y="128"/>
                  </a:lnTo>
                  <a:lnTo>
                    <a:pt x="146" y="132"/>
                  </a:lnTo>
                  <a:lnTo>
                    <a:pt x="144" y="136"/>
                  </a:lnTo>
                  <a:lnTo>
                    <a:pt x="126" y="152"/>
                  </a:lnTo>
                  <a:lnTo>
                    <a:pt x="126" y="152"/>
                  </a:lnTo>
                  <a:lnTo>
                    <a:pt x="124" y="154"/>
                  </a:lnTo>
                  <a:lnTo>
                    <a:pt x="120" y="156"/>
                  </a:lnTo>
                  <a:lnTo>
                    <a:pt x="120" y="156"/>
                  </a:lnTo>
                  <a:close/>
                  <a:moveTo>
                    <a:pt x="118" y="94"/>
                  </a:moveTo>
                  <a:lnTo>
                    <a:pt x="118" y="94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4"/>
                  </a:lnTo>
                  <a:lnTo>
                    <a:pt x="92" y="92"/>
                  </a:lnTo>
                  <a:lnTo>
                    <a:pt x="90" y="88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90" y="82"/>
                  </a:lnTo>
                  <a:lnTo>
                    <a:pt x="92" y="78"/>
                  </a:lnTo>
                  <a:lnTo>
                    <a:pt x="96" y="76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22" y="76"/>
                  </a:lnTo>
                  <a:lnTo>
                    <a:pt x="126" y="78"/>
                  </a:lnTo>
                  <a:lnTo>
                    <a:pt x="128" y="82"/>
                  </a:lnTo>
                  <a:lnTo>
                    <a:pt x="128" y="84"/>
                  </a:lnTo>
                  <a:lnTo>
                    <a:pt x="128" y="84"/>
                  </a:lnTo>
                  <a:lnTo>
                    <a:pt x="128" y="88"/>
                  </a:lnTo>
                  <a:lnTo>
                    <a:pt x="126" y="92"/>
                  </a:lnTo>
                  <a:lnTo>
                    <a:pt x="122" y="94"/>
                  </a:lnTo>
                  <a:lnTo>
                    <a:pt x="118" y="94"/>
                  </a:lnTo>
                  <a:lnTo>
                    <a:pt x="118" y="94"/>
                  </a:lnTo>
                  <a:close/>
                  <a:moveTo>
                    <a:pt x="136" y="52"/>
                  </a:moveTo>
                  <a:lnTo>
                    <a:pt x="136" y="52"/>
                  </a:lnTo>
                  <a:lnTo>
                    <a:pt x="132" y="50"/>
                  </a:lnTo>
                  <a:lnTo>
                    <a:pt x="130" y="48"/>
                  </a:lnTo>
                  <a:lnTo>
                    <a:pt x="120" y="38"/>
                  </a:lnTo>
                  <a:lnTo>
                    <a:pt x="120" y="38"/>
                  </a:lnTo>
                  <a:lnTo>
                    <a:pt x="118" y="36"/>
                  </a:lnTo>
                  <a:lnTo>
                    <a:pt x="116" y="32"/>
                  </a:lnTo>
                  <a:lnTo>
                    <a:pt x="118" y="28"/>
                  </a:lnTo>
                  <a:lnTo>
                    <a:pt x="120" y="24"/>
                  </a:lnTo>
                  <a:lnTo>
                    <a:pt x="120" y="24"/>
                  </a:lnTo>
                  <a:lnTo>
                    <a:pt x="122" y="22"/>
                  </a:lnTo>
                  <a:lnTo>
                    <a:pt x="126" y="22"/>
                  </a:lnTo>
                  <a:lnTo>
                    <a:pt x="130" y="22"/>
                  </a:lnTo>
                  <a:lnTo>
                    <a:pt x="134" y="24"/>
                  </a:lnTo>
                  <a:lnTo>
                    <a:pt x="144" y="34"/>
                  </a:lnTo>
                  <a:lnTo>
                    <a:pt x="144" y="34"/>
                  </a:lnTo>
                  <a:lnTo>
                    <a:pt x="146" y="38"/>
                  </a:lnTo>
                  <a:lnTo>
                    <a:pt x="146" y="42"/>
                  </a:lnTo>
                  <a:lnTo>
                    <a:pt x="146" y="46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40" y="50"/>
                  </a:lnTo>
                  <a:lnTo>
                    <a:pt x="136" y="52"/>
                  </a:lnTo>
                  <a:lnTo>
                    <a:pt x="136" y="52"/>
                  </a:lnTo>
                  <a:close/>
                  <a:moveTo>
                    <a:pt x="240" y="156"/>
                  </a:moveTo>
                  <a:lnTo>
                    <a:pt x="240" y="156"/>
                  </a:lnTo>
                  <a:lnTo>
                    <a:pt x="236" y="154"/>
                  </a:lnTo>
                  <a:lnTo>
                    <a:pt x="234" y="152"/>
                  </a:lnTo>
                  <a:lnTo>
                    <a:pt x="216" y="136"/>
                  </a:lnTo>
                  <a:lnTo>
                    <a:pt x="216" y="136"/>
                  </a:lnTo>
                  <a:lnTo>
                    <a:pt x="214" y="132"/>
                  </a:lnTo>
                  <a:lnTo>
                    <a:pt x="214" y="128"/>
                  </a:lnTo>
                  <a:lnTo>
                    <a:pt x="214" y="124"/>
                  </a:lnTo>
                  <a:lnTo>
                    <a:pt x="216" y="122"/>
                  </a:lnTo>
                  <a:lnTo>
                    <a:pt x="216" y="122"/>
                  </a:lnTo>
                  <a:lnTo>
                    <a:pt x="220" y="120"/>
                  </a:lnTo>
                  <a:lnTo>
                    <a:pt x="224" y="118"/>
                  </a:lnTo>
                  <a:lnTo>
                    <a:pt x="228" y="120"/>
                  </a:lnTo>
                  <a:lnTo>
                    <a:pt x="230" y="122"/>
                  </a:lnTo>
                  <a:lnTo>
                    <a:pt x="248" y="138"/>
                  </a:lnTo>
                  <a:lnTo>
                    <a:pt x="248" y="138"/>
                  </a:lnTo>
                  <a:lnTo>
                    <a:pt x="250" y="142"/>
                  </a:lnTo>
                  <a:lnTo>
                    <a:pt x="250" y="146"/>
                  </a:lnTo>
                  <a:lnTo>
                    <a:pt x="250" y="148"/>
                  </a:lnTo>
                  <a:lnTo>
                    <a:pt x="248" y="152"/>
                  </a:lnTo>
                  <a:lnTo>
                    <a:pt x="248" y="152"/>
                  </a:lnTo>
                  <a:lnTo>
                    <a:pt x="244" y="154"/>
                  </a:lnTo>
                  <a:lnTo>
                    <a:pt x="240" y="156"/>
                  </a:lnTo>
                  <a:lnTo>
                    <a:pt x="240" y="156"/>
                  </a:lnTo>
                  <a:close/>
                  <a:moveTo>
                    <a:pt x="242" y="94"/>
                  </a:moveTo>
                  <a:lnTo>
                    <a:pt x="242" y="94"/>
                  </a:lnTo>
                  <a:lnTo>
                    <a:pt x="238" y="94"/>
                  </a:lnTo>
                  <a:lnTo>
                    <a:pt x="234" y="92"/>
                  </a:lnTo>
                  <a:lnTo>
                    <a:pt x="232" y="88"/>
                  </a:lnTo>
                  <a:lnTo>
                    <a:pt x="232" y="84"/>
                  </a:lnTo>
                  <a:lnTo>
                    <a:pt x="232" y="84"/>
                  </a:lnTo>
                  <a:lnTo>
                    <a:pt x="232" y="82"/>
                  </a:lnTo>
                  <a:lnTo>
                    <a:pt x="234" y="78"/>
                  </a:lnTo>
                  <a:lnTo>
                    <a:pt x="238" y="76"/>
                  </a:lnTo>
                  <a:lnTo>
                    <a:pt x="242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4" y="76"/>
                  </a:lnTo>
                  <a:lnTo>
                    <a:pt x="268" y="78"/>
                  </a:lnTo>
                  <a:lnTo>
                    <a:pt x="270" y="82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88"/>
                  </a:lnTo>
                  <a:lnTo>
                    <a:pt x="268" y="92"/>
                  </a:lnTo>
                  <a:lnTo>
                    <a:pt x="264" y="94"/>
                  </a:lnTo>
                  <a:lnTo>
                    <a:pt x="260" y="94"/>
                  </a:lnTo>
                  <a:lnTo>
                    <a:pt x="242" y="94"/>
                  </a:lnTo>
                  <a:lnTo>
                    <a:pt x="242" y="94"/>
                  </a:lnTo>
                  <a:close/>
                  <a:moveTo>
                    <a:pt x="224" y="52"/>
                  </a:moveTo>
                  <a:lnTo>
                    <a:pt x="224" y="52"/>
                  </a:lnTo>
                  <a:lnTo>
                    <a:pt x="220" y="50"/>
                  </a:lnTo>
                  <a:lnTo>
                    <a:pt x="216" y="48"/>
                  </a:lnTo>
                  <a:lnTo>
                    <a:pt x="216" y="48"/>
                  </a:lnTo>
                  <a:lnTo>
                    <a:pt x="214" y="46"/>
                  </a:lnTo>
                  <a:lnTo>
                    <a:pt x="214" y="42"/>
                  </a:lnTo>
                  <a:lnTo>
                    <a:pt x="214" y="38"/>
                  </a:lnTo>
                  <a:lnTo>
                    <a:pt x="216" y="34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30" y="22"/>
                  </a:lnTo>
                  <a:lnTo>
                    <a:pt x="234" y="22"/>
                  </a:lnTo>
                  <a:lnTo>
                    <a:pt x="238" y="22"/>
                  </a:lnTo>
                  <a:lnTo>
                    <a:pt x="240" y="24"/>
                  </a:lnTo>
                  <a:lnTo>
                    <a:pt x="240" y="24"/>
                  </a:lnTo>
                  <a:lnTo>
                    <a:pt x="242" y="28"/>
                  </a:lnTo>
                  <a:lnTo>
                    <a:pt x="244" y="32"/>
                  </a:lnTo>
                  <a:lnTo>
                    <a:pt x="242" y="36"/>
                  </a:lnTo>
                  <a:lnTo>
                    <a:pt x="240" y="38"/>
                  </a:lnTo>
                  <a:lnTo>
                    <a:pt x="230" y="48"/>
                  </a:lnTo>
                  <a:lnTo>
                    <a:pt x="230" y="48"/>
                  </a:lnTo>
                  <a:lnTo>
                    <a:pt x="228" y="50"/>
                  </a:lnTo>
                  <a:lnTo>
                    <a:pt x="224" y="52"/>
                  </a:lnTo>
                  <a:lnTo>
                    <a:pt x="224" y="52"/>
                  </a:lnTo>
                  <a:close/>
                  <a:moveTo>
                    <a:pt x="180" y="34"/>
                  </a:moveTo>
                  <a:lnTo>
                    <a:pt x="180" y="34"/>
                  </a:lnTo>
                  <a:lnTo>
                    <a:pt x="176" y="32"/>
                  </a:lnTo>
                  <a:lnTo>
                    <a:pt x="172" y="30"/>
                  </a:lnTo>
                  <a:lnTo>
                    <a:pt x="170" y="28"/>
                  </a:lnTo>
                  <a:lnTo>
                    <a:pt x="170" y="24"/>
                  </a:lnTo>
                  <a:lnTo>
                    <a:pt x="170" y="10"/>
                  </a:lnTo>
                  <a:lnTo>
                    <a:pt x="170" y="10"/>
                  </a:lnTo>
                  <a:lnTo>
                    <a:pt x="170" y="6"/>
                  </a:lnTo>
                  <a:lnTo>
                    <a:pt x="172" y="4"/>
                  </a:lnTo>
                  <a:lnTo>
                    <a:pt x="176" y="2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0" y="6"/>
                  </a:lnTo>
                  <a:lnTo>
                    <a:pt x="190" y="10"/>
                  </a:lnTo>
                  <a:lnTo>
                    <a:pt x="190" y="24"/>
                  </a:lnTo>
                  <a:lnTo>
                    <a:pt x="190" y="24"/>
                  </a:lnTo>
                  <a:lnTo>
                    <a:pt x="190" y="28"/>
                  </a:lnTo>
                  <a:lnTo>
                    <a:pt x="188" y="30"/>
                  </a:lnTo>
                  <a:lnTo>
                    <a:pt x="184" y="32"/>
                  </a:lnTo>
                  <a:lnTo>
                    <a:pt x="180" y="34"/>
                  </a:lnTo>
                  <a:lnTo>
                    <a:pt x="180" y="3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-180860" y="4172146"/>
              <a:ext cx="3607102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28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29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4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0" y="49324"/>
            <a:ext cx="11437447" cy="1145243"/>
            <a:chOff x="0" y="49324"/>
            <a:chExt cx="11437447" cy="1145243"/>
          </a:xfrm>
        </p:grpSpPr>
        <p:sp>
          <p:nvSpPr>
            <p:cNvPr id="38" name="Rectangle 37"/>
            <p:cNvSpPr/>
            <p:nvPr/>
          </p:nvSpPr>
          <p:spPr>
            <a:xfrm>
              <a:off x="284217" y="316046"/>
              <a:ext cx="441351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000" b="1" dirty="0">
                  <a:solidFill>
                    <a:srgbClr val="002060"/>
                  </a:solidFill>
                  <a:latin typeface="Candara" panose="020E0502030303020204" pitchFamily="34" charset="0"/>
                </a:rPr>
                <a:t>5 </a:t>
              </a:r>
              <a:r>
                <a:rPr lang="it-IT" sz="4000" b="1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Obiettivi Tematici</a:t>
              </a:r>
              <a:endParaRPr lang="it-IT" sz="4000" b="1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0" y="1023932"/>
              <a:ext cx="9417685" cy="2347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25"/>
            <p:cNvSpPr>
              <a:spLocks noEditPoints="1"/>
            </p:cNvSpPr>
            <p:nvPr/>
          </p:nvSpPr>
          <p:spPr bwMode="auto">
            <a:xfrm>
              <a:off x="9417685" y="49324"/>
              <a:ext cx="2019762" cy="1145243"/>
            </a:xfrm>
            <a:custGeom>
              <a:avLst/>
              <a:gdLst/>
              <a:ahLst/>
              <a:cxnLst>
                <a:cxn ang="0">
                  <a:pos x="555" y="276"/>
                </a:cxn>
                <a:cxn ang="0">
                  <a:pos x="544" y="262"/>
                </a:cxn>
                <a:cxn ang="0">
                  <a:pos x="538" y="263"/>
                </a:cxn>
                <a:cxn ang="0">
                  <a:pos x="520" y="204"/>
                </a:cxn>
                <a:cxn ang="0">
                  <a:pos x="438" y="296"/>
                </a:cxn>
                <a:cxn ang="0">
                  <a:pos x="418" y="219"/>
                </a:cxn>
                <a:cxn ang="0">
                  <a:pos x="355" y="226"/>
                </a:cxn>
                <a:cxn ang="0">
                  <a:pos x="326" y="309"/>
                </a:cxn>
                <a:cxn ang="0">
                  <a:pos x="301" y="319"/>
                </a:cxn>
                <a:cxn ang="0">
                  <a:pos x="246" y="387"/>
                </a:cxn>
                <a:cxn ang="0">
                  <a:pos x="239" y="384"/>
                </a:cxn>
                <a:cxn ang="0">
                  <a:pos x="223" y="382"/>
                </a:cxn>
                <a:cxn ang="0">
                  <a:pos x="191" y="384"/>
                </a:cxn>
                <a:cxn ang="0">
                  <a:pos x="186" y="400"/>
                </a:cxn>
                <a:cxn ang="0">
                  <a:pos x="165" y="401"/>
                </a:cxn>
                <a:cxn ang="0">
                  <a:pos x="151" y="383"/>
                </a:cxn>
                <a:cxn ang="0">
                  <a:pos x="94" y="380"/>
                </a:cxn>
                <a:cxn ang="0">
                  <a:pos x="57" y="400"/>
                </a:cxn>
                <a:cxn ang="0">
                  <a:pos x="47" y="389"/>
                </a:cxn>
                <a:cxn ang="0">
                  <a:pos x="41" y="391"/>
                </a:cxn>
                <a:cxn ang="0">
                  <a:pos x="32" y="403"/>
                </a:cxn>
                <a:cxn ang="0">
                  <a:pos x="24" y="407"/>
                </a:cxn>
                <a:cxn ang="0">
                  <a:pos x="19" y="415"/>
                </a:cxn>
                <a:cxn ang="0">
                  <a:pos x="0" y="683"/>
                </a:cxn>
                <a:cxn ang="0">
                  <a:pos x="1541" y="426"/>
                </a:cxn>
                <a:cxn ang="0">
                  <a:pos x="1545" y="413"/>
                </a:cxn>
                <a:cxn ang="0">
                  <a:pos x="1532" y="415"/>
                </a:cxn>
                <a:cxn ang="0">
                  <a:pos x="1527" y="407"/>
                </a:cxn>
                <a:cxn ang="0">
                  <a:pos x="1519" y="419"/>
                </a:cxn>
                <a:cxn ang="0">
                  <a:pos x="1503" y="411"/>
                </a:cxn>
                <a:cxn ang="0">
                  <a:pos x="1417" y="392"/>
                </a:cxn>
                <a:cxn ang="0">
                  <a:pos x="1397" y="226"/>
                </a:cxn>
                <a:cxn ang="0">
                  <a:pos x="1236" y="226"/>
                </a:cxn>
                <a:cxn ang="0">
                  <a:pos x="1154" y="161"/>
                </a:cxn>
                <a:cxn ang="0">
                  <a:pos x="1097" y="400"/>
                </a:cxn>
                <a:cxn ang="0">
                  <a:pos x="1004" y="208"/>
                </a:cxn>
                <a:cxn ang="0">
                  <a:pos x="960" y="227"/>
                </a:cxn>
                <a:cxn ang="0">
                  <a:pos x="849" y="67"/>
                </a:cxn>
                <a:cxn ang="0">
                  <a:pos x="814" y="341"/>
                </a:cxn>
                <a:cxn ang="0">
                  <a:pos x="756" y="63"/>
                </a:cxn>
                <a:cxn ang="0">
                  <a:pos x="714" y="100"/>
                </a:cxn>
                <a:cxn ang="0">
                  <a:pos x="684" y="265"/>
                </a:cxn>
                <a:cxn ang="0">
                  <a:pos x="671" y="243"/>
                </a:cxn>
                <a:cxn ang="0">
                  <a:pos x="561" y="285"/>
                </a:cxn>
                <a:cxn ang="0">
                  <a:pos x="739" y="90"/>
                </a:cxn>
                <a:cxn ang="0">
                  <a:pos x="754" y="80"/>
                </a:cxn>
                <a:cxn ang="0">
                  <a:pos x="552" y="281"/>
                </a:cxn>
                <a:cxn ang="0">
                  <a:pos x="552" y="291"/>
                </a:cxn>
                <a:cxn ang="0">
                  <a:pos x="569" y="295"/>
                </a:cxn>
                <a:cxn ang="0">
                  <a:pos x="561" y="300"/>
                </a:cxn>
                <a:cxn ang="0">
                  <a:pos x="620" y="302"/>
                </a:cxn>
                <a:cxn ang="0">
                  <a:pos x="570" y="307"/>
                </a:cxn>
                <a:cxn ang="0">
                  <a:pos x="1215" y="324"/>
                </a:cxn>
                <a:cxn ang="0">
                  <a:pos x="1399" y="359"/>
                </a:cxn>
                <a:cxn ang="0">
                  <a:pos x="1230" y="403"/>
                </a:cxn>
                <a:cxn ang="0">
                  <a:pos x="1234" y="374"/>
                </a:cxn>
              </a:cxnLst>
              <a:rect l="0" t="0" r="r" b="b"/>
              <a:pathLst>
                <a:path w="1624" h="803">
                  <a:moveTo>
                    <a:pt x="561" y="285"/>
                  </a:moveTo>
                  <a:cubicBezTo>
                    <a:pt x="561" y="286"/>
                    <a:pt x="561" y="286"/>
                    <a:pt x="561" y="287"/>
                  </a:cubicBezTo>
                  <a:cubicBezTo>
                    <a:pt x="558" y="287"/>
                    <a:pt x="559" y="284"/>
                    <a:pt x="555" y="287"/>
                  </a:cubicBezTo>
                  <a:cubicBezTo>
                    <a:pt x="555" y="283"/>
                    <a:pt x="553" y="284"/>
                    <a:pt x="553" y="286"/>
                  </a:cubicBezTo>
                  <a:cubicBezTo>
                    <a:pt x="551" y="282"/>
                    <a:pt x="558" y="279"/>
                    <a:pt x="555" y="276"/>
                  </a:cubicBezTo>
                  <a:cubicBezTo>
                    <a:pt x="554" y="274"/>
                    <a:pt x="551" y="272"/>
                    <a:pt x="552" y="269"/>
                  </a:cubicBezTo>
                  <a:cubicBezTo>
                    <a:pt x="549" y="268"/>
                    <a:pt x="552" y="272"/>
                    <a:pt x="550" y="272"/>
                  </a:cubicBezTo>
                  <a:cubicBezTo>
                    <a:pt x="549" y="268"/>
                    <a:pt x="546" y="267"/>
                    <a:pt x="546" y="263"/>
                  </a:cubicBezTo>
                  <a:cubicBezTo>
                    <a:pt x="545" y="264"/>
                    <a:pt x="544" y="268"/>
                    <a:pt x="543" y="267"/>
                  </a:cubicBezTo>
                  <a:cubicBezTo>
                    <a:pt x="542" y="264"/>
                    <a:pt x="548" y="263"/>
                    <a:pt x="544" y="262"/>
                  </a:cubicBezTo>
                  <a:cubicBezTo>
                    <a:pt x="544" y="262"/>
                    <a:pt x="543" y="265"/>
                    <a:pt x="543" y="263"/>
                  </a:cubicBezTo>
                  <a:cubicBezTo>
                    <a:pt x="542" y="261"/>
                    <a:pt x="545" y="259"/>
                    <a:pt x="543" y="258"/>
                  </a:cubicBezTo>
                  <a:cubicBezTo>
                    <a:pt x="543" y="262"/>
                    <a:pt x="541" y="264"/>
                    <a:pt x="541" y="266"/>
                  </a:cubicBezTo>
                  <a:cubicBezTo>
                    <a:pt x="539" y="265"/>
                    <a:pt x="543" y="261"/>
                    <a:pt x="539" y="261"/>
                  </a:cubicBezTo>
                  <a:cubicBezTo>
                    <a:pt x="540" y="263"/>
                    <a:pt x="538" y="265"/>
                    <a:pt x="538" y="263"/>
                  </a:cubicBezTo>
                  <a:cubicBezTo>
                    <a:pt x="540" y="259"/>
                    <a:pt x="538" y="262"/>
                    <a:pt x="537" y="259"/>
                  </a:cubicBezTo>
                  <a:cubicBezTo>
                    <a:pt x="539" y="248"/>
                    <a:pt x="534" y="241"/>
                    <a:pt x="533" y="236"/>
                  </a:cubicBezTo>
                  <a:cubicBezTo>
                    <a:pt x="532" y="229"/>
                    <a:pt x="534" y="221"/>
                    <a:pt x="533" y="212"/>
                  </a:cubicBezTo>
                  <a:cubicBezTo>
                    <a:pt x="529" y="212"/>
                    <a:pt x="525" y="212"/>
                    <a:pt x="520" y="212"/>
                  </a:cubicBezTo>
                  <a:cubicBezTo>
                    <a:pt x="520" y="209"/>
                    <a:pt x="520" y="207"/>
                    <a:pt x="520" y="204"/>
                  </a:cubicBezTo>
                  <a:cubicBezTo>
                    <a:pt x="500" y="204"/>
                    <a:pt x="480" y="204"/>
                    <a:pt x="460" y="204"/>
                  </a:cubicBezTo>
                  <a:cubicBezTo>
                    <a:pt x="460" y="207"/>
                    <a:pt x="461" y="211"/>
                    <a:pt x="459" y="212"/>
                  </a:cubicBezTo>
                  <a:cubicBezTo>
                    <a:pt x="454" y="212"/>
                    <a:pt x="449" y="212"/>
                    <a:pt x="444" y="212"/>
                  </a:cubicBezTo>
                  <a:cubicBezTo>
                    <a:pt x="442" y="238"/>
                    <a:pt x="445" y="269"/>
                    <a:pt x="443" y="296"/>
                  </a:cubicBezTo>
                  <a:cubicBezTo>
                    <a:pt x="442" y="296"/>
                    <a:pt x="440" y="296"/>
                    <a:pt x="438" y="296"/>
                  </a:cubicBezTo>
                  <a:cubicBezTo>
                    <a:pt x="438" y="272"/>
                    <a:pt x="438" y="249"/>
                    <a:pt x="438" y="226"/>
                  </a:cubicBezTo>
                  <a:cubicBezTo>
                    <a:pt x="437" y="223"/>
                    <a:pt x="429" y="227"/>
                    <a:pt x="429" y="223"/>
                  </a:cubicBezTo>
                  <a:cubicBezTo>
                    <a:pt x="429" y="220"/>
                    <a:pt x="435" y="223"/>
                    <a:pt x="437" y="221"/>
                  </a:cubicBezTo>
                  <a:cubicBezTo>
                    <a:pt x="437" y="219"/>
                    <a:pt x="437" y="217"/>
                    <a:pt x="437" y="215"/>
                  </a:cubicBezTo>
                  <a:cubicBezTo>
                    <a:pt x="429" y="213"/>
                    <a:pt x="424" y="217"/>
                    <a:pt x="418" y="219"/>
                  </a:cubicBezTo>
                  <a:cubicBezTo>
                    <a:pt x="417" y="220"/>
                    <a:pt x="419" y="224"/>
                    <a:pt x="417" y="225"/>
                  </a:cubicBezTo>
                  <a:cubicBezTo>
                    <a:pt x="399" y="225"/>
                    <a:pt x="379" y="226"/>
                    <a:pt x="361" y="224"/>
                  </a:cubicBezTo>
                  <a:cubicBezTo>
                    <a:pt x="361" y="218"/>
                    <a:pt x="361" y="212"/>
                    <a:pt x="361" y="206"/>
                  </a:cubicBezTo>
                  <a:cubicBezTo>
                    <a:pt x="357" y="209"/>
                    <a:pt x="360" y="219"/>
                    <a:pt x="359" y="225"/>
                  </a:cubicBezTo>
                  <a:cubicBezTo>
                    <a:pt x="358" y="225"/>
                    <a:pt x="354" y="224"/>
                    <a:pt x="355" y="226"/>
                  </a:cubicBezTo>
                  <a:cubicBezTo>
                    <a:pt x="355" y="254"/>
                    <a:pt x="355" y="282"/>
                    <a:pt x="355" y="309"/>
                  </a:cubicBezTo>
                  <a:cubicBezTo>
                    <a:pt x="350" y="309"/>
                    <a:pt x="344" y="310"/>
                    <a:pt x="341" y="309"/>
                  </a:cubicBezTo>
                  <a:cubicBezTo>
                    <a:pt x="342" y="307"/>
                    <a:pt x="341" y="302"/>
                    <a:pt x="342" y="299"/>
                  </a:cubicBezTo>
                  <a:cubicBezTo>
                    <a:pt x="337" y="299"/>
                    <a:pt x="332" y="299"/>
                    <a:pt x="327" y="299"/>
                  </a:cubicBezTo>
                  <a:cubicBezTo>
                    <a:pt x="327" y="302"/>
                    <a:pt x="329" y="308"/>
                    <a:pt x="326" y="309"/>
                  </a:cubicBezTo>
                  <a:cubicBezTo>
                    <a:pt x="325" y="307"/>
                    <a:pt x="326" y="302"/>
                    <a:pt x="325" y="299"/>
                  </a:cubicBezTo>
                  <a:cubicBezTo>
                    <a:pt x="321" y="299"/>
                    <a:pt x="316" y="299"/>
                    <a:pt x="311" y="299"/>
                  </a:cubicBezTo>
                  <a:cubicBezTo>
                    <a:pt x="311" y="302"/>
                    <a:pt x="311" y="306"/>
                    <a:pt x="311" y="309"/>
                  </a:cubicBezTo>
                  <a:cubicBezTo>
                    <a:pt x="308" y="309"/>
                    <a:pt x="305" y="309"/>
                    <a:pt x="302" y="309"/>
                  </a:cubicBezTo>
                  <a:cubicBezTo>
                    <a:pt x="302" y="312"/>
                    <a:pt x="303" y="317"/>
                    <a:pt x="301" y="319"/>
                  </a:cubicBezTo>
                  <a:cubicBezTo>
                    <a:pt x="282" y="318"/>
                    <a:pt x="270" y="328"/>
                    <a:pt x="258" y="334"/>
                  </a:cubicBezTo>
                  <a:cubicBezTo>
                    <a:pt x="255" y="336"/>
                    <a:pt x="249" y="336"/>
                    <a:pt x="248" y="340"/>
                  </a:cubicBezTo>
                  <a:cubicBezTo>
                    <a:pt x="249" y="342"/>
                    <a:pt x="254" y="339"/>
                    <a:pt x="255" y="341"/>
                  </a:cubicBezTo>
                  <a:cubicBezTo>
                    <a:pt x="255" y="355"/>
                    <a:pt x="255" y="368"/>
                    <a:pt x="255" y="382"/>
                  </a:cubicBezTo>
                  <a:cubicBezTo>
                    <a:pt x="253" y="388"/>
                    <a:pt x="247" y="383"/>
                    <a:pt x="246" y="387"/>
                  </a:cubicBezTo>
                  <a:cubicBezTo>
                    <a:pt x="246" y="384"/>
                    <a:pt x="247" y="383"/>
                    <a:pt x="245" y="383"/>
                  </a:cubicBezTo>
                  <a:cubicBezTo>
                    <a:pt x="244" y="380"/>
                    <a:pt x="245" y="385"/>
                    <a:pt x="243" y="384"/>
                  </a:cubicBezTo>
                  <a:cubicBezTo>
                    <a:pt x="242" y="378"/>
                    <a:pt x="242" y="380"/>
                    <a:pt x="241" y="376"/>
                  </a:cubicBezTo>
                  <a:cubicBezTo>
                    <a:pt x="241" y="379"/>
                    <a:pt x="240" y="379"/>
                    <a:pt x="238" y="378"/>
                  </a:cubicBezTo>
                  <a:cubicBezTo>
                    <a:pt x="238" y="380"/>
                    <a:pt x="239" y="381"/>
                    <a:pt x="239" y="384"/>
                  </a:cubicBezTo>
                  <a:cubicBezTo>
                    <a:pt x="238" y="383"/>
                    <a:pt x="238" y="381"/>
                    <a:pt x="236" y="381"/>
                  </a:cubicBezTo>
                  <a:cubicBezTo>
                    <a:pt x="237" y="386"/>
                    <a:pt x="235" y="382"/>
                    <a:pt x="235" y="383"/>
                  </a:cubicBezTo>
                  <a:cubicBezTo>
                    <a:pt x="232" y="382"/>
                    <a:pt x="238" y="388"/>
                    <a:pt x="235" y="388"/>
                  </a:cubicBezTo>
                  <a:cubicBezTo>
                    <a:pt x="232" y="388"/>
                    <a:pt x="228" y="382"/>
                    <a:pt x="227" y="386"/>
                  </a:cubicBezTo>
                  <a:cubicBezTo>
                    <a:pt x="226" y="385"/>
                    <a:pt x="224" y="384"/>
                    <a:pt x="223" y="382"/>
                  </a:cubicBezTo>
                  <a:cubicBezTo>
                    <a:pt x="223" y="384"/>
                    <a:pt x="226" y="384"/>
                    <a:pt x="226" y="386"/>
                  </a:cubicBezTo>
                  <a:cubicBezTo>
                    <a:pt x="219" y="387"/>
                    <a:pt x="210" y="387"/>
                    <a:pt x="203" y="388"/>
                  </a:cubicBezTo>
                  <a:cubicBezTo>
                    <a:pt x="202" y="394"/>
                    <a:pt x="202" y="402"/>
                    <a:pt x="200" y="407"/>
                  </a:cubicBezTo>
                  <a:cubicBezTo>
                    <a:pt x="197" y="407"/>
                    <a:pt x="193" y="408"/>
                    <a:pt x="191" y="407"/>
                  </a:cubicBezTo>
                  <a:cubicBezTo>
                    <a:pt x="191" y="399"/>
                    <a:pt x="191" y="392"/>
                    <a:pt x="191" y="384"/>
                  </a:cubicBezTo>
                  <a:cubicBezTo>
                    <a:pt x="194" y="384"/>
                    <a:pt x="199" y="387"/>
                    <a:pt x="199" y="384"/>
                  </a:cubicBezTo>
                  <a:cubicBezTo>
                    <a:pt x="199" y="378"/>
                    <a:pt x="191" y="382"/>
                    <a:pt x="190" y="378"/>
                  </a:cubicBezTo>
                  <a:cubicBezTo>
                    <a:pt x="189" y="382"/>
                    <a:pt x="190" y="387"/>
                    <a:pt x="190" y="393"/>
                  </a:cubicBezTo>
                  <a:cubicBezTo>
                    <a:pt x="190" y="398"/>
                    <a:pt x="192" y="407"/>
                    <a:pt x="187" y="407"/>
                  </a:cubicBezTo>
                  <a:cubicBezTo>
                    <a:pt x="184" y="407"/>
                    <a:pt x="186" y="403"/>
                    <a:pt x="186" y="400"/>
                  </a:cubicBezTo>
                  <a:cubicBezTo>
                    <a:pt x="183" y="400"/>
                    <a:pt x="180" y="400"/>
                    <a:pt x="177" y="400"/>
                  </a:cubicBezTo>
                  <a:cubicBezTo>
                    <a:pt x="177" y="403"/>
                    <a:pt x="177" y="405"/>
                    <a:pt x="177" y="407"/>
                  </a:cubicBezTo>
                  <a:cubicBezTo>
                    <a:pt x="172" y="406"/>
                    <a:pt x="171" y="411"/>
                    <a:pt x="170" y="410"/>
                  </a:cubicBezTo>
                  <a:cubicBezTo>
                    <a:pt x="168" y="406"/>
                    <a:pt x="172" y="397"/>
                    <a:pt x="168" y="396"/>
                  </a:cubicBezTo>
                  <a:cubicBezTo>
                    <a:pt x="164" y="395"/>
                    <a:pt x="167" y="400"/>
                    <a:pt x="165" y="401"/>
                  </a:cubicBezTo>
                  <a:cubicBezTo>
                    <a:pt x="161" y="401"/>
                    <a:pt x="157" y="401"/>
                    <a:pt x="153" y="401"/>
                  </a:cubicBezTo>
                  <a:cubicBezTo>
                    <a:pt x="153" y="405"/>
                    <a:pt x="154" y="410"/>
                    <a:pt x="153" y="411"/>
                  </a:cubicBezTo>
                  <a:cubicBezTo>
                    <a:pt x="136" y="411"/>
                    <a:pt x="117" y="412"/>
                    <a:pt x="101" y="411"/>
                  </a:cubicBezTo>
                  <a:cubicBezTo>
                    <a:pt x="101" y="406"/>
                    <a:pt x="101" y="402"/>
                    <a:pt x="101" y="397"/>
                  </a:cubicBezTo>
                  <a:cubicBezTo>
                    <a:pt x="118" y="393"/>
                    <a:pt x="136" y="387"/>
                    <a:pt x="151" y="383"/>
                  </a:cubicBezTo>
                  <a:cubicBezTo>
                    <a:pt x="157" y="381"/>
                    <a:pt x="164" y="381"/>
                    <a:pt x="167" y="377"/>
                  </a:cubicBezTo>
                  <a:cubicBezTo>
                    <a:pt x="162" y="376"/>
                    <a:pt x="156" y="379"/>
                    <a:pt x="151" y="380"/>
                  </a:cubicBezTo>
                  <a:cubicBezTo>
                    <a:pt x="133" y="385"/>
                    <a:pt x="115" y="391"/>
                    <a:pt x="97" y="394"/>
                  </a:cubicBezTo>
                  <a:cubicBezTo>
                    <a:pt x="95" y="397"/>
                    <a:pt x="100" y="406"/>
                    <a:pt x="95" y="407"/>
                  </a:cubicBezTo>
                  <a:cubicBezTo>
                    <a:pt x="93" y="400"/>
                    <a:pt x="95" y="389"/>
                    <a:pt x="94" y="380"/>
                  </a:cubicBezTo>
                  <a:cubicBezTo>
                    <a:pt x="93" y="378"/>
                    <a:pt x="95" y="378"/>
                    <a:pt x="96" y="377"/>
                  </a:cubicBezTo>
                  <a:cubicBezTo>
                    <a:pt x="90" y="369"/>
                    <a:pt x="69" y="369"/>
                    <a:pt x="64" y="378"/>
                  </a:cubicBezTo>
                  <a:cubicBezTo>
                    <a:pt x="68" y="380"/>
                    <a:pt x="64" y="391"/>
                    <a:pt x="66" y="396"/>
                  </a:cubicBezTo>
                  <a:cubicBezTo>
                    <a:pt x="63" y="393"/>
                    <a:pt x="60" y="399"/>
                    <a:pt x="58" y="395"/>
                  </a:cubicBezTo>
                  <a:cubicBezTo>
                    <a:pt x="57" y="397"/>
                    <a:pt x="59" y="401"/>
                    <a:pt x="57" y="400"/>
                  </a:cubicBezTo>
                  <a:cubicBezTo>
                    <a:pt x="57" y="397"/>
                    <a:pt x="55" y="396"/>
                    <a:pt x="53" y="393"/>
                  </a:cubicBezTo>
                  <a:cubicBezTo>
                    <a:pt x="54" y="395"/>
                    <a:pt x="53" y="397"/>
                    <a:pt x="51" y="398"/>
                  </a:cubicBezTo>
                  <a:cubicBezTo>
                    <a:pt x="50" y="395"/>
                    <a:pt x="54" y="392"/>
                    <a:pt x="51" y="392"/>
                  </a:cubicBezTo>
                  <a:cubicBezTo>
                    <a:pt x="50" y="392"/>
                    <a:pt x="50" y="396"/>
                    <a:pt x="47" y="394"/>
                  </a:cubicBezTo>
                  <a:cubicBezTo>
                    <a:pt x="47" y="392"/>
                    <a:pt x="50" y="389"/>
                    <a:pt x="47" y="389"/>
                  </a:cubicBezTo>
                  <a:cubicBezTo>
                    <a:pt x="47" y="387"/>
                    <a:pt x="47" y="392"/>
                    <a:pt x="45" y="392"/>
                  </a:cubicBezTo>
                  <a:cubicBezTo>
                    <a:pt x="45" y="390"/>
                    <a:pt x="46" y="390"/>
                    <a:pt x="46" y="389"/>
                  </a:cubicBezTo>
                  <a:cubicBezTo>
                    <a:pt x="44" y="386"/>
                    <a:pt x="44" y="392"/>
                    <a:pt x="43" y="390"/>
                  </a:cubicBezTo>
                  <a:cubicBezTo>
                    <a:pt x="43" y="389"/>
                    <a:pt x="44" y="386"/>
                    <a:pt x="42" y="387"/>
                  </a:cubicBezTo>
                  <a:cubicBezTo>
                    <a:pt x="41" y="388"/>
                    <a:pt x="42" y="391"/>
                    <a:pt x="41" y="391"/>
                  </a:cubicBezTo>
                  <a:cubicBezTo>
                    <a:pt x="40" y="388"/>
                    <a:pt x="41" y="394"/>
                    <a:pt x="38" y="391"/>
                  </a:cubicBezTo>
                  <a:cubicBezTo>
                    <a:pt x="37" y="396"/>
                    <a:pt x="36" y="399"/>
                    <a:pt x="38" y="402"/>
                  </a:cubicBezTo>
                  <a:cubicBezTo>
                    <a:pt x="35" y="399"/>
                    <a:pt x="38" y="405"/>
                    <a:pt x="37" y="406"/>
                  </a:cubicBezTo>
                  <a:cubicBezTo>
                    <a:pt x="35" y="403"/>
                    <a:pt x="35" y="402"/>
                    <a:pt x="32" y="400"/>
                  </a:cubicBezTo>
                  <a:cubicBezTo>
                    <a:pt x="32" y="402"/>
                    <a:pt x="34" y="402"/>
                    <a:pt x="32" y="403"/>
                  </a:cubicBezTo>
                  <a:cubicBezTo>
                    <a:pt x="32" y="398"/>
                    <a:pt x="30" y="404"/>
                    <a:pt x="30" y="399"/>
                  </a:cubicBezTo>
                  <a:cubicBezTo>
                    <a:pt x="28" y="401"/>
                    <a:pt x="30" y="404"/>
                    <a:pt x="27" y="407"/>
                  </a:cubicBezTo>
                  <a:cubicBezTo>
                    <a:pt x="26" y="404"/>
                    <a:pt x="26" y="401"/>
                    <a:pt x="25" y="400"/>
                  </a:cubicBezTo>
                  <a:cubicBezTo>
                    <a:pt x="25" y="403"/>
                    <a:pt x="24" y="407"/>
                    <a:pt x="23" y="403"/>
                  </a:cubicBezTo>
                  <a:cubicBezTo>
                    <a:pt x="20" y="403"/>
                    <a:pt x="27" y="406"/>
                    <a:pt x="24" y="407"/>
                  </a:cubicBezTo>
                  <a:cubicBezTo>
                    <a:pt x="22" y="407"/>
                    <a:pt x="23" y="405"/>
                    <a:pt x="21" y="405"/>
                  </a:cubicBezTo>
                  <a:cubicBezTo>
                    <a:pt x="20" y="410"/>
                    <a:pt x="25" y="410"/>
                    <a:pt x="25" y="413"/>
                  </a:cubicBezTo>
                  <a:cubicBezTo>
                    <a:pt x="24" y="412"/>
                    <a:pt x="24" y="411"/>
                    <a:pt x="22" y="411"/>
                  </a:cubicBezTo>
                  <a:cubicBezTo>
                    <a:pt x="22" y="411"/>
                    <a:pt x="23" y="413"/>
                    <a:pt x="22" y="413"/>
                  </a:cubicBezTo>
                  <a:cubicBezTo>
                    <a:pt x="19" y="411"/>
                    <a:pt x="23" y="418"/>
                    <a:pt x="19" y="415"/>
                  </a:cubicBezTo>
                  <a:cubicBezTo>
                    <a:pt x="19" y="418"/>
                    <a:pt x="21" y="417"/>
                    <a:pt x="21" y="419"/>
                  </a:cubicBezTo>
                  <a:cubicBezTo>
                    <a:pt x="20" y="419"/>
                    <a:pt x="19" y="418"/>
                    <a:pt x="19" y="417"/>
                  </a:cubicBezTo>
                  <a:cubicBezTo>
                    <a:pt x="17" y="417"/>
                    <a:pt x="20" y="421"/>
                    <a:pt x="19" y="421"/>
                  </a:cubicBezTo>
                  <a:cubicBezTo>
                    <a:pt x="13" y="421"/>
                    <a:pt x="7" y="421"/>
                    <a:pt x="0" y="421"/>
                  </a:cubicBezTo>
                  <a:cubicBezTo>
                    <a:pt x="0" y="800"/>
                    <a:pt x="0" y="303"/>
                    <a:pt x="0" y="683"/>
                  </a:cubicBezTo>
                  <a:cubicBezTo>
                    <a:pt x="541" y="683"/>
                    <a:pt x="1083" y="683"/>
                    <a:pt x="1624" y="683"/>
                  </a:cubicBezTo>
                  <a:cubicBezTo>
                    <a:pt x="1624" y="305"/>
                    <a:pt x="1624" y="803"/>
                    <a:pt x="1624" y="426"/>
                  </a:cubicBezTo>
                  <a:cubicBezTo>
                    <a:pt x="1599" y="427"/>
                    <a:pt x="1570" y="427"/>
                    <a:pt x="1545" y="426"/>
                  </a:cubicBezTo>
                  <a:cubicBezTo>
                    <a:pt x="1545" y="425"/>
                    <a:pt x="1547" y="423"/>
                    <a:pt x="1545" y="422"/>
                  </a:cubicBezTo>
                  <a:cubicBezTo>
                    <a:pt x="1545" y="425"/>
                    <a:pt x="1544" y="427"/>
                    <a:pt x="1541" y="426"/>
                  </a:cubicBezTo>
                  <a:cubicBezTo>
                    <a:pt x="1542" y="425"/>
                    <a:pt x="1546" y="423"/>
                    <a:pt x="1544" y="422"/>
                  </a:cubicBezTo>
                  <a:cubicBezTo>
                    <a:pt x="1543" y="426"/>
                    <a:pt x="1540" y="423"/>
                    <a:pt x="1539" y="424"/>
                  </a:cubicBezTo>
                  <a:cubicBezTo>
                    <a:pt x="1540" y="421"/>
                    <a:pt x="1545" y="419"/>
                    <a:pt x="1544" y="417"/>
                  </a:cubicBezTo>
                  <a:cubicBezTo>
                    <a:pt x="1543" y="418"/>
                    <a:pt x="1541" y="422"/>
                    <a:pt x="1540" y="420"/>
                  </a:cubicBezTo>
                  <a:cubicBezTo>
                    <a:pt x="1540" y="417"/>
                    <a:pt x="1547" y="416"/>
                    <a:pt x="1545" y="413"/>
                  </a:cubicBezTo>
                  <a:cubicBezTo>
                    <a:pt x="1544" y="416"/>
                    <a:pt x="1542" y="418"/>
                    <a:pt x="1542" y="415"/>
                  </a:cubicBezTo>
                  <a:cubicBezTo>
                    <a:pt x="1542" y="416"/>
                    <a:pt x="1539" y="415"/>
                    <a:pt x="1538" y="419"/>
                  </a:cubicBezTo>
                  <a:cubicBezTo>
                    <a:pt x="1539" y="414"/>
                    <a:pt x="1536" y="421"/>
                    <a:pt x="1533" y="419"/>
                  </a:cubicBezTo>
                  <a:cubicBezTo>
                    <a:pt x="1534" y="417"/>
                    <a:pt x="1537" y="413"/>
                    <a:pt x="1535" y="410"/>
                  </a:cubicBezTo>
                  <a:cubicBezTo>
                    <a:pt x="1536" y="413"/>
                    <a:pt x="1533" y="416"/>
                    <a:pt x="1532" y="415"/>
                  </a:cubicBezTo>
                  <a:cubicBezTo>
                    <a:pt x="1532" y="414"/>
                    <a:pt x="1533" y="411"/>
                    <a:pt x="1532" y="411"/>
                  </a:cubicBezTo>
                  <a:cubicBezTo>
                    <a:pt x="1532" y="413"/>
                    <a:pt x="1531" y="414"/>
                    <a:pt x="1530" y="415"/>
                  </a:cubicBezTo>
                  <a:cubicBezTo>
                    <a:pt x="1531" y="411"/>
                    <a:pt x="1532" y="410"/>
                    <a:pt x="1530" y="408"/>
                  </a:cubicBezTo>
                  <a:cubicBezTo>
                    <a:pt x="1530" y="409"/>
                    <a:pt x="1528" y="410"/>
                    <a:pt x="1528" y="411"/>
                  </a:cubicBezTo>
                  <a:cubicBezTo>
                    <a:pt x="1527" y="410"/>
                    <a:pt x="1529" y="407"/>
                    <a:pt x="1527" y="407"/>
                  </a:cubicBezTo>
                  <a:cubicBezTo>
                    <a:pt x="1527" y="411"/>
                    <a:pt x="1526" y="417"/>
                    <a:pt x="1523" y="414"/>
                  </a:cubicBezTo>
                  <a:cubicBezTo>
                    <a:pt x="1524" y="417"/>
                    <a:pt x="1524" y="418"/>
                    <a:pt x="1521" y="419"/>
                  </a:cubicBezTo>
                  <a:cubicBezTo>
                    <a:pt x="1522" y="417"/>
                    <a:pt x="1523" y="415"/>
                    <a:pt x="1521" y="413"/>
                  </a:cubicBezTo>
                  <a:cubicBezTo>
                    <a:pt x="1521" y="415"/>
                    <a:pt x="1522" y="418"/>
                    <a:pt x="1520" y="418"/>
                  </a:cubicBezTo>
                  <a:cubicBezTo>
                    <a:pt x="1521" y="413"/>
                    <a:pt x="1518" y="417"/>
                    <a:pt x="1519" y="419"/>
                  </a:cubicBezTo>
                  <a:cubicBezTo>
                    <a:pt x="1517" y="419"/>
                    <a:pt x="1519" y="409"/>
                    <a:pt x="1517" y="409"/>
                  </a:cubicBezTo>
                  <a:cubicBezTo>
                    <a:pt x="1518" y="413"/>
                    <a:pt x="1516" y="415"/>
                    <a:pt x="1516" y="417"/>
                  </a:cubicBezTo>
                  <a:cubicBezTo>
                    <a:pt x="1514" y="413"/>
                    <a:pt x="1513" y="417"/>
                    <a:pt x="1511" y="417"/>
                  </a:cubicBezTo>
                  <a:cubicBezTo>
                    <a:pt x="1510" y="415"/>
                    <a:pt x="1512" y="411"/>
                    <a:pt x="1510" y="411"/>
                  </a:cubicBezTo>
                  <a:cubicBezTo>
                    <a:pt x="1505" y="409"/>
                    <a:pt x="1508" y="410"/>
                    <a:pt x="1503" y="411"/>
                  </a:cubicBezTo>
                  <a:cubicBezTo>
                    <a:pt x="1502" y="409"/>
                    <a:pt x="1503" y="406"/>
                    <a:pt x="1503" y="403"/>
                  </a:cubicBezTo>
                  <a:cubicBezTo>
                    <a:pt x="1500" y="403"/>
                    <a:pt x="1496" y="404"/>
                    <a:pt x="1495" y="402"/>
                  </a:cubicBezTo>
                  <a:cubicBezTo>
                    <a:pt x="1495" y="400"/>
                    <a:pt x="1495" y="398"/>
                    <a:pt x="1495" y="395"/>
                  </a:cubicBezTo>
                  <a:cubicBezTo>
                    <a:pt x="1489" y="396"/>
                    <a:pt x="1485" y="395"/>
                    <a:pt x="1484" y="392"/>
                  </a:cubicBezTo>
                  <a:cubicBezTo>
                    <a:pt x="1461" y="392"/>
                    <a:pt x="1439" y="389"/>
                    <a:pt x="1417" y="392"/>
                  </a:cubicBezTo>
                  <a:cubicBezTo>
                    <a:pt x="1417" y="394"/>
                    <a:pt x="1418" y="397"/>
                    <a:pt x="1417" y="398"/>
                  </a:cubicBezTo>
                  <a:cubicBezTo>
                    <a:pt x="1412" y="398"/>
                    <a:pt x="1406" y="399"/>
                    <a:pt x="1403" y="398"/>
                  </a:cubicBezTo>
                  <a:cubicBezTo>
                    <a:pt x="1403" y="375"/>
                    <a:pt x="1403" y="352"/>
                    <a:pt x="1403" y="330"/>
                  </a:cubicBezTo>
                  <a:cubicBezTo>
                    <a:pt x="1403" y="328"/>
                    <a:pt x="1399" y="330"/>
                    <a:pt x="1399" y="328"/>
                  </a:cubicBezTo>
                  <a:cubicBezTo>
                    <a:pt x="1398" y="294"/>
                    <a:pt x="1399" y="259"/>
                    <a:pt x="1397" y="226"/>
                  </a:cubicBezTo>
                  <a:cubicBezTo>
                    <a:pt x="1356" y="226"/>
                    <a:pt x="1314" y="226"/>
                    <a:pt x="1273" y="226"/>
                  </a:cubicBezTo>
                  <a:cubicBezTo>
                    <a:pt x="1273" y="223"/>
                    <a:pt x="1273" y="219"/>
                    <a:pt x="1273" y="216"/>
                  </a:cubicBezTo>
                  <a:cubicBezTo>
                    <a:pt x="1267" y="216"/>
                    <a:pt x="1261" y="216"/>
                    <a:pt x="1256" y="216"/>
                  </a:cubicBezTo>
                  <a:cubicBezTo>
                    <a:pt x="1255" y="219"/>
                    <a:pt x="1257" y="224"/>
                    <a:pt x="1255" y="226"/>
                  </a:cubicBezTo>
                  <a:cubicBezTo>
                    <a:pt x="1249" y="226"/>
                    <a:pt x="1242" y="226"/>
                    <a:pt x="1236" y="226"/>
                  </a:cubicBezTo>
                  <a:cubicBezTo>
                    <a:pt x="1236" y="254"/>
                    <a:pt x="1236" y="282"/>
                    <a:pt x="1236" y="309"/>
                  </a:cubicBezTo>
                  <a:cubicBezTo>
                    <a:pt x="1226" y="315"/>
                    <a:pt x="1214" y="319"/>
                    <a:pt x="1199" y="318"/>
                  </a:cubicBezTo>
                  <a:cubicBezTo>
                    <a:pt x="1199" y="276"/>
                    <a:pt x="1199" y="234"/>
                    <a:pt x="1199" y="192"/>
                  </a:cubicBezTo>
                  <a:cubicBezTo>
                    <a:pt x="1195" y="192"/>
                    <a:pt x="1196" y="190"/>
                    <a:pt x="1192" y="189"/>
                  </a:cubicBezTo>
                  <a:cubicBezTo>
                    <a:pt x="1185" y="174"/>
                    <a:pt x="1172" y="165"/>
                    <a:pt x="1154" y="161"/>
                  </a:cubicBezTo>
                  <a:cubicBezTo>
                    <a:pt x="1152" y="151"/>
                    <a:pt x="1151" y="139"/>
                    <a:pt x="1149" y="129"/>
                  </a:cubicBezTo>
                  <a:cubicBezTo>
                    <a:pt x="1148" y="140"/>
                    <a:pt x="1147" y="151"/>
                    <a:pt x="1146" y="162"/>
                  </a:cubicBezTo>
                  <a:cubicBezTo>
                    <a:pt x="1124" y="163"/>
                    <a:pt x="1113" y="175"/>
                    <a:pt x="1104" y="190"/>
                  </a:cubicBezTo>
                  <a:cubicBezTo>
                    <a:pt x="1102" y="190"/>
                    <a:pt x="1101" y="192"/>
                    <a:pt x="1097" y="191"/>
                  </a:cubicBezTo>
                  <a:cubicBezTo>
                    <a:pt x="1097" y="260"/>
                    <a:pt x="1098" y="331"/>
                    <a:pt x="1097" y="400"/>
                  </a:cubicBezTo>
                  <a:cubicBezTo>
                    <a:pt x="1095" y="400"/>
                    <a:pt x="1093" y="400"/>
                    <a:pt x="1091" y="400"/>
                  </a:cubicBezTo>
                  <a:cubicBezTo>
                    <a:pt x="1091" y="342"/>
                    <a:pt x="1091" y="284"/>
                    <a:pt x="1091" y="227"/>
                  </a:cubicBezTo>
                  <a:cubicBezTo>
                    <a:pt x="1075" y="227"/>
                    <a:pt x="1060" y="227"/>
                    <a:pt x="1044" y="227"/>
                  </a:cubicBezTo>
                  <a:cubicBezTo>
                    <a:pt x="1040" y="221"/>
                    <a:pt x="1031" y="220"/>
                    <a:pt x="1032" y="208"/>
                  </a:cubicBezTo>
                  <a:cubicBezTo>
                    <a:pt x="1023" y="208"/>
                    <a:pt x="1013" y="208"/>
                    <a:pt x="1004" y="208"/>
                  </a:cubicBezTo>
                  <a:cubicBezTo>
                    <a:pt x="1002" y="213"/>
                    <a:pt x="1007" y="226"/>
                    <a:pt x="1001" y="227"/>
                  </a:cubicBezTo>
                  <a:cubicBezTo>
                    <a:pt x="998" y="227"/>
                    <a:pt x="1000" y="221"/>
                    <a:pt x="1000" y="219"/>
                  </a:cubicBezTo>
                  <a:cubicBezTo>
                    <a:pt x="991" y="219"/>
                    <a:pt x="982" y="219"/>
                    <a:pt x="973" y="219"/>
                  </a:cubicBezTo>
                  <a:cubicBezTo>
                    <a:pt x="973" y="222"/>
                    <a:pt x="974" y="226"/>
                    <a:pt x="972" y="227"/>
                  </a:cubicBezTo>
                  <a:cubicBezTo>
                    <a:pt x="968" y="227"/>
                    <a:pt x="964" y="227"/>
                    <a:pt x="960" y="227"/>
                  </a:cubicBezTo>
                  <a:cubicBezTo>
                    <a:pt x="959" y="244"/>
                    <a:pt x="960" y="263"/>
                    <a:pt x="959" y="281"/>
                  </a:cubicBezTo>
                  <a:cubicBezTo>
                    <a:pt x="956" y="280"/>
                    <a:pt x="950" y="282"/>
                    <a:pt x="948" y="280"/>
                  </a:cubicBezTo>
                  <a:cubicBezTo>
                    <a:pt x="948" y="211"/>
                    <a:pt x="948" y="142"/>
                    <a:pt x="948" y="74"/>
                  </a:cubicBezTo>
                  <a:cubicBezTo>
                    <a:pt x="915" y="74"/>
                    <a:pt x="882" y="74"/>
                    <a:pt x="850" y="74"/>
                  </a:cubicBezTo>
                  <a:cubicBezTo>
                    <a:pt x="850" y="71"/>
                    <a:pt x="850" y="68"/>
                    <a:pt x="849" y="67"/>
                  </a:cubicBezTo>
                  <a:cubicBezTo>
                    <a:pt x="841" y="67"/>
                    <a:pt x="834" y="67"/>
                    <a:pt x="826" y="67"/>
                  </a:cubicBezTo>
                  <a:cubicBezTo>
                    <a:pt x="825" y="68"/>
                    <a:pt x="827" y="73"/>
                    <a:pt x="825" y="74"/>
                  </a:cubicBezTo>
                  <a:cubicBezTo>
                    <a:pt x="822" y="74"/>
                    <a:pt x="819" y="74"/>
                    <a:pt x="816" y="74"/>
                  </a:cubicBezTo>
                  <a:cubicBezTo>
                    <a:pt x="816" y="157"/>
                    <a:pt x="816" y="244"/>
                    <a:pt x="816" y="326"/>
                  </a:cubicBezTo>
                  <a:cubicBezTo>
                    <a:pt x="816" y="332"/>
                    <a:pt x="818" y="339"/>
                    <a:pt x="814" y="341"/>
                  </a:cubicBezTo>
                  <a:cubicBezTo>
                    <a:pt x="811" y="264"/>
                    <a:pt x="814" y="181"/>
                    <a:pt x="813" y="102"/>
                  </a:cubicBezTo>
                  <a:cubicBezTo>
                    <a:pt x="801" y="103"/>
                    <a:pt x="791" y="102"/>
                    <a:pt x="781" y="100"/>
                  </a:cubicBezTo>
                  <a:cubicBezTo>
                    <a:pt x="777" y="96"/>
                    <a:pt x="772" y="93"/>
                    <a:pt x="768" y="88"/>
                  </a:cubicBezTo>
                  <a:cubicBezTo>
                    <a:pt x="765" y="85"/>
                    <a:pt x="757" y="79"/>
                    <a:pt x="755" y="75"/>
                  </a:cubicBezTo>
                  <a:cubicBezTo>
                    <a:pt x="754" y="71"/>
                    <a:pt x="756" y="67"/>
                    <a:pt x="756" y="63"/>
                  </a:cubicBezTo>
                  <a:cubicBezTo>
                    <a:pt x="756" y="41"/>
                    <a:pt x="752" y="21"/>
                    <a:pt x="754" y="0"/>
                  </a:cubicBezTo>
                  <a:cubicBezTo>
                    <a:pt x="751" y="23"/>
                    <a:pt x="752" y="47"/>
                    <a:pt x="752" y="72"/>
                  </a:cubicBezTo>
                  <a:cubicBezTo>
                    <a:pt x="749" y="73"/>
                    <a:pt x="748" y="74"/>
                    <a:pt x="749" y="77"/>
                  </a:cubicBezTo>
                  <a:cubicBezTo>
                    <a:pt x="741" y="81"/>
                    <a:pt x="734" y="98"/>
                    <a:pt x="725" y="100"/>
                  </a:cubicBezTo>
                  <a:cubicBezTo>
                    <a:pt x="721" y="101"/>
                    <a:pt x="717" y="100"/>
                    <a:pt x="714" y="100"/>
                  </a:cubicBezTo>
                  <a:cubicBezTo>
                    <a:pt x="714" y="100"/>
                    <a:pt x="712" y="102"/>
                    <a:pt x="712" y="102"/>
                  </a:cubicBezTo>
                  <a:cubicBezTo>
                    <a:pt x="706" y="104"/>
                    <a:pt x="699" y="101"/>
                    <a:pt x="691" y="102"/>
                  </a:cubicBezTo>
                  <a:cubicBezTo>
                    <a:pt x="690" y="158"/>
                    <a:pt x="691" y="215"/>
                    <a:pt x="690" y="270"/>
                  </a:cubicBezTo>
                  <a:cubicBezTo>
                    <a:pt x="689" y="270"/>
                    <a:pt x="687" y="270"/>
                    <a:pt x="686" y="270"/>
                  </a:cubicBezTo>
                  <a:cubicBezTo>
                    <a:pt x="684" y="270"/>
                    <a:pt x="687" y="264"/>
                    <a:pt x="684" y="265"/>
                  </a:cubicBezTo>
                  <a:cubicBezTo>
                    <a:pt x="680" y="265"/>
                    <a:pt x="677" y="265"/>
                    <a:pt x="673" y="265"/>
                  </a:cubicBezTo>
                  <a:cubicBezTo>
                    <a:pt x="673" y="254"/>
                    <a:pt x="673" y="242"/>
                    <a:pt x="673" y="230"/>
                  </a:cubicBezTo>
                  <a:cubicBezTo>
                    <a:pt x="666" y="230"/>
                    <a:pt x="658" y="233"/>
                    <a:pt x="652" y="231"/>
                  </a:cubicBezTo>
                  <a:cubicBezTo>
                    <a:pt x="652" y="236"/>
                    <a:pt x="652" y="240"/>
                    <a:pt x="652" y="244"/>
                  </a:cubicBezTo>
                  <a:cubicBezTo>
                    <a:pt x="658" y="245"/>
                    <a:pt x="663" y="242"/>
                    <a:pt x="671" y="243"/>
                  </a:cubicBezTo>
                  <a:cubicBezTo>
                    <a:pt x="671" y="251"/>
                    <a:pt x="671" y="258"/>
                    <a:pt x="671" y="265"/>
                  </a:cubicBezTo>
                  <a:cubicBezTo>
                    <a:pt x="654" y="265"/>
                    <a:pt x="637" y="265"/>
                    <a:pt x="620" y="265"/>
                  </a:cubicBezTo>
                  <a:cubicBezTo>
                    <a:pt x="620" y="274"/>
                    <a:pt x="620" y="283"/>
                    <a:pt x="620" y="293"/>
                  </a:cubicBezTo>
                  <a:cubicBezTo>
                    <a:pt x="601" y="297"/>
                    <a:pt x="578" y="294"/>
                    <a:pt x="562" y="289"/>
                  </a:cubicBezTo>
                  <a:cubicBezTo>
                    <a:pt x="563" y="288"/>
                    <a:pt x="562" y="283"/>
                    <a:pt x="561" y="285"/>
                  </a:cubicBezTo>
                  <a:cubicBezTo>
                    <a:pt x="561" y="285"/>
                    <a:pt x="561" y="285"/>
                    <a:pt x="561" y="285"/>
                  </a:cubicBezTo>
                  <a:close/>
                  <a:moveTo>
                    <a:pt x="749" y="80"/>
                  </a:moveTo>
                  <a:cubicBezTo>
                    <a:pt x="751" y="86"/>
                    <a:pt x="749" y="94"/>
                    <a:pt x="750" y="100"/>
                  </a:cubicBezTo>
                  <a:cubicBezTo>
                    <a:pt x="743" y="100"/>
                    <a:pt x="737" y="100"/>
                    <a:pt x="731" y="100"/>
                  </a:cubicBezTo>
                  <a:cubicBezTo>
                    <a:pt x="730" y="98"/>
                    <a:pt x="736" y="94"/>
                    <a:pt x="739" y="90"/>
                  </a:cubicBezTo>
                  <a:cubicBezTo>
                    <a:pt x="743" y="87"/>
                    <a:pt x="746" y="83"/>
                    <a:pt x="749" y="80"/>
                  </a:cubicBezTo>
                  <a:close/>
                  <a:moveTo>
                    <a:pt x="754" y="80"/>
                  </a:moveTo>
                  <a:cubicBezTo>
                    <a:pt x="762" y="85"/>
                    <a:pt x="771" y="94"/>
                    <a:pt x="776" y="100"/>
                  </a:cubicBezTo>
                  <a:cubicBezTo>
                    <a:pt x="769" y="100"/>
                    <a:pt x="761" y="100"/>
                    <a:pt x="754" y="100"/>
                  </a:cubicBezTo>
                  <a:cubicBezTo>
                    <a:pt x="754" y="94"/>
                    <a:pt x="754" y="87"/>
                    <a:pt x="754" y="80"/>
                  </a:cubicBezTo>
                  <a:close/>
                  <a:moveTo>
                    <a:pt x="1032" y="220"/>
                  </a:moveTo>
                  <a:cubicBezTo>
                    <a:pt x="1035" y="222"/>
                    <a:pt x="1037" y="225"/>
                    <a:pt x="1039" y="227"/>
                  </a:cubicBezTo>
                  <a:cubicBezTo>
                    <a:pt x="1038" y="228"/>
                    <a:pt x="1034" y="227"/>
                    <a:pt x="1032" y="228"/>
                  </a:cubicBezTo>
                  <a:cubicBezTo>
                    <a:pt x="1032" y="225"/>
                    <a:pt x="1032" y="223"/>
                    <a:pt x="1032" y="220"/>
                  </a:cubicBezTo>
                  <a:close/>
                  <a:moveTo>
                    <a:pt x="552" y="281"/>
                  </a:moveTo>
                  <a:cubicBezTo>
                    <a:pt x="554" y="280"/>
                    <a:pt x="551" y="284"/>
                    <a:pt x="550" y="285"/>
                  </a:cubicBezTo>
                  <a:cubicBezTo>
                    <a:pt x="548" y="283"/>
                    <a:pt x="551" y="282"/>
                    <a:pt x="552" y="281"/>
                  </a:cubicBezTo>
                  <a:close/>
                  <a:moveTo>
                    <a:pt x="553" y="289"/>
                  </a:moveTo>
                  <a:cubicBezTo>
                    <a:pt x="553" y="289"/>
                    <a:pt x="552" y="289"/>
                    <a:pt x="552" y="289"/>
                  </a:cubicBezTo>
                  <a:cubicBezTo>
                    <a:pt x="551" y="289"/>
                    <a:pt x="552" y="290"/>
                    <a:pt x="552" y="291"/>
                  </a:cubicBezTo>
                  <a:cubicBezTo>
                    <a:pt x="549" y="291"/>
                    <a:pt x="549" y="289"/>
                    <a:pt x="550" y="287"/>
                  </a:cubicBezTo>
                  <a:cubicBezTo>
                    <a:pt x="551" y="286"/>
                    <a:pt x="554" y="285"/>
                    <a:pt x="553" y="289"/>
                  </a:cubicBezTo>
                  <a:close/>
                  <a:moveTo>
                    <a:pt x="572" y="301"/>
                  </a:moveTo>
                  <a:cubicBezTo>
                    <a:pt x="571" y="299"/>
                    <a:pt x="570" y="303"/>
                    <a:pt x="570" y="303"/>
                  </a:cubicBezTo>
                  <a:cubicBezTo>
                    <a:pt x="567" y="301"/>
                    <a:pt x="570" y="299"/>
                    <a:pt x="569" y="295"/>
                  </a:cubicBezTo>
                  <a:cubicBezTo>
                    <a:pt x="567" y="295"/>
                    <a:pt x="568" y="299"/>
                    <a:pt x="566" y="299"/>
                  </a:cubicBezTo>
                  <a:cubicBezTo>
                    <a:pt x="565" y="296"/>
                    <a:pt x="568" y="296"/>
                    <a:pt x="567" y="294"/>
                  </a:cubicBezTo>
                  <a:cubicBezTo>
                    <a:pt x="565" y="295"/>
                    <a:pt x="566" y="299"/>
                    <a:pt x="563" y="299"/>
                  </a:cubicBezTo>
                  <a:cubicBezTo>
                    <a:pt x="564" y="297"/>
                    <a:pt x="564" y="295"/>
                    <a:pt x="565" y="293"/>
                  </a:cubicBezTo>
                  <a:cubicBezTo>
                    <a:pt x="562" y="294"/>
                    <a:pt x="562" y="296"/>
                    <a:pt x="561" y="300"/>
                  </a:cubicBezTo>
                  <a:cubicBezTo>
                    <a:pt x="561" y="295"/>
                    <a:pt x="559" y="295"/>
                    <a:pt x="563" y="292"/>
                  </a:cubicBezTo>
                  <a:cubicBezTo>
                    <a:pt x="563" y="291"/>
                    <a:pt x="560" y="292"/>
                    <a:pt x="561" y="293"/>
                  </a:cubicBezTo>
                  <a:cubicBezTo>
                    <a:pt x="559" y="292"/>
                    <a:pt x="561" y="291"/>
                    <a:pt x="562" y="290"/>
                  </a:cubicBezTo>
                  <a:cubicBezTo>
                    <a:pt x="577" y="294"/>
                    <a:pt x="601" y="298"/>
                    <a:pt x="619" y="293"/>
                  </a:cubicBezTo>
                  <a:cubicBezTo>
                    <a:pt x="621" y="295"/>
                    <a:pt x="619" y="299"/>
                    <a:pt x="620" y="302"/>
                  </a:cubicBezTo>
                  <a:cubicBezTo>
                    <a:pt x="606" y="302"/>
                    <a:pt x="593" y="302"/>
                    <a:pt x="579" y="302"/>
                  </a:cubicBezTo>
                  <a:cubicBezTo>
                    <a:pt x="579" y="304"/>
                    <a:pt x="579" y="307"/>
                    <a:pt x="579" y="310"/>
                  </a:cubicBezTo>
                  <a:cubicBezTo>
                    <a:pt x="576" y="310"/>
                    <a:pt x="572" y="309"/>
                    <a:pt x="570" y="310"/>
                  </a:cubicBezTo>
                  <a:cubicBezTo>
                    <a:pt x="571" y="309"/>
                    <a:pt x="572" y="309"/>
                    <a:pt x="572" y="307"/>
                  </a:cubicBezTo>
                  <a:cubicBezTo>
                    <a:pt x="571" y="308"/>
                    <a:pt x="569" y="310"/>
                    <a:pt x="570" y="307"/>
                  </a:cubicBezTo>
                  <a:cubicBezTo>
                    <a:pt x="567" y="309"/>
                    <a:pt x="568" y="312"/>
                    <a:pt x="565" y="313"/>
                  </a:cubicBezTo>
                  <a:cubicBezTo>
                    <a:pt x="567" y="308"/>
                    <a:pt x="567" y="307"/>
                    <a:pt x="572" y="301"/>
                  </a:cubicBezTo>
                  <a:close/>
                  <a:moveTo>
                    <a:pt x="1236" y="329"/>
                  </a:moveTo>
                  <a:cubicBezTo>
                    <a:pt x="1229" y="329"/>
                    <a:pt x="1222" y="329"/>
                    <a:pt x="1215" y="329"/>
                  </a:cubicBezTo>
                  <a:cubicBezTo>
                    <a:pt x="1215" y="327"/>
                    <a:pt x="1215" y="325"/>
                    <a:pt x="1215" y="324"/>
                  </a:cubicBezTo>
                  <a:cubicBezTo>
                    <a:pt x="1210" y="323"/>
                    <a:pt x="1203" y="325"/>
                    <a:pt x="1199" y="323"/>
                  </a:cubicBezTo>
                  <a:cubicBezTo>
                    <a:pt x="1198" y="317"/>
                    <a:pt x="1205" y="319"/>
                    <a:pt x="1208" y="319"/>
                  </a:cubicBezTo>
                  <a:cubicBezTo>
                    <a:pt x="1218" y="318"/>
                    <a:pt x="1229" y="315"/>
                    <a:pt x="1235" y="311"/>
                  </a:cubicBezTo>
                  <a:cubicBezTo>
                    <a:pt x="1238" y="314"/>
                    <a:pt x="1235" y="323"/>
                    <a:pt x="1236" y="329"/>
                  </a:cubicBezTo>
                  <a:close/>
                  <a:moveTo>
                    <a:pt x="1399" y="359"/>
                  </a:moveTo>
                  <a:cubicBezTo>
                    <a:pt x="1400" y="368"/>
                    <a:pt x="1399" y="385"/>
                    <a:pt x="1399" y="398"/>
                  </a:cubicBezTo>
                  <a:cubicBezTo>
                    <a:pt x="1398" y="389"/>
                    <a:pt x="1399" y="371"/>
                    <a:pt x="1399" y="359"/>
                  </a:cubicBezTo>
                  <a:close/>
                  <a:moveTo>
                    <a:pt x="1228" y="374"/>
                  </a:moveTo>
                  <a:cubicBezTo>
                    <a:pt x="1229" y="374"/>
                    <a:pt x="1229" y="374"/>
                    <a:pt x="1230" y="374"/>
                  </a:cubicBezTo>
                  <a:cubicBezTo>
                    <a:pt x="1232" y="380"/>
                    <a:pt x="1232" y="396"/>
                    <a:pt x="1230" y="403"/>
                  </a:cubicBezTo>
                  <a:cubicBezTo>
                    <a:pt x="1227" y="396"/>
                    <a:pt x="1229" y="383"/>
                    <a:pt x="1228" y="374"/>
                  </a:cubicBezTo>
                  <a:close/>
                  <a:moveTo>
                    <a:pt x="1234" y="374"/>
                  </a:moveTo>
                  <a:cubicBezTo>
                    <a:pt x="1234" y="374"/>
                    <a:pt x="1234" y="374"/>
                    <a:pt x="1235" y="374"/>
                  </a:cubicBezTo>
                  <a:cubicBezTo>
                    <a:pt x="1237" y="380"/>
                    <a:pt x="1237" y="396"/>
                    <a:pt x="1235" y="403"/>
                  </a:cubicBezTo>
                  <a:cubicBezTo>
                    <a:pt x="1232" y="396"/>
                    <a:pt x="1234" y="383"/>
                    <a:pt x="1234" y="37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886932" y="776036"/>
              <a:ext cx="1220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6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2021-2027</a:t>
              </a:r>
              <a:endPara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  <p:pic>
          <p:nvPicPr>
            <p:cNvPr id="30" name="Picture 5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0397" y="380396"/>
              <a:ext cx="653646" cy="4315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1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6004801"/>
            <a:ext cx="12192000" cy="8498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/>
          <p:cNvSpPr/>
          <p:nvPr/>
        </p:nvSpPr>
        <p:spPr>
          <a:xfrm>
            <a:off x="284216" y="316046"/>
            <a:ext cx="81695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11 Obiettivi Specifici</a:t>
            </a:r>
            <a:endParaRPr lang="it-IT" sz="40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45518" y="59884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  <a:endParaRPr lang="it-IT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pic>
        <p:nvPicPr>
          <p:cNvPr id="54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10977032" y="1089783"/>
            <a:ext cx="929662" cy="4860000"/>
            <a:chOff x="10899156" y="1089784"/>
            <a:chExt cx="1087200" cy="4720546"/>
          </a:xfrm>
        </p:grpSpPr>
        <p:sp>
          <p:nvSpPr>
            <p:cNvPr id="51" name="Rettangolo 6"/>
            <p:cNvSpPr/>
            <p:nvPr/>
          </p:nvSpPr>
          <p:spPr>
            <a:xfrm>
              <a:off x="10899156" y="1089784"/>
              <a:ext cx="1087200" cy="466710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FF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"/>
            <p:cNvSpPr/>
            <p:nvPr/>
          </p:nvSpPr>
          <p:spPr>
            <a:xfrm rot="16200000">
              <a:off x="9133973" y="3122833"/>
              <a:ext cx="466710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2000" b="1" i="1" dirty="0">
                  <a:solidFill>
                    <a:schemeClr val="bg1"/>
                  </a:solidFill>
                  <a:latin typeface="Candara" panose="020E0502030303020204" pitchFamily="34" charset="0"/>
                </a:rPr>
                <a:t>Uguaglianza tra uomini e donne, pari opportunità e non </a:t>
              </a:r>
              <a:r>
                <a:rPr lang="it-IT" sz="2000" b="1" i="1" dirty="0" smtClean="0">
                  <a:solidFill>
                    <a:schemeClr val="bg1"/>
                  </a:solidFill>
                  <a:latin typeface="Candara" panose="020E0502030303020204" pitchFamily="34" charset="0"/>
                </a:rPr>
                <a:t>discriminazione</a:t>
              </a:r>
              <a:endParaRPr lang="it-IT" sz="2000" b="1" i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22994" y="1103184"/>
            <a:ext cx="741766" cy="4792171"/>
            <a:chOff x="73229" y="1116585"/>
            <a:chExt cx="815943" cy="4665600"/>
          </a:xfrm>
        </p:grpSpPr>
        <p:pic>
          <p:nvPicPr>
            <p:cNvPr id="57" name="Immagine 4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071" y="1116585"/>
              <a:ext cx="802101" cy="4665600"/>
            </a:xfrm>
            <a:prstGeom prst="rect">
              <a:avLst/>
            </a:prstGeom>
          </p:spPr>
        </p:pic>
        <p:sp>
          <p:nvSpPr>
            <p:cNvPr id="58" name="Rectangle 37"/>
            <p:cNvSpPr/>
            <p:nvPr/>
          </p:nvSpPr>
          <p:spPr>
            <a:xfrm rot="16200000">
              <a:off x="-1630455" y="2981203"/>
              <a:ext cx="417681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4400" b="1" dirty="0" smtClean="0">
                  <a:solidFill>
                    <a:schemeClr val="bg1"/>
                  </a:solidFill>
                  <a:latin typeface="Candara" panose="020E0502030303020204" pitchFamily="34" charset="0"/>
                </a:rPr>
                <a:t>SOCIAL PILLAR</a:t>
              </a:r>
              <a:endParaRPr lang="it-IT" sz="4400" b="1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010846" y="1083114"/>
            <a:ext cx="9905815" cy="5016758"/>
            <a:chOff x="1010846" y="1083114"/>
            <a:chExt cx="9905815" cy="5016758"/>
          </a:xfrm>
        </p:grpSpPr>
        <p:sp>
          <p:nvSpPr>
            <p:cNvPr id="60" name="Rectangle 12"/>
            <p:cNvSpPr/>
            <p:nvPr/>
          </p:nvSpPr>
          <p:spPr bwMode="ltGray">
            <a:xfrm>
              <a:off x="1010846" y="1112566"/>
              <a:ext cx="9887152" cy="478957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61" name="Rettangolo 2"/>
            <p:cNvSpPr/>
            <p:nvPr/>
          </p:nvSpPr>
          <p:spPr>
            <a:xfrm>
              <a:off x="1393637" y="1083114"/>
              <a:ext cx="4648911" cy="50167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3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migliorare </a:t>
              </a:r>
              <a:r>
                <a:rPr lang="it-IT" sz="1200" b="1" dirty="0">
                  <a:latin typeface="Candara" panose="020E0502030303020204" pitchFamily="34" charset="0"/>
                </a:rPr>
                <a:t>l'accesso all'occupazione </a:t>
              </a:r>
              <a:r>
                <a:rPr lang="it-IT" sz="1200" dirty="0">
                  <a:latin typeface="Candara" panose="020E0502030303020204" pitchFamily="34" charset="0"/>
                </a:rPr>
                <a:t>di tutte le persone in cerca di lavoro, </a:t>
              </a:r>
              <a:r>
                <a:rPr lang="it-IT" sz="1200" dirty="0" smtClean="0">
                  <a:latin typeface="Candara" panose="020E0502030303020204" pitchFamily="34" charset="0"/>
                </a:rPr>
                <a:t>in particolare </a:t>
              </a:r>
              <a:r>
                <a:rPr lang="it-IT" sz="1200" dirty="0">
                  <a:latin typeface="Candara" panose="020E0502030303020204" pitchFamily="34" charset="0"/>
                </a:rPr>
                <a:t>i </a:t>
              </a:r>
              <a:r>
                <a:rPr lang="it-IT" sz="1200" b="1" dirty="0">
                  <a:latin typeface="Candara" panose="020E0502030303020204" pitchFamily="34" charset="0"/>
                </a:rPr>
                <a:t>giovani</a:t>
              </a:r>
              <a:r>
                <a:rPr lang="it-IT" sz="1200" dirty="0">
                  <a:latin typeface="Candara" panose="020E0502030303020204" pitchFamily="34" charset="0"/>
                </a:rPr>
                <a:t> e i </a:t>
              </a:r>
              <a:r>
                <a:rPr lang="it-IT" sz="1200" b="1" dirty="0">
                  <a:latin typeface="Candara" panose="020E0502030303020204" pitchFamily="34" charset="0"/>
                </a:rPr>
                <a:t>disoccupati di lungo periodo</a:t>
              </a:r>
              <a:r>
                <a:rPr lang="it-IT" sz="1200" dirty="0">
                  <a:latin typeface="Candara" panose="020E0502030303020204" pitchFamily="34" charset="0"/>
                </a:rPr>
                <a:t>, e delle </a:t>
              </a:r>
              <a:r>
                <a:rPr lang="it-IT" sz="1200" b="1" dirty="0">
                  <a:latin typeface="Candara" panose="020E0502030303020204" pitchFamily="34" charset="0"/>
                </a:rPr>
                <a:t>persone inattive</a:t>
              </a:r>
              <a:r>
                <a:rPr lang="it-IT" sz="1200" dirty="0" smtClean="0">
                  <a:latin typeface="Candara" panose="020E0502030303020204" pitchFamily="34" charset="0"/>
                </a:rPr>
                <a:t>, promuovendo </a:t>
              </a:r>
              <a:r>
                <a:rPr lang="it-IT" sz="1200" dirty="0">
                  <a:latin typeface="Candara" panose="020E0502030303020204" pitchFamily="34" charset="0"/>
                </a:rPr>
                <a:t>il lavoro autonomo e l'economia sociale;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b="1" dirty="0" smtClean="0">
                  <a:latin typeface="Candara" panose="020E0502030303020204" pitchFamily="34" charset="0"/>
                </a:rPr>
                <a:t>modernizzare </a:t>
              </a:r>
              <a:r>
                <a:rPr lang="it-IT" sz="1200" b="1" dirty="0">
                  <a:latin typeface="Candara" panose="020E0502030303020204" pitchFamily="34" charset="0"/>
                </a:rPr>
                <a:t>le istituzioni e i servizi del mercato del lavoro </a:t>
              </a:r>
              <a:r>
                <a:rPr lang="it-IT" sz="1200" dirty="0">
                  <a:latin typeface="Candara" panose="020E0502030303020204" pitchFamily="34" charset="0"/>
                </a:rPr>
                <a:t>per valutare </a:t>
              </a:r>
              <a:r>
                <a:rPr lang="it-IT" sz="1200" dirty="0" smtClean="0">
                  <a:latin typeface="Candara" panose="020E0502030303020204" pitchFamily="34" charset="0"/>
                </a:rPr>
                <a:t>e anticipare </a:t>
              </a:r>
              <a:r>
                <a:rPr lang="it-IT" sz="1200" dirty="0">
                  <a:latin typeface="Candara" panose="020E0502030303020204" pitchFamily="34" charset="0"/>
                </a:rPr>
                <a:t>le esigenze in termini di competenze e garantire un'assistenza e </a:t>
              </a:r>
              <a:r>
                <a:rPr lang="it-IT" sz="1200" dirty="0" smtClean="0">
                  <a:latin typeface="Candara" panose="020E0502030303020204" pitchFamily="34" charset="0"/>
                </a:rPr>
                <a:t>un sostegno </a:t>
              </a:r>
              <a:r>
                <a:rPr lang="it-IT" sz="1200" dirty="0">
                  <a:latin typeface="Candara" panose="020E0502030303020204" pitchFamily="34" charset="0"/>
                </a:rPr>
                <a:t>tempestivi e su misura nel contesto dell'incontro della domanda </a:t>
              </a:r>
              <a:r>
                <a:rPr lang="it-IT" sz="1200" dirty="0" smtClean="0">
                  <a:latin typeface="Candara" panose="020E0502030303020204" pitchFamily="34" charset="0"/>
                </a:rPr>
                <a:t>e dell'offerta</a:t>
              </a:r>
              <a:r>
                <a:rPr lang="it-IT" sz="1200" dirty="0">
                  <a:latin typeface="Candara" panose="020E0502030303020204" pitchFamily="34" charset="0"/>
                </a:rPr>
                <a:t>, delle transizioni e della </a:t>
              </a:r>
              <a:r>
                <a:rPr lang="it-IT" sz="1200" b="1" dirty="0">
                  <a:latin typeface="Candara" panose="020E0502030303020204" pitchFamily="34" charset="0"/>
                </a:rPr>
                <a:t>mobilità nel mercato del </a:t>
              </a:r>
              <a:r>
                <a:rPr lang="it-IT" sz="1200" b="1" dirty="0" smtClean="0">
                  <a:latin typeface="Candara" panose="020E0502030303020204" pitchFamily="34" charset="0"/>
                </a:rPr>
                <a:t>lavoro</a:t>
              </a:r>
              <a:r>
                <a:rPr lang="it-IT" sz="1200" dirty="0" smtClean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promuovere </a:t>
              </a:r>
              <a:r>
                <a:rPr lang="it-IT" sz="1200" dirty="0">
                  <a:latin typeface="Candara" panose="020E0502030303020204" pitchFamily="34" charset="0"/>
                </a:rPr>
                <a:t>la </a:t>
              </a:r>
              <a:r>
                <a:rPr lang="it-IT" sz="1200" b="1" dirty="0">
                  <a:latin typeface="Candara" panose="020E0502030303020204" pitchFamily="34" charset="0"/>
                </a:rPr>
                <a:t>partecipazione delle donne al mercato del lavoro</a:t>
              </a:r>
              <a:r>
                <a:rPr lang="it-IT" sz="1200" dirty="0">
                  <a:latin typeface="Candara" panose="020E0502030303020204" pitchFamily="34" charset="0"/>
                </a:rPr>
                <a:t>, un </a:t>
              </a:r>
              <a:r>
                <a:rPr lang="it-IT" sz="1200" dirty="0" smtClean="0">
                  <a:latin typeface="Candara" panose="020E0502030303020204" pitchFamily="34" charset="0"/>
                </a:rPr>
                <a:t>migliore </a:t>
              </a:r>
              <a:r>
                <a:rPr lang="it-IT" sz="1200" b="1" dirty="0" smtClean="0">
                  <a:latin typeface="Candara" panose="020E0502030303020204" pitchFamily="34" charset="0"/>
                </a:rPr>
                <a:t>equilibrio </a:t>
              </a:r>
              <a:r>
                <a:rPr lang="it-IT" sz="1200" b="1" dirty="0">
                  <a:latin typeface="Candara" panose="020E0502030303020204" pitchFamily="34" charset="0"/>
                </a:rPr>
                <a:t>tra lavoro e vita privata</a:t>
              </a:r>
              <a:r>
                <a:rPr lang="it-IT" sz="1200" dirty="0">
                  <a:latin typeface="Candara" panose="020E0502030303020204" pitchFamily="34" charset="0"/>
                </a:rPr>
                <a:t>, compreso l'accesso all'assistenza all'infanzia, </a:t>
              </a:r>
              <a:r>
                <a:rPr lang="it-IT" sz="1200" dirty="0" smtClean="0">
                  <a:latin typeface="Candara" panose="020E0502030303020204" pitchFamily="34" charset="0"/>
                </a:rPr>
                <a:t>un ambiente </a:t>
              </a:r>
              <a:r>
                <a:rPr lang="it-IT" sz="1200" dirty="0">
                  <a:latin typeface="Candara" panose="020E0502030303020204" pitchFamily="34" charset="0"/>
                </a:rPr>
                <a:t>di lavoro sano e adeguato che tiene conto dei rischi per la salute</a:t>
              </a:r>
              <a:r>
                <a:rPr lang="it-IT" sz="1200" dirty="0" smtClean="0">
                  <a:latin typeface="Candara" panose="020E0502030303020204" pitchFamily="34" charset="0"/>
                </a:rPr>
                <a:t>, </a:t>
              </a:r>
              <a:r>
                <a:rPr lang="it-IT" sz="1200" b="1" dirty="0" smtClean="0">
                  <a:latin typeface="Candara" panose="020E0502030303020204" pitchFamily="34" charset="0"/>
                </a:rPr>
                <a:t>l'adattamento </a:t>
              </a:r>
              <a:r>
                <a:rPr lang="it-IT" sz="1200" b="1" dirty="0">
                  <a:latin typeface="Candara" panose="020E0502030303020204" pitchFamily="34" charset="0"/>
                </a:rPr>
                <a:t>dei lavoratori</a:t>
              </a:r>
              <a:r>
                <a:rPr lang="it-IT" sz="1200" dirty="0">
                  <a:latin typeface="Candara" panose="020E0502030303020204" pitchFamily="34" charset="0"/>
                </a:rPr>
                <a:t>, delle imprese e degli imprenditori ai </a:t>
              </a:r>
              <a:r>
                <a:rPr lang="it-IT" sz="1200" b="1" dirty="0">
                  <a:latin typeface="Candara" panose="020E0502030303020204" pitchFamily="34" charset="0"/>
                </a:rPr>
                <a:t>cambiamenti e </a:t>
              </a:r>
              <a:r>
                <a:rPr lang="it-IT" sz="1200" b="1" dirty="0" smtClean="0">
                  <a:latin typeface="Candara" panose="020E0502030303020204" pitchFamily="34" charset="0"/>
                </a:rPr>
                <a:t>un invecchiamento </a:t>
              </a:r>
              <a:r>
                <a:rPr lang="it-IT" sz="1200" b="1" dirty="0">
                  <a:latin typeface="Candara" panose="020E0502030303020204" pitchFamily="34" charset="0"/>
                </a:rPr>
                <a:t>attivo e </a:t>
              </a:r>
              <a:r>
                <a:rPr lang="it-IT" sz="1200" b="1" dirty="0" smtClean="0">
                  <a:latin typeface="Candara" panose="020E0502030303020204" pitchFamily="34" charset="0"/>
                </a:rPr>
                <a:t>sano</a:t>
              </a:r>
              <a:r>
                <a:rPr lang="it-IT" sz="1200" dirty="0" smtClean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migliorare </a:t>
              </a:r>
              <a:r>
                <a:rPr lang="it-IT" sz="1200" dirty="0">
                  <a:latin typeface="Candara" panose="020E0502030303020204" pitchFamily="34" charset="0"/>
                </a:rPr>
                <a:t>la </a:t>
              </a:r>
              <a:r>
                <a:rPr lang="it-IT" sz="1200" b="1" dirty="0">
                  <a:latin typeface="Candara" panose="020E0502030303020204" pitchFamily="34" charset="0"/>
                </a:rPr>
                <a:t>qualità, l'efficacia e la rilevanza per il mercato del lavoro </a:t>
              </a:r>
              <a:r>
                <a:rPr lang="it-IT" sz="1200" dirty="0" smtClean="0">
                  <a:latin typeface="Candara" panose="020E0502030303020204" pitchFamily="34" charset="0"/>
                </a:rPr>
                <a:t>dei sistemi </a:t>
              </a:r>
              <a:r>
                <a:rPr lang="it-IT" sz="1200" dirty="0">
                  <a:latin typeface="Candara" panose="020E0502030303020204" pitchFamily="34" charset="0"/>
                </a:rPr>
                <a:t>di </a:t>
              </a:r>
              <a:r>
                <a:rPr lang="it-IT" sz="1200" b="1" dirty="0">
                  <a:latin typeface="Candara" panose="020E0502030303020204" pitchFamily="34" charset="0"/>
                </a:rPr>
                <a:t>istruzione e di formazione</a:t>
              </a:r>
              <a:r>
                <a:rPr lang="it-IT" sz="1200" dirty="0">
                  <a:latin typeface="Candara" panose="020E0502030303020204" pitchFamily="34" charset="0"/>
                </a:rPr>
                <a:t>, per sostenere l'acquisizione delle </a:t>
              </a:r>
              <a:r>
                <a:rPr lang="it-IT" sz="1200" dirty="0" smtClean="0">
                  <a:latin typeface="Candara" panose="020E0502030303020204" pitchFamily="34" charset="0"/>
                </a:rPr>
                <a:t>competenze chiave</a:t>
              </a:r>
              <a:r>
                <a:rPr lang="it-IT" sz="1200" dirty="0">
                  <a:latin typeface="Candara" panose="020E0502030303020204" pitchFamily="34" charset="0"/>
                </a:rPr>
                <a:t>, comprese le competenze digitali;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promuovere </a:t>
              </a:r>
              <a:r>
                <a:rPr lang="it-IT" sz="1200" dirty="0">
                  <a:latin typeface="Candara" panose="020E0502030303020204" pitchFamily="34" charset="0"/>
                </a:rPr>
                <a:t>la </a:t>
              </a:r>
              <a:r>
                <a:rPr lang="it-IT" sz="1200" b="1" dirty="0">
                  <a:latin typeface="Candara" panose="020E0502030303020204" pitchFamily="34" charset="0"/>
                </a:rPr>
                <a:t>parità di accesso e </a:t>
              </a:r>
              <a:r>
                <a:rPr lang="it-IT" sz="1200" dirty="0">
                  <a:latin typeface="Candara" panose="020E0502030303020204" pitchFamily="34" charset="0"/>
                </a:rPr>
                <a:t>di completamento di un</a:t>
              </a:r>
              <a:r>
                <a:rPr lang="it-IT" sz="1200" b="1" dirty="0">
                  <a:latin typeface="Candara" panose="020E0502030303020204" pitchFamily="34" charset="0"/>
                </a:rPr>
                <a:t>'istruzione </a:t>
              </a:r>
              <a:r>
                <a:rPr lang="it-IT" sz="1200" dirty="0">
                  <a:latin typeface="Candara" panose="020E0502030303020204" pitchFamily="34" charset="0"/>
                </a:rPr>
                <a:t>e </a:t>
              </a:r>
              <a:r>
                <a:rPr lang="it-IT" sz="1200" dirty="0" smtClean="0">
                  <a:latin typeface="Candara" panose="020E0502030303020204" pitchFamily="34" charset="0"/>
                </a:rPr>
                <a:t>una </a:t>
              </a:r>
              <a:r>
                <a:rPr lang="it-IT" sz="1200" b="1" dirty="0" smtClean="0">
                  <a:latin typeface="Candara" panose="020E0502030303020204" pitchFamily="34" charset="0"/>
                </a:rPr>
                <a:t>formazione </a:t>
              </a:r>
              <a:r>
                <a:rPr lang="it-IT" sz="1200" b="1" dirty="0">
                  <a:latin typeface="Candara" panose="020E0502030303020204" pitchFamily="34" charset="0"/>
                </a:rPr>
                <a:t>inclusive e di qualit</a:t>
              </a:r>
              <a:r>
                <a:rPr lang="it-IT" sz="1200" dirty="0">
                  <a:latin typeface="Candara" panose="020E0502030303020204" pitchFamily="34" charset="0"/>
                </a:rPr>
                <a:t>à, in particolare per i </a:t>
              </a:r>
              <a:r>
                <a:rPr lang="it-IT" sz="1200" b="1" dirty="0">
                  <a:latin typeface="Candara" panose="020E0502030303020204" pitchFamily="34" charset="0"/>
                </a:rPr>
                <a:t>gruppi svantaggiati</a:t>
              </a:r>
              <a:r>
                <a:rPr lang="it-IT" sz="1200" dirty="0" smtClean="0">
                  <a:latin typeface="Candara" panose="020E0502030303020204" pitchFamily="34" charset="0"/>
                </a:rPr>
                <a:t>, dall'educazione </a:t>
              </a:r>
              <a:r>
                <a:rPr lang="it-IT" sz="1200" dirty="0">
                  <a:latin typeface="Candara" panose="020E0502030303020204" pitchFamily="34" charset="0"/>
                </a:rPr>
                <a:t>e dall'assistenza </a:t>
              </a:r>
              <a:r>
                <a:rPr lang="it-IT" sz="1200" b="1" dirty="0">
                  <a:latin typeface="Candara" panose="020E0502030303020204" pitchFamily="34" charset="0"/>
                </a:rPr>
                <a:t>prescolare</a:t>
              </a:r>
              <a:r>
                <a:rPr lang="it-IT" sz="1200" dirty="0">
                  <a:latin typeface="Candara" panose="020E0502030303020204" pitchFamily="34" charset="0"/>
                </a:rPr>
                <a:t>, attraverso l'istruzione e la </a:t>
              </a:r>
              <a:r>
                <a:rPr lang="it-IT" sz="1200" b="1" dirty="0" smtClean="0">
                  <a:latin typeface="Candara" panose="020E0502030303020204" pitchFamily="34" charset="0"/>
                </a:rPr>
                <a:t>formazione generale </a:t>
              </a:r>
              <a:r>
                <a:rPr lang="it-IT" sz="1200" b="1" dirty="0">
                  <a:latin typeface="Candara" panose="020E0502030303020204" pitchFamily="34" charset="0"/>
                </a:rPr>
                <a:t>e professionale</a:t>
              </a:r>
              <a:r>
                <a:rPr lang="it-IT" sz="1200" dirty="0">
                  <a:latin typeface="Candara" panose="020E0502030303020204" pitchFamily="34" charset="0"/>
                </a:rPr>
                <a:t>, fino al livello </a:t>
              </a:r>
              <a:r>
                <a:rPr lang="it-IT" sz="1200" b="1" dirty="0">
                  <a:latin typeface="Candara" panose="020E0502030303020204" pitchFamily="34" charset="0"/>
                </a:rPr>
                <a:t>terziario</a:t>
              </a:r>
              <a:r>
                <a:rPr lang="it-IT" sz="1200" dirty="0">
                  <a:latin typeface="Candara" panose="020E0502030303020204" pitchFamily="34" charset="0"/>
                </a:rPr>
                <a:t> e all'istruzione e </a:t>
              </a:r>
              <a:r>
                <a:rPr lang="it-IT" sz="1200" dirty="0" smtClean="0">
                  <a:latin typeface="Candara" panose="020E0502030303020204" pitchFamily="34" charset="0"/>
                </a:rPr>
                <a:t>all'apprendimento </a:t>
              </a:r>
              <a:r>
                <a:rPr lang="it-IT" sz="1200" b="1" dirty="0" smtClean="0">
                  <a:latin typeface="Candara" panose="020E0502030303020204" pitchFamily="34" charset="0"/>
                </a:rPr>
                <a:t>in </a:t>
              </a:r>
              <a:r>
                <a:rPr lang="it-IT" sz="1200" b="1" dirty="0">
                  <a:latin typeface="Candara" panose="020E0502030303020204" pitchFamily="34" charset="0"/>
                </a:rPr>
                <a:t>età adulta</a:t>
              </a:r>
              <a:r>
                <a:rPr lang="it-IT" sz="1200" dirty="0">
                  <a:latin typeface="Candara" panose="020E0502030303020204" pitchFamily="34" charset="0"/>
                </a:rPr>
                <a:t>, anche agevolando </a:t>
              </a:r>
              <a:r>
                <a:rPr lang="it-IT" sz="1200" b="1" dirty="0">
                  <a:latin typeface="Candara" panose="020E0502030303020204" pitchFamily="34" charset="0"/>
                </a:rPr>
                <a:t>la mobilità </a:t>
              </a:r>
              <a:r>
                <a:rPr lang="it-IT" sz="1200" dirty="0">
                  <a:latin typeface="Candara" panose="020E0502030303020204" pitchFamily="34" charset="0"/>
                </a:rPr>
                <a:t>a fini di apprendimento per tutti</a:t>
              </a:r>
              <a:r>
                <a:rPr lang="it-IT" sz="1200" dirty="0" smtClean="0">
                  <a:latin typeface="Candara" panose="020E0502030303020204" pitchFamily="34" charset="0"/>
                </a:rPr>
                <a:t>;</a:t>
              </a:r>
              <a:endParaRPr lang="it-IT" sz="1200" dirty="0">
                <a:latin typeface="Candara" panose="020E0502030303020204" pitchFamily="34" charset="0"/>
              </a:endParaRPr>
            </a:p>
          </p:txBody>
        </p:sp>
        <p:sp>
          <p:nvSpPr>
            <p:cNvPr id="62" name="Rectangle 10"/>
            <p:cNvSpPr>
              <a:spLocks noChangeArrowheads="1"/>
            </p:cNvSpPr>
            <p:nvPr/>
          </p:nvSpPr>
          <p:spPr bwMode="auto">
            <a:xfrm>
              <a:off x="1028977" y="1105949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</a:t>
              </a:r>
            </a:p>
          </p:txBody>
        </p:sp>
        <p:sp>
          <p:nvSpPr>
            <p:cNvPr id="63" name="Rectangle 10"/>
            <p:cNvSpPr>
              <a:spLocks noChangeArrowheads="1"/>
            </p:cNvSpPr>
            <p:nvPr/>
          </p:nvSpPr>
          <p:spPr bwMode="auto">
            <a:xfrm>
              <a:off x="1035666" y="1874398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II</a:t>
              </a:r>
            </a:p>
          </p:txBody>
        </p:sp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1012516" y="2802294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III</a:t>
              </a:r>
            </a:p>
          </p:txBody>
        </p:sp>
        <p:sp>
          <p:nvSpPr>
            <p:cNvPr id="96" name="Rectangle 10"/>
            <p:cNvSpPr>
              <a:spLocks noChangeArrowheads="1"/>
            </p:cNvSpPr>
            <p:nvPr/>
          </p:nvSpPr>
          <p:spPr bwMode="auto">
            <a:xfrm>
              <a:off x="1012517" y="3918348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IV</a:t>
              </a:r>
            </a:p>
          </p:txBody>
        </p:sp>
        <p:sp>
          <p:nvSpPr>
            <p:cNvPr id="97" name="Rectangle 10"/>
            <p:cNvSpPr>
              <a:spLocks noChangeArrowheads="1"/>
            </p:cNvSpPr>
            <p:nvPr/>
          </p:nvSpPr>
          <p:spPr bwMode="auto">
            <a:xfrm>
              <a:off x="1012517" y="4691257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V</a:t>
              </a:r>
            </a:p>
          </p:txBody>
        </p:sp>
        <p:sp>
          <p:nvSpPr>
            <p:cNvPr id="98" name="Rectangle 10"/>
            <p:cNvSpPr>
              <a:spLocks noChangeArrowheads="1"/>
            </p:cNvSpPr>
            <p:nvPr/>
          </p:nvSpPr>
          <p:spPr bwMode="auto">
            <a:xfrm>
              <a:off x="6036806" y="1105949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 smtClean="0">
                  <a:ln>
                    <a:noFill/>
                  </a:ln>
                  <a:effectLst/>
                  <a:latin typeface="Candara" panose="020E0502030303020204" pitchFamily="34" charset="0"/>
                </a:rPr>
                <a:t>VI</a:t>
              </a:r>
            </a:p>
          </p:txBody>
        </p:sp>
        <p:sp>
          <p:nvSpPr>
            <p:cNvPr id="99" name="Rectangle 10"/>
            <p:cNvSpPr>
              <a:spLocks noChangeArrowheads="1"/>
            </p:cNvSpPr>
            <p:nvPr/>
          </p:nvSpPr>
          <p:spPr bwMode="auto">
            <a:xfrm>
              <a:off x="6045113" y="2542578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 smtClean="0">
                  <a:ln>
                    <a:noFill/>
                  </a:ln>
                  <a:effectLst/>
                  <a:latin typeface="Candara" panose="020E0502030303020204" pitchFamily="34" charset="0"/>
                </a:rPr>
                <a:t>VII</a:t>
              </a:r>
            </a:p>
          </p:txBody>
        </p:sp>
        <p:sp>
          <p:nvSpPr>
            <p:cNvPr id="100" name="Rectangle 10"/>
            <p:cNvSpPr>
              <a:spLocks noChangeArrowheads="1"/>
            </p:cNvSpPr>
            <p:nvPr/>
          </p:nvSpPr>
          <p:spPr bwMode="auto">
            <a:xfrm>
              <a:off x="6036806" y="3079784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 smtClean="0">
                  <a:ln>
                    <a:noFill/>
                  </a:ln>
                  <a:effectLst/>
                  <a:latin typeface="Candara" panose="020E0502030303020204" pitchFamily="34" charset="0"/>
                </a:rPr>
                <a:t>VIII</a:t>
              </a:r>
            </a:p>
          </p:txBody>
        </p:sp>
        <p:sp>
          <p:nvSpPr>
            <p:cNvPr id="101" name="Rectangle 10"/>
            <p:cNvSpPr>
              <a:spLocks noChangeArrowheads="1"/>
            </p:cNvSpPr>
            <p:nvPr/>
          </p:nvSpPr>
          <p:spPr bwMode="auto">
            <a:xfrm>
              <a:off x="6049559" y="3592055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 smtClean="0">
                  <a:ln>
                    <a:noFill/>
                  </a:ln>
                  <a:effectLst/>
                  <a:latin typeface="Candara" panose="020E0502030303020204" pitchFamily="34" charset="0"/>
                </a:rPr>
                <a:t>IX</a:t>
              </a: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6045113" y="4729480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 smtClean="0">
                  <a:ln>
                    <a:noFill/>
                  </a:ln>
                  <a:effectLst/>
                  <a:latin typeface="Candara" panose="020E0502030303020204" pitchFamily="34" charset="0"/>
                </a:rPr>
                <a:t>X</a:t>
              </a:r>
            </a:p>
          </p:txBody>
        </p:sp>
        <p:sp>
          <p:nvSpPr>
            <p:cNvPr id="103" name="Rectangle 10"/>
            <p:cNvSpPr>
              <a:spLocks noChangeArrowheads="1"/>
            </p:cNvSpPr>
            <p:nvPr/>
          </p:nvSpPr>
          <p:spPr bwMode="auto">
            <a:xfrm>
              <a:off x="6053921" y="5225351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 smtClean="0">
                  <a:ln>
                    <a:noFill/>
                  </a:ln>
                  <a:effectLst/>
                  <a:latin typeface="Candara" panose="020E0502030303020204" pitchFamily="34" charset="0"/>
                </a:rPr>
                <a:t>XI</a:t>
              </a:r>
            </a:p>
          </p:txBody>
        </p:sp>
        <p:sp>
          <p:nvSpPr>
            <p:cNvPr id="104" name="Rettangolo 50"/>
            <p:cNvSpPr/>
            <p:nvPr/>
          </p:nvSpPr>
          <p:spPr>
            <a:xfrm>
              <a:off x="6422174" y="1104129"/>
              <a:ext cx="4494487" cy="47397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promuovere </a:t>
              </a:r>
              <a:r>
                <a:rPr lang="it-IT" sz="1200" b="1" dirty="0">
                  <a:latin typeface="Candara" panose="020E0502030303020204" pitchFamily="34" charset="0"/>
                </a:rPr>
                <a:t>l'apprendimento lungo tutto l'arco della vita</a:t>
              </a:r>
              <a:r>
                <a:rPr lang="it-IT" sz="1200" dirty="0">
                  <a:latin typeface="Candara" panose="020E0502030303020204" pitchFamily="34" charset="0"/>
                </a:rPr>
                <a:t>, in particolare le opportunità di perfezionamento e di riqualificazione flessibili per tutti, tenendo conto delle </a:t>
              </a:r>
              <a:r>
                <a:rPr lang="it-IT" sz="1200" b="1" dirty="0">
                  <a:latin typeface="Candara" panose="020E0502030303020204" pitchFamily="34" charset="0"/>
                </a:rPr>
                <a:t>competenze digitali</a:t>
              </a:r>
              <a:r>
                <a:rPr lang="it-IT" sz="1200" dirty="0">
                  <a:latin typeface="Candara" panose="020E0502030303020204" pitchFamily="34" charset="0"/>
                </a:rPr>
                <a:t>, anticipando meglio il cambiamento e le nuove competenze richieste sulla base delle esigenze del mercato del lavoro, facilitando il </a:t>
              </a:r>
              <a:r>
                <a:rPr lang="it-IT" sz="1200" b="1" dirty="0" err="1">
                  <a:latin typeface="Candara" panose="020E0502030303020204" pitchFamily="34" charset="0"/>
                </a:rPr>
                <a:t>riorientamento</a:t>
              </a:r>
              <a:r>
                <a:rPr lang="it-IT" sz="1200" b="1" dirty="0">
                  <a:latin typeface="Candara" panose="020E0502030303020204" pitchFamily="34" charset="0"/>
                </a:rPr>
                <a:t> professionale e promuovendo la mobilità </a:t>
              </a:r>
              <a:r>
                <a:rPr lang="it-IT" sz="1200" b="1" dirty="0" smtClean="0">
                  <a:latin typeface="Candara" panose="020E0502030303020204" pitchFamily="34" charset="0"/>
                </a:rPr>
                <a:t>professionale</a:t>
              </a:r>
              <a:r>
                <a:rPr lang="it-IT" sz="1200" dirty="0" smtClean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incentivare </a:t>
              </a:r>
              <a:r>
                <a:rPr lang="it-IT" sz="1200" b="1" dirty="0">
                  <a:latin typeface="Candara" panose="020E0502030303020204" pitchFamily="34" charset="0"/>
                </a:rPr>
                <a:t>l'inclusione attiva</a:t>
              </a:r>
              <a:r>
                <a:rPr lang="it-IT" sz="1200" dirty="0">
                  <a:latin typeface="Candara" panose="020E0502030303020204" pitchFamily="34" charset="0"/>
                </a:rPr>
                <a:t>, per promuovere le </a:t>
              </a:r>
              <a:r>
                <a:rPr lang="it-IT" sz="1200" b="1" dirty="0">
                  <a:latin typeface="Candara" panose="020E0502030303020204" pitchFamily="34" charset="0"/>
                </a:rPr>
                <a:t>pari opportunità e la partecipazione attiva</a:t>
              </a:r>
              <a:r>
                <a:rPr lang="it-IT" sz="1200" dirty="0">
                  <a:latin typeface="Candara" panose="020E0502030303020204" pitchFamily="34" charset="0"/>
                </a:rPr>
                <a:t>, e migliorare </a:t>
              </a:r>
              <a:r>
                <a:rPr lang="it-IT" sz="1200" b="1" dirty="0">
                  <a:latin typeface="Candara" panose="020E0502030303020204" pitchFamily="34" charset="0"/>
                </a:rPr>
                <a:t>l'</a:t>
              </a:r>
              <a:r>
                <a:rPr lang="it-IT" sz="1200" b="1" dirty="0" err="1">
                  <a:latin typeface="Candara" panose="020E0502030303020204" pitchFamily="34" charset="0"/>
                </a:rPr>
                <a:t>occupabilità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promuovere </a:t>
              </a:r>
              <a:r>
                <a:rPr lang="it-IT" sz="1200" b="1" dirty="0">
                  <a:latin typeface="Candara" panose="020E0502030303020204" pitchFamily="34" charset="0"/>
                </a:rPr>
                <a:t>l'integrazione socioeconomica di cittadini di paesi terzi e </a:t>
              </a:r>
              <a:r>
                <a:rPr lang="it-IT" sz="1200" b="1" dirty="0" smtClean="0">
                  <a:latin typeface="Candara" panose="020E0502030303020204" pitchFamily="34" charset="0"/>
                </a:rPr>
                <a:t>delle comunità </a:t>
              </a:r>
              <a:r>
                <a:rPr lang="it-IT" sz="1200" b="1" dirty="0">
                  <a:latin typeface="Candara" panose="020E0502030303020204" pitchFamily="34" charset="0"/>
                </a:rPr>
                <a:t>emarginate come i rom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migliorare </a:t>
              </a:r>
              <a:r>
                <a:rPr lang="it-IT" sz="1200" dirty="0">
                  <a:latin typeface="Candara" panose="020E0502030303020204" pitchFamily="34" charset="0"/>
                </a:rPr>
                <a:t>l'accesso paritario e tempestivo a servizi di qualità, sostenibili e </a:t>
              </a:r>
              <a:r>
                <a:rPr lang="it-IT" sz="1200" dirty="0" smtClean="0">
                  <a:latin typeface="Candara" panose="020E0502030303020204" pitchFamily="34" charset="0"/>
                </a:rPr>
                <a:t>a prezzi </a:t>
              </a:r>
              <a:r>
                <a:rPr lang="it-IT" sz="1200" dirty="0">
                  <a:latin typeface="Candara" panose="020E0502030303020204" pitchFamily="34" charset="0"/>
                </a:rPr>
                <a:t>accessibili; modernizzare i sistemi di protezione sociale, anche </a:t>
              </a:r>
              <a:r>
                <a:rPr lang="it-IT" sz="1200" dirty="0" smtClean="0">
                  <a:latin typeface="Candara" panose="020E0502030303020204" pitchFamily="34" charset="0"/>
                </a:rPr>
                <a:t>promuovendo l'accesso </a:t>
              </a:r>
              <a:r>
                <a:rPr lang="it-IT" sz="1200" dirty="0">
                  <a:latin typeface="Candara" panose="020E0502030303020204" pitchFamily="34" charset="0"/>
                </a:rPr>
                <a:t>alla protezione sociale; migliorare l'accessibilità, l'efficacia e la </a:t>
              </a:r>
              <a:r>
                <a:rPr lang="it-IT" sz="1200" dirty="0" smtClean="0">
                  <a:latin typeface="Candara" panose="020E0502030303020204" pitchFamily="34" charset="0"/>
                </a:rPr>
                <a:t>resilienza dei </a:t>
              </a:r>
              <a:r>
                <a:rPr lang="it-IT" sz="1200" dirty="0">
                  <a:latin typeface="Candara" panose="020E0502030303020204" pitchFamily="34" charset="0"/>
                </a:rPr>
                <a:t>sistemi sanitari e dei servizi di assistenza di lunga </a:t>
              </a:r>
              <a:r>
                <a:rPr lang="it-IT" sz="1200" dirty="0" smtClean="0">
                  <a:latin typeface="Candara" panose="020E0502030303020204" pitchFamily="34" charset="0"/>
                </a:rPr>
                <a:t>durata;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promuovere </a:t>
              </a:r>
              <a:r>
                <a:rPr lang="it-IT" sz="1200" b="1" dirty="0">
                  <a:latin typeface="Candara" panose="020E0502030303020204" pitchFamily="34" charset="0"/>
                </a:rPr>
                <a:t>l'integrazione sociale delle persone a rischio di povertà </a:t>
              </a:r>
              <a:r>
                <a:rPr lang="it-IT" sz="1200" dirty="0">
                  <a:latin typeface="Candara" panose="020E0502030303020204" pitchFamily="34" charset="0"/>
                </a:rPr>
                <a:t>o </a:t>
              </a:r>
              <a:r>
                <a:rPr lang="it-IT" sz="1200" dirty="0" smtClean="0">
                  <a:latin typeface="Candara" panose="020E0502030303020204" pitchFamily="34" charset="0"/>
                </a:rPr>
                <a:t>di esclusione </a:t>
              </a:r>
              <a:r>
                <a:rPr lang="it-IT" sz="1200" dirty="0">
                  <a:latin typeface="Candara" panose="020E0502030303020204" pitchFamily="34" charset="0"/>
                </a:rPr>
                <a:t>sociale, compresi gli indigenti e i bambini;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 smtClean="0">
                  <a:latin typeface="Candara" panose="020E0502030303020204" pitchFamily="34" charset="0"/>
                </a:rPr>
                <a:t>contrastare </a:t>
              </a:r>
              <a:r>
                <a:rPr lang="it-IT" sz="1200" dirty="0">
                  <a:latin typeface="Candara" panose="020E0502030303020204" pitchFamily="34" charset="0"/>
                </a:rPr>
                <a:t>la </a:t>
              </a:r>
              <a:r>
                <a:rPr lang="it-IT" sz="1200" b="1" dirty="0">
                  <a:latin typeface="Candara" panose="020E0502030303020204" pitchFamily="34" charset="0"/>
                </a:rPr>
                <a:t>deprivazione materiale</a:t>
              </a:r>
              <a:r>
                <a:rPr lang="it-IT" sz="1200" dirty="0">
                  <a:latin typeface="Candara" panose="020E0502030303020204" pitchFamily="34" charset="0"/>
                </a:rPr>
                <a:t> mediante prodotti alimentari e </a:t>
              </a:r>
              <a:r>
                <a:rPr lang="it-IT" sz="1200" dirty="0" smtClean="0">
                  <a:latin typeface="Candara" panose="020E0502030303020204" pitchFamily="34" charset="0"/>
                </a:rPr>
                <a:t>assistenza materiale </a:t>
              </a:r>
              <a:r>
                <a:rPr lang="it-IT" sz="1200" dirty="0">
                  <a:latin typeface="Candara" panose="020E0502030303020204" pitchFamily="34" charset="0"/>
                </a:rPr>
                <a:t>di base agli indigenti, con misure di accompagnamento.</a:t>
              </a:r>
            </a:p>
          </p:txBody>
        </p:sp>
      </p:grpSp>
      <p:sp>
        <p:nvSpPr>
          <p:cNvPr id="105" name="Freeform 35"/>
          <p:cNvSpPr/>
          <p:nvPr/>
        </p:nvSpPr>
        <p:spPr bwMode="auto">
          <a:xfrm>
            <a:off x="8273877" y="5652278"/>
            <a:ext cx="2530812" cy="1160248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106" name="CasellaDiTesto 51"/>
          <p:cNvSpPr txBox="1"/>
          <p:nvPr/>
        </p:nvSpPr>
        <p:spPr>
          <a:xfrm>
            <a:off x="8359682" y="5908756"/>
            <a:ext cx="23592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ArtT.</a:t>
            </a:r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4 e 6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grpSp>
        <p:nvGrpSpPr>
          <p:cNvPr id="107" name="Group 145"/>
          <p:cNvGrpSpPr/>
          <p:nvPr/>
        </p:nvGrpSpPr>
        <p:grpSpPr>
          <a:xfrm>
            <a:off x="356740" y="6232402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108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109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55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" name="Gruppo 5"/>
          <p:cNvGrpSpPr/>
          <p:nvPr/>
        </p:nvGrpSpPr>
        <p:grpSpPr>
          <a:xfrm>
            <a:off x="2182464" y="5183739"/>
            <a:ext cx="9068003" cy="1147389"/>
            <a:chOff x="2182464" y="5183739"/>
            <a:chExt cx="9068003" cy="1147389"/>
          </a:xfrm>
        </p:grpSpPr>
        <p:grpSp>
          <p:nvGrpSpPr>
            <p:cNvPr id="5" name="Group 4"/>
            <p:cNvGrpSpPr/>
            <p:nvPr/>
          </p:nvGrpSpPr>
          <p:grpSpPr>
            <a:xfrm>
              <a:off x="2182464" y="5183739"/>
              <a:ext cx="9068003" cy="1147389"/>
              <a:chOff x="2182464" y="5183739"/>
              <a:chExt cx="9068003" cy="1147389"/>
            </a:xfrm>
          </p:grpSpPr>
          <p:sp>
            <p:nvSpPr>
              <p:cNvPr id="56" name="Freeform 18"/>
              <p:cNvSpPr>
                <a:spLocks/>
              </p:cNvSpPr>
              <p:nvPr/>
            </p:nvSpPr>
            <p:spPr bwMode="auto">
              <a:xfrm>
                <a:off x="2774097" y="5183739"/>
                <a:ext cx="8476370" cy="699331"/>
              </a:xfrm>
              <a:custGeom>
                <a:avLst/>
                <a:gdLst>
                  <a:gd name="T0" fmla="*/ 426 w 853"/>
                  <a:gd name="T1" fmla="*/ 0 h 1828"/>
                  <a:gd name="T2" fmla="*/ 0 w 853"/>
                  <a:gd name="T3" fmla="*/ 250 h 1828"/>
                  <a:gd name="T4" fmla="*/ 0 w 853"/>
                  <a:gd name="T5" fmla="*/ 1581 h 1828"/>
                  <a:gd name="T6" fmla="*/ 426 w 853"/>
                  <a:gd name="T7" fmla="*/ 1828 h 1828"/>
                  <a:gd name="T8" fmla="*/ 853 w 853"/>
                  <a:gd name="T9" fmla="*/ 1581 h 1828"/>
                  <a:gd name="T10" fmla="*/ 853 w 853"/>
                  <a:gd name="T11" fmla="*/ 247 h 1828"/>
                  <a:gd name="T12" fmla="*/ 426 w 853"/>
                  <a:gd name="T13" fmla="*/ 0 h 1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3" h="1828">
                    <a:moveTo>
                      <a:pt x="426" y="0"/>
                    </a:moveTo>
                    <a:lnTo>
                      <a:pt x="0" y="250"/>
                    </a:lnTo>
                    <a:lnTo>
                      <a:pt x="0" y="1581"/>
                    </a:lnTo>
                    <a:lnTo>
                      <a:pt x="426" y="1828"/>
                    </a:lnTo>
                    <a:lnTo>
                      <a:pt x="853" y="1581"/>
                    </a:lnTo>
                    <a:lnTo>
                      <a:pt x="853" y="247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5">
                    <a:lumMod val="50000"/>
                  </a:schemeClr>
                </a:solidFill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  <a:extLst/>
            </p:spPr>
            <p:txBody>
              <a:bodyPr vert="horz" wrap="square" lIns="104287" tIns="52144" rIns="104287" bIns="52144" numCol="1" anchor="t" anchorCtr="0" compatLnSpc="1">
                <a:prstTxWarp prst="textNoShape">
                  <a:avLst/>
                </a:prstTxWarp>
              </a:bodyPr>
              <a:lstStyle/>
              <a:p>
                <a:pPr defTabSz="1042872"/>
                <a:endParaRPr lang="en-GB" sz="4000" b="1" dirty="0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57" name="Freeform 20"/>
              <p:cNvSpPr>
                <a:spLocks/>
              </p:cNvSpPr>
              <p:nvPr/>
            </p:nvSpPr>
            <p:spPr bwMode="auto">
              <a:xfrm>
                <a:off x="2182464" y="5202189"/>
                <a:ext cx="1311731" cy="1128939"/>
              </a:xfrm>
              <a:custGeom>
                <a:avLst/>
                <a:gdLst>
                  <a:gd name="T0" fmla="*/ 740 w 740"/>
                  <a:gd name="T1" fmla="*/ 434 h 645"/>
                  <a:gd name="T2" fmla="*/ 368 w 740"/>
                  <a:gd name="T3" fmla="*/ 645 h 645"/>
                  <a:gd name="T4" fmla="*/ 0 w 740"/>
                  <a:gd name="T5" fmla="*/ 434 h 645"/>
                  <a:gd name="T6" fmla="*/ 0 w 740"/>
                  <a:gd name="T7" fmla="*/ 211 h 645"/>
                  <a:gd name="T8" fmla="*/ 368 w 740"/>
                  <a:gd name="T9" fmla="*/ 0 h 645"/>
                  <a:gd name="T10" fmla="*/ 740 w 740"/>
                  <a:gd name="T11" fmla="*/ 211 h 645"/>
                  <a:gd name="T12" fmla="*/ 740 w 740"/>
                  <a:gd name="T13" fmla="*/ 434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0" h="645">
                    <a:moveTo>
                      <a:pt x="740" y="434"/>
                    </a:moveTo>
                    <a:lnTo>
                      <a:pt x="368" y="645"/>
                    </a:lnTo>
                    <a:lnTo>
                      <a:pt x="0" y="434"/>
                    </a:lnTo>
                    <a:lnTo>
                      <a:pt x="0" y="211"/>
                    </a:lnTo>
                    <a:lnTo>
                      <a:pt x="368" y="0"/>
                    </a:lnTo>
                    <a:lnTo>
                      <a:pt x="740" y="211"/>
                    </a:lnTo>
                    <a:lnTo>
                      <a:pt x="740" y="434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vert="horz" wrap="square" lIns="104287" tIns="52144" rIns="104287" bIns="52144" numCol="1" anchor="t" anchorCtr="0" compatLnSpc="1">
                <a:prstTxWarp prst="textNoShape">
                  <a:avLst/>
                </a:prstTxWarp>
              </a:bodyPr>
              <a:lstStyle/>
              <a:p>
                <a:pPr defTabSz="1042872"/>
                <a:endParaRPr lang="en-GB" sz="2400" b="1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60" name="Rectangle 97"/>
              <p:cNvSpPr/>
              <p:nvPr/>
            </p:nvSpPr>
            <p:spPr>
              <a:xfrm>
                <a:off x="3639718" y="5282389"/>
                <a:ext cx="746778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b="1" cap="all" dirty="0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CSR</a:t>
                </a:r>
                <a:r>
                  <a:rPr lang="en-GB" sz="3200" b="1" dirty="0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s</a:t>
                </a:r>
                <a:r>
                  <a:rPr lang="en-GB" sz="3200" b="1" cap="all" dirty="0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GB" sz="3200" b="1" dirty="0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e</a:t>
                </a:r>
                <a:r>
                  <a:rPr lang="en-GB" sz="3200" b="1" cap="all" dirty="0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GB" sz="3200" b="1" cap="all" dirty="0" err="1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semestre</a:t>
                </a:r>
                <a:r>
                  <a:rPr lang="en-GB" sz="3200" b="1" cap="all" dirty="0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GB" sz="3200" b="1" cap="all" dirty="0" err="1" smtClean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europeo</a:t>
                </a:r>
                <a:endParaRPr lang="en-GB" sz="3200" b="1" cap="all" dirty="0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98" name="Freeform 20"/>
              <p:cNvSpPr>
                <a:spLocks/>
              </p:cNvSpPr>
              <p:nvPr/>
            </p:nvSpPr>
            <p:spPr bwMode="auto">
              <a:xfrm>
                <a:off x="2313343" y="5329345"/>
                <a:ext cx="1013500" cy="870970"/>
              </a:xfrm>
              <a:custGeom>
                <a:avLst/>
                <a:gdLst>
                  <a:gd name="T0" fmla="*/ 740 w 740"/>
                  <a:gd name="T1" fmla="*/ 434 h 645"/>
                  <a:gd name="T2" fmla="*/ 368 w 740"/>
                  <a:gd name="T3" fmla="*/ 645 h 645"/>
                  <a:gd name="T4" fmla="*/ 0 w 740"/>
                  <a:gd name="T5" fmla="*/ 434 h 645"/>
                  <a:gd name="T6" fmla="*/ 0 w 740"/>
                  <a:gd name="T7" fmla="*/ 211 h 645"/>
                  <a:gd name="T8" fmla="*/ 368 w 740"/>
                  <a:gd name="T9" fmla="*/ 0 h 645"/>
                  <a:gd name="T10" fmla="*/ 740 w 740"/>
                  <a:gd name="T11" fmla="*/ 211 h 645"/>
                  <a:gd name="T12" fmla="*/ 740 w 740"/>
                  <a:gd name="T13" fmla="*/ 434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0" h="645">
                    <a:moveTo>
                      <a:pt x="740" y="434"/>
                    </a:moveTo>
                    <a:lnTo>
                      <a:pt x="368" y="645"/>
                    </a:lnTo>
                    <a:lnTo>
                      <a:pt x="0" y="434"/>
                    </a:lnTo>
                    <a:lnTo>
                      <a:pt x="0" y="211"/>
                    </a:lnTo>
                    <a:lnTo>
                      <a:pt x="368" y="0"/>
                    </a:lnTo>
                    <a:lnTo>
                      <a:pt x="740" y="211"/>
                    </a:lnTo>
                    <a:lnTo>
                      <a:pt x="740" y="4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vert="horz" wrap="square" lIns="104287" tIns="52144" rIns="104287" bIns="52144" numCol="1" anchor="t" anchorCtr="0" compatLnSpc="1">
                <a:prstTxWarp prst="textNoShape">
                  <a:avLst/>
                </a:prstTxWarp>
              </a:bodyPr>
              <a:lstStyle/>
              <a:p>
                <a:pPr defTabSz="1042872"/>
                <a:endParaRPr lang="en-GB" sz="2400" b="1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</p:grpSp>
        <p:sp>
          <p:nvSpPr>
            <p:cNvPr id="67" name="Freeform 4969"/>
            <p:cNvSpPr>
              <a:spLocks noEditPoints="1"/>
            </p:cNvSpPr>
            <p:nvPr/>
          </p:nvSpPr>
          <p:spPr bwMode="auto">
            <a:xfrm>
              <a:off x="2619699" y="5495456"/>
              <a:ext cx="469776" cy="424003"/>
            </a:xfrm>
            <a:custGeom>
              <a:avLst/>
              <a:gdLst>
                <a:gd name="T0" fmla="*/ 374 w 390"/>
                <a:gd name="T1" fmla="*/ 118 h 352"/>
                <a:gd name="T2" fmla="*/ 388 w 390"/>
                <a:gd name="T3" fmla="*/ 174 h 352"/>
                <a:gd name="T4" fmla="*/ 388 w 390"/>
                <a:gd name="T5" fmla="*/ 218 h 352"/>
                <a:gd name="T6" fmla="*/ 370 w 390"/>
                <a:gd name="T7" fmla="*/ 282 h 352"/>
                <a:gd name="T8" fmla="*/ 332 w 390"/>
                <a:gd name="T9" fmla="*/ 336 h 352"/>
                <a:gd name="T10" fmla="*/ 270 w 390"/>
                <a:gd name="T11" fmla="*/ 352 h 352"/>
                <a:gd name="T12" fmla="*/ 292 w 390"/>
                <a:gd name="T13" fmla="*/ 314 h 352"/>
                <a:gd name="T14" fmla="*/ 304 w 390"/>
                <a:gd name="T15" fmla="*/ 268 h 352"/>
                <a:gd name="T16" fmla="*/ 306 w 390"/>
                <a:gd name="T17" fmla="*/ 236 h 352"/>
                <a:gd name="T18" fmla="*/ 300 w 390"/>
                <a:gd name="T19" fmla="*/ 186 h 352"/>
                <a:gd name="T20" fmla="*/ 284 w 390"/>
                <a:gd name="T21" fmla="*/ 144 h 352"/>
                <a:gd name="T22" fmla="*/ 270 w 390"/>
                <a:gd name="T23" fmla="*/ 118 h 352"/>
                <a:gd name="T24" fmla="*/ 266 w 390"/>
                <a:gd name="T25" fmla="*/ 310 h 352"/>
                <a:gd name="T26" fmla="*/ 282 w 390"/>
                <a:gd name="T27" fmla="*/ 254 h 352"/>
                <a:gd name="T28" fmla="*/ 282 w 390"/>
                <a:gd name="T29" fmla="*/ 214 h 352"/>
                <a:gd name="T30" fmla="*/ 264 w 390"/>
                <a:gd name="T31" fmla="*/ 156 h 352"/>
                <a:gd name="T32" fmla="*/ 216 w 390"/>
                <a:gd name="T33" fmla="*/ 146 h 352"/>
                <a:gd name="T34" fmla="*/ 174 w 390"/>
                <a:gd name="T35" fmla="*/ 104 h 352"/>
                <a:gd name="T36" fmla="*/ 150 w 390"/>
                <a:gd name="T37" fmla="*/ 48 h 352"/>
                <a:gd name="T38" fmla="*/ 146 w 390"/>
                <a:gd name="T39" fmla="*/ 22 h 352"/>
                <a:gd name="T40" fmla="*/ 128 w 390"/>
                <a:gd name="T41" fmla="*/ 2 h 352"/>
                <a:gd name="T42" fmla="*/ 116 w 390"/>
                <a:gd name="T43" fmla="*/ 0 h 352"/>
                <a:gd name="T44" fmla="*/ 96 w 390"/>
                <a:gd name="T45" fmla="*/ 10 h 352"/>
                <a:gd name="T46" fmla="*/ 88 w 390"/>
                <a:gd name="T47" fmla="*/ 32 h 352"/>
                <a:gd name="T48" fmla="*/ 96 w 390"/>
                <a:gd name="T49" fmla="*/ 80 h 352"/>
                <a:gd name="T50" fmla="*/ 114 w 390"/>
                <a:gd name="T51" fmla="*/ 124 h 352"/>
                <a:gd name="T52" fmla="*/ 114 w 390"/>
                <a:gd name="T53" fmla="*/ 130 h 352"/>
                <a:gd name="T54" fmla="*/ 102 w 390"/>
                <a:gd name="T55" fmla="*/ 144 h 352"/>
                <a:gd name="T56" fmla="*/ 16 w 390"/>
                <a:gd name="T57" fmla="*/ 146 h 352"/>
                <a:gd name="T58" fmla="*/ 0 w 390"/>
                <a:gd name="T59" fmla="*/ 170 h 352"/>
                <a:gd name="T60" fmla="*/ 8 w 390"/>
                <a:gd name="T61" fmla="*/ 190 h 352"/>
                <a:gd name="T62" fmla="*/ 24 w 390"/>
                <a:gd name="T63" fmla="*/ 198 h 352"/>
                <a:gd name="T64" fmla="*/ 2 w 390"/>
                <a:gd name="T65" fmla="*/ 214 h 352"/>
                <a:gd name="T66" fmla="*/ 2 w 390"/>
                <a:gd name="T67" fmla="*/ 236 h 352"/>
                <a:gd name="T68" fmla="*/ 26 w 390"/>
                <a:gd name="T69" fmla="*/ 252 h 352"/>
                <a:gd name="T70" fmla="*/ 20 w 390"/>
                <a:gd name="T71" fmla="*/ 256 h 352"/>
                <a:gd name="T72" fmla="*/ 6 w 390"/>
                <a:gd name="T73" fmla="*/ 280 h 352"/>
                <a:gd name="T74" fmla="*/ 14 w 390"/>
                <a:gd name="T75" fmla="*/ 298 h 352"/>
                <a:gd name="T76" fmla="*/ 44 w 390"/>
                <a:gd name="T77" fmla="*/ 306 h 352"/>
                <a:gd name="T78" fmla="*/ 34 w 390"/>
                <a:gd name="T79" fmla="*/ 320 h 352"/>
                <a:gd name="T80" fmla="*/ 36 w 390"/>
                <a:gd name="T81" fmla="*/ 334 h 352"/>
                <a:gd name="T82" fmla="*/ 58 w 390"/>
                <a:gd name="T83" fmla="*/ 350 h 352"/>
                <a:gd name="T84" fmla="*/ 144 w 390"/>
                <a:gd name="T85" fmla="*/ 350 h 352"/>
                <a:gd name="T86" fmla="*/ 148 w 390"/>
                <a:gd name="T87" fmla="*/ 350 h 352"/>
                <a:gd name="T88" fmla="*/ 182 w 390"/>
                <a:gd name="T89" fmla="*/ 344 h 352"/>
                <a:gd name="T90" fmla="*/ 212 w 390"/>
                <a:gd name="T91" fmla="*/ 326 h 352"/>
                <a:gd name="T92" fmla="*/ 228 w 390"/>
                <a:gd name="T93" fmla="*/ 31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90" h="352">
                  <a:moveTo>
                    <a:pt x="270" y="118"/>
                  </a:moveTo>
                  <a:lnTo>
                    <a:pt x="374" y="118"/>
                  </a:lnTo>
                  <a:lnTo>
                    <a:pt x="374" y="118"/>
                  </a:lnTo>
                  <a:lnTo>
                    <a:pt x="380" y="136"/>
                  </a:lnTo>
                  <a:lnTo>
                    <a:pt x="386" y="156"/>
                  </a:lnTo>
                  <a:lnTo>
                    <a:pt x="388" y="174"/>
                  </a:lnTo>
                  <a:lnTo>
                    <a:pt x="390" y="194"/>
                  </a:lnTo>
                  <a:lnTo>
                    <a:pt x="390" y="194"/>
                  </a:lnTo>
                  <a:lnTo>
                    <a:pt x="388" y="218"/>
                  </a:lnTo>
                  <a:lnTo>
                    <a:pt x="384" y="240"/>
                  </a:lnTo>
                  <a:lnTo>
                    <a:pt x="378" y="262"/>
                  </a:lnTo>
                  <a:lnTo>
                    <a:pt x="370" y="282"/>
                  </a:lnTo>
                  <a:lnTo>
                    <a:pt x="358" y="302"/>
                  </a:lnTo>
                  <a:lnTo>
                    <a:pt x="346" y="320"/>
                  </a:lnTo>
                  <a:lnTo>
                    <a:pt x="332" y="336"/>
                  </a:lnTo>
                  <a:lnTo>
                    <a:pt x="316" y="352"/>
                  </a:lnTo>
                  <a:lnTo>
                    <a:pt x="270" y="352"/>
                  </a:lnTo>
                  <a:lnTo>
                    <a:pt x="270" y="352"/>
                  </a:lnTo>
                  <a:lnTo>
                    <a:pt x="278" y="340"/>
                  </a:lnTo>
                  <a:lnTo>
                    <a:pt x="284" y="326"/>
                  </a:lnTo>
                  <a:lnTo>
                    <a:pt x="292" y="314"/>
                  </a:lnTo>
                  <a:lnTo>
                    <a:pt x="296" y="298"/>
                  </a:lnTo>
                  <a:lnTo>
                    <a:pt x="300" y="284"/>
                  </a:lnTo>
                  <a:lnTo>
                    <a:pt x="304" y="268"/>
                  </a:lnTo>
                  <a:lnTo>
                    <a:pt x="306" y="252"/>
                  </a:lnTo>
                  <a:lnTo>
                    <a:pt x="306" y="236"/>
                  </a:lnTo>
                  <a:lnTo>
                    <a:pt x="306" y="236"/>
                  </a:lnTo>
                  <a:lnTo>
                    <a:pt x="306" y="218"/>
                  </a:lnTo>
                  <a:lnTo>
                    <a:pt x="304" y="202"/>
                  </a:lnTo>
                  <a:lnTo>
                    <a:pt x="300" y="186"/>
                  </a:lnTo>
                  <a:lnTo>
                    <a:pt x="296" y="172"/>
                  </a:lnTo>
                  <a:lnTo>
                    <a:pt x="292" y="158"/>
                  </a:lnTo>
                  <a:lnTo>
                    <a:pt x="284" y="144"/>
                  </a:lnTo>
                  <a:lnTo>
                    <a:pt x="278" y="130"/>
                  </a:lnTo>
                  <a:lnTo>
                    <a:pt x="270" y="118"/>
                  </a:lnTo>
                  <a:lnTo>
                    <a:pt x="270" y="118"/>
                  </a:lnTo>
                  <a:close/>
                  <a:moveTo>
                    <a:pt x="228" y="310"/>
                  </a:moveTo>
                  <a:lnTo>
                    <a:pt x="266" y="310"/>
                  </a:lnTo>
                  <a:lnTo>
                    <a:pt x="266" y="310"/>
                  </a:lnTo>
                  <a:lnTo>
                    <a:pt x="274" y="292"/>
                  </a:lnTo>
                  <a:lnTo>
                    <a:pt x="278" y="274"/>
                  </a:lnTo>
                  <a:lnTo>
                    <a:pt x="282" y="254"/>
                  </a:lnTo>
                  <a:lnTo>
                    <a:pt x="282" y="236"/>
                  </a:lnTo>
                  <a:lnTo>
                    <a:pt x="282" y="236"/>
                  </a:lnTo>
                  <a:lnTo>
                    <a:pt x="282" y="214"/>
                  </a:lnTo>
                  <a:lnTo>
                    <a:pt x="278" y="194"/>
                  </a:lnTo>
                  <a:lnTo>
                    <a:pt x="272" y="174"/>
                  </a:lnTo>
                  <a:lnTo>
                    <a:pt x="264" y="156"/>
                  </a:lnTo>
                  <a:lnTo>
                    <a:pt x="236" y="156"/>
                  </a:lnTo>
                  <a:lnTo>
                    <a:pt x="236" y="156"/>
                  </a:lnTo>
                  <a:lnTo>
                    <a:pt x="216" y="146"/>
                  </a:lnTo>
                  <a:lnTo>
                    <a:pt x="200" y="134"/>
                  </a:lnTo>
                  <a:lnTo>
                    <a:pt x="186" y="120"/>
                  </a:lnTo>
                  <a:lnTo>
                    <a:pt x="174" y="104"/>
                  </a:lnTo>
                  <a:lnTo>
                    <a:pt x="164" y="88"/>
                  </a:lnTo>
                  <a:lnTo>
                    <a:pt x="156" y="68"/>
                  </a:lnTo>
                  <a:lnTo>
                    <a:pt x="150" y="48"/>
                  </a:lnTo>
                  <a:lnTo>
                    <a:pt x="148" y="28"/>
                  </a:lnTo>
                  <a:lnTo>
                    <a:pt x="148" y="28"/>
                  </a:lnTo>
                  <a:lnTo>
                    <a:pt x="146" y="22"/>
                  </a:lnTo>
                  <a:lnTo>
                    <a:pt x="144" y="16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22" y="0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4" y="2"/>
                  </a:lnTo>
                  <a:lnTo>
                    <a:pt x="96" y="10"/>
                  </a:lnTo>
                  <a:lnTo>
                    <a:pt x="90" y="20"/>
                  </a:lnTo>
                  <a:lnTo>
                    <a:pt x="88" y="24"/>
                  </a:lnTo>
                  <a:lnTo>
                    <a:pt x="88" y="32"/>
                  </a:lnTo>
                  <a:lnTo>
                    <a:pt x="88" y="32"/>
                  </a:lnTo>
                  <a:lnTo>
                    <a:pt x="90" y="56"/>
                  </a:lnTo>
                  <a:lnTo>
                    <a:pt x="96" y="80"/>
                  </a:lnTo>
                  <a:lnTo>
                    <a:pt x="104" y="102"/>
                  </a:lnTo>
                  <a:lnTo>
                    <a:pt x="114" y="124"/>
                  </a:lnTo>
                  <a:lnTo>
                    <a:pt x="114" y="124"/>
                  </a:lnTo>
                  <a:lnTo>
                    <a:pt x="114" y="124"/>
                  </a:lnTo>
                  <a:lnTo>
                    <a:pt x="114" y="124"/>
                  </a:lnTo>
                  <a:lnTo>
                    <a:pt x="114" y="130"/>
                  </a:lnTo>
                  <a:lnTo>
                    <a:pt x="112" y="136"/>
                  </a:lnTo>
                  <a:lnTo>
                    <a:pt x="108" y="140"/>
                  </a:lnTo>
                  <a:lnTo>
                    <a:pt x="102" y="144"/>
                  </a:lnTo>
                  <a:lnTo>
                    <a:pt x="28" y="144"/>
                  </a:lnTo>
                  <a:lnTo>
                    <a:pt x="28" y="144"/>
                  </a:lnTo>
                  <a:lnTo>
                    <a:pt x="16" y="146"/>
                  </a:lnTo>
                  <a:lnTo>
                    <a:pt x="8" y="152"/>
                  </a:lnTo>
                  <a:lnTo>
                    <a:pt x="2" y="160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2" y="180"/>
                  </a:lnTo>
                  <a:lnTo>
                    <a:pt x="8" y="190"/>
                  </a:lnTo>
                  <a:lnTo>
                    <a:pt x="16" y="194"/>
                  </a:lnTo>
                  <a:lnTo>
                    <a:pt x="24" y="198"/>
                  </a:lnTo>
                  <a:lnTo>
                    <a:pt x="24" y="198"/>
                  </a:lnTo>
                  <a:lnTo>
                    <a:pt x="14" y="200"/>
                  </a:lnTo>
                  <a:lnTo>
                    <a:pt x="6" y="206"/>
                  </a:lnTo>
                  <a:lnTo>
                    <a:pt x="2" y="214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2" y="236"/>
                  </a:lnTo>
                  <a:lnTo>
                    <a:pt x="8" y="244"/>
                  </a:lnTo>
                  <a:lnTo>
                    <a:pt x="16" y="250"/>
                  </a:lnTo>
                  <a:lnTo>
                    <a:pt x="26" y="252"/>
                  </a:lnTo>
                  <a:lnTo>
                    <a:pt x="28" y="252"/>
                  </a:lnTo>
                  <a:lnTo>
                    <a:pt x="28" y="252"/>
                  </a:lnTo>
                  <a:lnTo>
                    <a:pt x="20" y="256"/>
                  </a:lnTo>
                  <a:lnTo>
                    <a:pt x="12" y="262"/>
                  </a:lnTo>
                  <a:lnTo>
                    <a:pt x="8" y="270"/>
                  </a:lnTo>
                  <a:lnTo>
                    <a:pt x="6" y="280"/>
                  </a:lnTo>
                  <a:lnTo>
                    <a:pt x="6" y="280"/>
                  </a:lnTo>
                  <a:lnTo>
                    <a:pt x="8" y="290"/>
                  </a:lnTo>
                  <a:lnTo>
                    <a:pt x="14" y="298"/>
                  </a:lnTo>
                  <a:lnTo>
                    <a:pt x="22" y="304"/>
                  </a:lnTo>
                  <a:lnTo>
                    <a:pt x="32" y="306"/>
                  </a:lnTo>
                  <a:lnTo>
                    <a:pt x="44" y="306"/>
                  </a:lnTo>
                  <a:lnTo>
                    <a:pt x="44" y="306"/>
                  </a:lnTo>
                  <a:lnTo>
                    <a:pt x="36" y="314"/>
                  </a:lnTo>
                  <a:lnTo>
                    <a:pt x="34" y="320"/>
                  </a:lnTo>
                  <a:lnTo>
                    <a:pt x="34" y="326"/>
                  </a:lnTo>
                  <a:lnTo>
                    <a:pt x="34" y="326"/>
                  </a:lnTo>
                  <a:lnTo>
                    <a:pt x="36" y="334"/>
                  </a:lnTo>
                  <a:lnTo>
                    <a:pt x="42" y="342"/>
                  </a:lnTo>
                  <a:lnTo>
                    <a:pt x="48" y="348"/>
                  </a:lnTo>
                  <a:lnTo>
                    <a:pt x="58" y="350"/>
                  </a:lnTo>
                  <a:lnTo>
                    <a:pt x="142" y="350"/>
                  </a:lnTo>
                  <a:lnTo>
                    <a:pt x="142" y="350"/>
                  </a:lnTo>
                  <a:lnTo>
                    <a:pt x="144" y="350"/>
                  </a:lnTo>
                  <a:lnTo>
                    <a:pt x="144" y="350"/>
                  </a:lnTo>
                  <a:lnTo>
                    <a:pt x="148" y="350"/>
                  </a:lnTo>
                  <a:lnTo>
                    <a:pt x="148" y="350"/>
                  </a:lnTo>
                  <a:lnTo>
                    <a:pt x="160" y="348"/>
                  </a:lnTo>
                  <a:lnTo>
                    <a:pt x="172" y="346"/>
                  </a:lnTo>
                  <a:lnTo>
                    <a:pt x="182" y="344"/>
                  </a:lnTo>
                  <a:lnTo>
                    <a:pt x="194" y="338"/>
                  </a:lnTo>
                  <a:lnTo>
                    <a:pt x="204" y="332"/>
                  </a:lnTo>
                  <a:lnTo>
                    <a:pt x="212" y="326"/>
                  </a:lnTo>
                  <a:lnTo>
                    <a:pt x="220" y="318"/>
                  </a:lnTo>
                  <a:lnTo>
                    <a:pt x="228" y="310"/>
                  </a:lnTo>
                  <a:lnTo>
                    <a:pt x="228" y="310"/>
                  </a:lnTo>
                  <a:close/>
                </a:path>
              </a:pathLst>
            </a:custGeom>
            <a:solidFill>
              <a:srgbClr val="640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1" name="Freeform 50"/>
          <p:cNvSpPr/>
          <p:nvPr/>
        </p:nvSpPr>
        <p:spPr bwMode="auto">
          <a:xfrm>
            <a:off x="9297740" y="5166588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5715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Concentrazione Tematica</a:t>
            </a:r>
            <a:endParaRPr lang="it-IT" sz="40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  <a:endParaRPr lang="it-IT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93448" y="1126564"/>
            <a:ext cx="118051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I vincoli di concentrazione tematica delle risorse del </a:t>
            </a:r>
            <a:r>
              <a:rPr lang="it-IT" sz="2200" b="1" dirty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 tengono conto dei principi del Social Pillar e  sono legati alle sfide individuate nei Programmi, nel Semestre europeo e nelle relative raccomandazioni specifiche per Paese.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57522" y="3446666"/>
            <a:ext cx="10516882" cy="1152243"/>
            <a:chOff x="733584" y="3436441"/>
            <a:chExt cx="10516882" cy="1152243"/>
          </a:xfrm>
        </p:grpSpPr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1510242" y="3436441"/>
              <a:ext cx="9740224" cy="699331"/>
            </a:xfrm>
            <a:custGeom>
              <a:avLst/>
              <a:gdLst>
                <a:gd name="T0" fmla="*/ 426 w 853"/>
                <a:gd name="T1" fmla="*/ 0 h 1828"/>
                <a:gd name="T2" fmla="*/ 0 w 853"/>
                <a:gd name="T3" fmla="*/ 250 h 1828"/>
                <a:gd name="T4" fmla="*/ 0 w 853"/>
                <a:gd name="T5" fmla="*/ 1581 h 1828"/>
                <a:gd name="T6" fmla="*/ 426 w 853"/>
                <a:gd name="T7" fmla="*/ 1828 h 1828"/>
                <a:gd name="T8" fmla="*/ 853 w 853"/>
                <a:gd name="T9" fmla="*/ 1581 h 1828"/>
                <a:gd name="T10" fmla="*/ 853 w 853"/>
                <a:gd name="T11" fmla="*/ 247 h 1828"/>
                <a:gd name="T12" fmla="*/ 426 w 853"/>
                <a:gd name="T13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3" h="1828">
                  <a:moveTo>
                    <a:pt x="426" y="0"/>
                  </a:moveTo>
                  <a:lnTo>
                    <a:pt x="0" y="250"/>
                  </a:lnTo>
                  <a:lnTo>
                    <a:pt x="0" y="1581"/>
                  </a:lnTo>
                  <a:lnTo>
                    <a:pt x="426" y="1828"/>
                  </a:lnTo>
                  <a:lnTo>
                    <a:pt x="853" y="1581"/>
                  </a:lnTo>
                  <a:lnTo>
                    <a:pt x="853" y="247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  <a:extLst/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 dirty="0">
                <a:solidFill>
                  <a:srgbClr val="640000"/>
                </a:solidFill>
                <a:latin typeface="+mj-lt"/>
              </a:endParaRPr>
            </a:p>
          </p:txBody>
        </p:sp>
        <p:sp>
          <p:nvSpPr>
            <p:cNvPr id="49" name="Freeform 20"/>
            <p:cNvSpPr>
              <a:spLocks/>
            </p:cNvSpPr>
            <p:nvPr/>
          </p:nvSpPr>
          <p:spPr bwMode="auto">
            <a:xfrm>
              <a:off x="733584" y="3459745"/>
              <a:ext cx="1311731" cy="112893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640000"/>
                </a:solidFill>
                <a:latin typeface="+mj-lt"/>
              </a:endParaRPr>
            </a:p>
          </p:txBody>
        </p:sp>
        <p:sp>
          <p:nvSpPr>
            <p:cNvPr id="55" name="Rectangle 97"/>
            <p:cNvSpPr/>
            <p:nvPr/>
          </p:nvSpPr>
          <p:spPr>
            <a:xfrm>
              <a:off x="2182464" y="3521876"/>
              <a:ext cx="8925042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3200" b="1" cap="all" dirty="0">
                  <a:solidFill>
                    <a:srgbClr val="640000"/>
                  </a:solidFill>
                  <a:latin typeface="Candara" panose="020E0502030303020204" pitchFamily="34" charset="0"/>
                </a:rPr>
                <a:t>indigenti e/o deprivazione materiale </a:t>
              </a:r>
              <a:endParaRPr lang="en-GB" sz="3200" b="1" cap="all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" name="Freeform 20"/>
            <p:cNvSpPr>
              <a:spLocks/>
            </p:cNvSpPr>
            <p:nvPr/>
          </p:nvSpPr>
          <p:spPr bwMode="auto">
            <a:xfrm>
              <a:off x="908645" y="3605595"/>
              <a:ext cx="1013500" cy="870970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640000"/>
                </a:solidFill>
                <a:latin typeface="+mj-lt"/>
              </a:endParaRPr>
            </a:p>
          </p:txBody>
        </p:sp>
        <p:sp>
          <p:nvSpPr>
            <p:cNvPr id="64" name="Rectangle 53"/>
            <p:cNvSpPr>
              <a:spLocks noChangeArrowheads="1"/>
            </p:cNvSpPr>
            <p:nvPr/>
          </p:nvSpPr>
          <p:spPr bwMode="auto">
            <a:xfrm>
              <a:off x="1260386" y="3789179"/>
              <a:ext cx="40395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1042872"/>
              <a:r>
                <a:rPr lang="en-US" altLang="en-US" sz="32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2%</a:t>
              </a:r>
              <a:endParaRPr lang="en-US" altLang="en-US" sz="105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36881" y="4323767"/>
            <a:ext cx="9830385" cy="1147389"/>
            <a:chOff x="1436881" y="4323767"/>
            <a:chExt cx="9830385" cy="1147389"/>
          </a:xfrm>
        </p:grpSpPr>
        <p:sp>
          <p:nvSpPr>
            <p:cNvPr id="42" name="Freeform 18"/>
            <p:cNvSpPr>
              <a:spLocks/>
            </p:cNvSpPr>
            <p:nvPr/>
          </p:nvSpPr>
          <p:spPr bwMode="auto">
            <a:xfrm>
              <a:off x="2028513" y="4323767"/>
              <a:ext cx="9238753" cy="699331"/>
            </a:xfrm>
            <a:custGeom>
              <a:avLst/>
              <a:gdLst>
                <a:gd name="T0" fmla="*/ 426 w 853"/>
                <a:gd name="T1" fmla="*/ 0 h 1828"/>
                <a:gd name="T2" fmla="*/ 0 w 853"/>
                <a:gd name="T3" fmla="*/ 250 h 1828"/>
                <a:gd name="T4" fmla="*/ 0 w 853"/>
                <a:gd name="T5" fmla="*/ 1581 h 1828"/>
                <a:gd name="T6" fmla="*/ 426 w 853"/>
                <a:gd name="T7" fmla="*/ 1828 h 1828"/>
                <a:gd name="T8" fmla="*/ 853 w 853"/>
                <a:gd name="T9" fmla="*/ 1581 h 1828"/>
                <a:gd name="T10" fmla="*/ 853 w 853"/>
                <a:gd name="T11" fmla="*/ 247 h 1828"/>
                <a:gd name="T12" fmla="*/ 426 w 853"/>
                <a:gd name="T13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3" h="1828">
                  <a:moveTo>
                    <a:pt x="426" y="0"/>
                  </a:moveTo>
                  <a:lnTo>
                    <a:pt x="0" y="250"/>
                  </a:lnTo>
                  <a:lnTo>
                    <a:pt x="0" y="1581"/>
                  </a:lnTo>
                  <a:lnTo>
                    <a:pt x="426" y="1828"/>
                  </a:lnTo>
                  <a:lnTo>
                    <a:pt x="853" y="1581"/>
                  </a:lnTo>
                  <a:lnTo>
                    <a:pt x="853" y="247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  <a:extLst/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1436881" y="4342217"/>
              <a:ext cx="1311731" cy="112893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" name="Rectangle 97"/>
            <p:cNvSpPr/>
            <p:nvPr/>
          </p:nvSpPr>
          <p:spPr>
            <a:xfrm>
              <a:off x="2971666" y="4436304"/>
              <a:ext cx="592544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3200" b="1" cap="all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Occupazione giovanile</a:t>
              </a:r>
              <a:endParaRPr lang="en-GB" sz="3200" b="1" cap="all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6" name="Freeform 20"/>
            <p:cNvSpPr>
              <a:spLocks/>
            </p:cNvSpPr>
            <p:nvPr/>
          </p:nvSpPr>
          <p:spPr bwMode="auto">
            <a:xfrm>
              <a:off x="1589842" y="4480892"/>
              <a:ext cx="1013500" cy="870970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" name="Rectangle 53"/>
            <p:cNvSpPr>
              <a:spLocks noChangeArrowheads="1"/>
            </p:cNvSpPr>
            <p:nvPr/>
          </p:nvSpPr>
          <p:spPr bwMode="auto">
            <a:xfrm>
              <a:off x="1868484" y="4632640"/>
              <a:ext cx="56425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1042872"/>
              <a:r>
                <a:rPr lang="en-US" altLang="en-US" sz="32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10%</a:t>
              </a:r>
              <a:endParaRPr lang="en-US" altLang="en-US" sz="32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86303" y="2506277"/>
            <a:ext cx="9788101" cy="1182290"/>
            <a:chOff x="1462365" y="2551354"/>
            <a:chExt cx="9788101" cy="1182290"/>
          </a:xfrm>
        </p:grpSpPr>
        <p:sp>
          <p:nvSpPr>
            <p:cNvPr id="45" name="Freeform 18"/>
            <p:cNvSpPr>
              <a:spLocks/>
            </p:cNvSpPr>
            <p:nvPr/>
          </p:nvSpPr>
          <p:spPr bwMode="auto">
            <a:xfrm>
              <a:off x="2182464" y="2551354"/>
              <a:ext cx="9068002" cy="672062"/>
            </a:xfrm>
            <a:custGeom>
              <a:avLst/>
              <a:gdLst>
                <a:gd name="T0" fmla="*/ 426 w 853"/>
                <a:gd name="T1" fmla="*/ 0 h 1828"/>
                <a:gd name="T2" fmla="*/ 0 w 853"/>
                <a:gd name="T3" fmla="*/ 250 h 1828"/>
                <a:gd name="T4" fmla="*/ 0 w 853"/>
                <a:gd name="T5" fmla="*/ 1581 h 1828"/>
                <a:gd name="T6" fmla="*/ 426 w 853"/>
                <a:gd name="T7" fmla="*/ 1828 h 1828"/>
                <a:gd name="T8" fmla="*/ 853 w 853"/>
                <a:gd name="T9" fmla="*/ 1581 h 1828"/>
                <a:gd name="T10" fmla="*/ 853 w 853"/>
                <a:gd name="T11" fmla="*/ 247 h 1828"/>
                <a:gd name="T12" fmla="*/ 426 w 853"/>
                <a:gd name="T13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3" h="1828">
                  <a:moveTo>
                    <a:pt x="426" y="0"/>
                  </a:moveTo>
                  <a:lnTo>
                    <a:pt x="0" y="250"/>
                  </a:lnTo>
                  <a:lnTo>
                    <a:pt x="0" y="1581"/>
                  </a:lnTo>
                  <a:lnTo>
                    <a:pt x="426" y="1828"/>
                  </a:lnTo>
                  <a:lnTo>
                    <a:pt x="853" y="1581"/>
                  </a:lnTo>
                  <a:lnTo>
                    <a:pt x="853" y="247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  <a:extLst/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1462365" y="2604705"/>
              <a:ext cx="1311731" cy="112893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" name="Rectangle 97"/>
            <p:cNvSpPr/>
            <p:nvPr/>
          </p:nvSpPr>
          <p:spPr>
            <a:xfrm>
              <a:off x="2830649" y="2628049"/>
              <a:ext cx="567767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3200" b="1" cap="all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Inclusione sociale</a:t>
              </a:r>
              <a:endParaRPr lang="en-GB" sz="3200" b="1" cap="all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" name="Freeform 20"/>
            <p:cNvSpPr>
              <a:spLocks/>
            </p:cNvSpPr>
            <p:nvPr/>
          </p:nvSpPr>
          <p:spPr bwMode="auto">
            <a:xfrm>
              <a:off x="1618706" y="2711995"/>
              <a:ext cx="1013500" cy="870970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" name="Rectangle 53"/>
            <p:cNvSpPr>
              <a:spLocks noChangeArrowheads="1"/>
            </p:cNvSpPr>
            <p:nvPr/>
          </p:nvSpPr>
          <p:spPr bwMode="auto">
            <a:xfrm>
              <a:off x="1892307" y="2882360"/>
              <a:ext cx="59792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1042872"/>
              <a:r>
                <a:rPr lang="en-US" altLang="en-US" sz="3200" b="1" dirty="0" smtClean="0">
                  <a:solidFill>
                    <a:srgbClr val="640000"/>
                  </a:solidFill>
                  <a:latin typeface="Candara" panose="020E0502030303020204" pitchFamily="34" charset="0"/>
                </a:rPr>
                <a:t>25%</a:t>
              </a:r>
              <a:endParaRPr lang="en-US" altLang="en-US" sz="32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37" name="Group 145"/>
          <p:cNvGrpSpPr/>
          <p:nvPr/>
        </p:nvGrpSpPr>
        <p:grpSpPr>
          <a:xfrm>
            <a:off x="325522" y="6197021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3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4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6</a:t>
              </a:r>
            </a:p>
          </p:txBody>
        </p:sp>
      </p:grpSp>
      <p:pic>
        <p:nvPicPr>
          <p:cNvPr id="66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69" name="CasellaDiTesto 68"/>
          <p:cNvSpPr txBox="1"/>
          <p:nvPr/>
        </p:nvSpPr>
        <p:spPr>
          <a:xfrm>
            <a:off x="9526286" y="5674357"/>
            <a:ext cx="23025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7 Proposta di Regolamento ESF+  </a:t>
            </a:r>
            <a:r>
              <a:rPr lang="it-IT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</a:t>
            </a:r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2018) 382 </a:t>
            </a:r>
            <a:r>
              <a:rPr lang="it-IT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19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75178"/>
            <a:ext cx="11437447" cy="1145243"/>
            <a:chOff x="0" y="45469"/>
            <a:chExt cx="11437447" cy="1145243"/>
          </a:xfrm>
        </p:grpSpPr>
        <p:sp>
          <p:nvSpPr>
            <p:cNvPr id="38" name="Rectangle 37"/>
            <p:cNvSpPr/>
            <p:nvPr/>
          </p:nvSpPr>
          <p:spPr>
            <a:xfrm>
              <a:off x="281790" y="349401"/>
              <a:ext cx="397897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000" b="1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Azioni innovative</a:t>
              </a:r>
              <a:endParaRPr lang="it-IT" sz="4000" b="1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0" y="1023932"/>
              <a:ext cx="9417685" cy="2347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25"/>
            <p:cNvSpPr>
              <a:spLocks noEditPoints="1"/>
            </p:cNvSpPr>
            <p:nvPr/>
          </p:nvSpPr>
          <p:spPr bwMode="auto">
            <a:xfrm>
              <a:off x="9417685" y="45469"/>
              <a:ext cx="2019762" cy="1145243"/>
            </a:xfrm>
            <a:custGeom>
              <a:avLst/>
              <a:gdLst/>
              <a:ahLst/>
              <a:cxnLst>
                <a:cxn ang="0">
                  <a:pos x="555" y="276"/>
                </a:cxn>
                <a:cxn ang="0">
                  <a:pos x="544" y="262"/>
                </a:cxn>
                <a:cxn ang="0">
                  <a:pos x="538" y="263"/>
                </a:cxn>
                <a:cxn ang="0">
                  <a:pos x="520" y="204"/>
                </a:cxn>
                <a:cxn ang="0">
                  <a:pos x="438" y="296"/>
                </a:cxn>
                <a:cxn ang="0">
                  <a:pos x="418" y="219"/>
                </a:cxn>
                <a:cxn ang="0">
                  <a:pos x="355" y="226"/>
                </a:cxn>
                <a:cxn ang="0">
                  <a:pos x="326" y="309"/>
                </a:cxn>
                <a:cxn ang="0">
                  <a:pos x="301" y="319"/>
                </a:cxn>
                <a:cxn ang="0">
                  <a:pos x="246" y="387"/>
                </a:cxn>
                <a:cxn ang="0">
                  <a:pos x="239" y="384"/>
                </a:cxn>
                <a:cxn ang="0">
                  <a:pos x="223" y="382"/>
                </a:cxn>
                <a:cxn ang="0">
                  <a:pos x="191" y="384"/>
                </a:cxn>
                <a:cxn ang="0">
                  <a:pos x="186" y="400"/>
                </a:cxn>
                <a:cxn ang="0">
                  <a:pos x="165" y="401"/>
                </a:cxn>
                <a:cxn ang="0">
                  <a:pos x="151" y="383"/>
                </a:cxn>
                <a:cxn ang="0">
                  <a:pos x="94" y="380"/>
                </a:cxn>
                <a:cxn ang="0">
                  <a:pos x="57" y="400"/>
                </a:cxn>
                <a:cxn ang="0">
                  <a:pos x="47" y="389"/>
                </a:cxn>
                <a:cxn ang="0">
                  <a:pos x="41" y="391"/>
                </a:cxn>
                <a:cxn ang="0">
                  <a:pos x="32" y="403"/>
                </a:cxn>
                <a:cxn ang="0">
                  <a:pos x="24" y="407"/>
                </a:cxn>
                <a:cxn ang="0">
                  <a:pos x="19" y="415"/>
                </a:cxn>
                <a:cxn ang="0">
                  <a:pos x="0" y="683"/>
                </a:cxn>
                <a:cxn ang="0">
                  <a:pos x="1541" y="426"/>
                </a:cxn>
                <a:cxn ang="0">
                  <a:pos x="1545" y="413"/>
                </a:cxn>
                <a:cxn ang="0">
                  <a:pos x="1532" y="415"/>
                </a:cxn>
                <a:cxn ang="0">
                  <a:pos x="1527" y="407"/>
                </a:cxn>
                <a:cxn ang="0">
                  <a:pos x="1519" y="419"/>
                </a:cxn>
                <a:cxn ang="0">
                  <a:pos x="1503" y="411"/>
                </a:cxn>
                <a:cxn ang="0">
                  <a:pos x="1417" y="392"/>
                </a:cxn>
                <a:cxn ang="0">
                  <a:pos x="1397" y="226"/>
                </a:cxn>
                <a:cxn ang="0">
                  <a:pos x="1236" y="226"/>
                </a:cxn>
                <a:cxn ang="0">
                  <a:pos x="1154" y="161"/>
                </a:cxn>
                <a:cxn ang="0">
                  <a:pos x="1097" y="400"/>
                </a:cxn>
                <a:cxn ang="0">
                  <a:pos x="1004" y="208"/>
                </a:cxn>
                <a:cxn ang="0">
                  <a:pos x="960" y="227"/>
                </a:cxn>
                <a:cxn ang="0">
                  <a:pos x="849" y="67"/>
                </a:cxn>
                <a:cxn ang="0">
                  <a:pos x="814" y="341"/>
                </a:cxn>
                <a:cxn ang="0">
                  <a:pos x="756" y="63"/>
                </a:cxn>
                <a:cxn ang="0">
                  <a:pos x="714" y="100"/>
                </a:cxn>
                <a:cxn ang="0">
                  <a:pos x="684" y="265"/>
                </a:cxn>
                <a:cxn ang="0">
                  <a:pos x="671" y="243"/>
                </a:cxn>
                <a:cxn ang="0">
                  <a:pos x="561" y="285"/>
                </a:cxn>
                <a:cxn ang="0">
                  <a:pos x="739" y="90"/>
                </a:cxn>
                <a:cxn ang="0">
                  <a:pos x="754" y="80"/>
                </a:cxn>
                <a:cxn ang="0">
                  <a:pos x="552" y="281"/>
                </a:cxn>
                <a:cxn ang="0">
                  <a:pos x="552" y="291"/>
                </a:cxn>
                <a:cxn ang="0">
                  <a:pos x="569" y="295"/>
                </a:cxn>
                <a:cxn ang="0">
                  <a:pos x="561" y="300"/>
                </a:cxn>
                <a:cxn ang="0">
                  <a:pos x="620" y="302"/>
                </a:cxn>
                <a:cxn ang="0">
                  <a:pos x="570" y="307"/>
                </a:cxn>
                <a:cxn ang="0">
                  <a:pos x="1215" y="324"/>
                </a:cxn>
                <a:cxn ang="0">
                  <a:pos x="1399" y="359"/>
                </a:cxn>
                <a:cxn ang="0">
                  <a:pos x="1230" y="403"/>
                </a:cxn>
                <a:cxn ang="0">
                  <a:pos x="1234" y="374"/>
                </a:cxn>
              </a:cxnLst>
              <a:rect l="0" t="0" r="r" b="b"/>
              <a:pathLst>
                <a:path w="1624" h="803">
                  <a:moveTo>
                    <a:pt x="561" y="285"/>
                  </a:moveTo>
                  <a:cubicBezTo>
                    <a:pt x="561" y="286"/>
                    <a:pt x="561" y="286"/>
                    <a:pt x="561" y="287"/>
                  </a:cubicBezTo>
                  <a:cubicBezTo>
                    <a:pt x="558" y="287"/>
                    <a:pt x="559" y="284"/>
                    <a:pt x="555" y="287"/>
                  </a:cubicBezTo>
                  <a:cubicBezTo>
                    <a:pt x="555" y="283"/>
                    <a:pt x="553" y="284"/>
                    <a:pt x="553" y="286"/>
                  </a:cubicBezTo>
                  <a:cubicBezTo>
                    <a:pt x="551" y="282"/>
                    <a:pt x="558" y="279"/>
                    <a:pt x="555" y="276"/>
                  </a:cubicBezTo>
                  <a:cubicBezTo>
                    <a:pt x="554" y="274"/>
                    <a:pt x="551" y="272"/>
                    <a:pt x="552" y="269"/>
                  </a:cubicBezTo>
                  <a:cubicBezTo>
                    <a:pt x="549" y="268"/>
                    <a:pt x="552" y="272"/>
                    <a:pt x="550" y="272"/>
                  </a:cubicBezTo>
                  <a:cubicBezTo>
                    <a:pt x="549" y="268"/>
                    <a:pt x="546" y="267"/>
                    <a:pt x="546" y="263"/>
                  </a:cubicBezTo>
                  <a:cubicBezTo>
                    <a:pt x="545" y="264"/>
                    <a:pt x="544" y="268"/>
                    <a:pt x="543" y="267"/>
                  </a:cubicBezTo>
                  <a:cubicBezTo>
                    <a:pt x="542" y="264"/>
                    <a:pt x="548" y="263"/>
                    <a:pt x="544" y="262"/>
                  </a:cubicBezTo>
                  <a:cubicBezTo>
                    <a:pt x="544" y="262"/>
                    <a:pt x="543" y="265"/>
                    <a:pt x="543" y="263"/>
                  </a:cubicBezTo>
                  <a:cubicBezTo>
                    <a:pt x="542" y="261"/>
                    <a:pt x="545" y="259"/>
                    <a:pt x="543" y="258"/>
                  </a:cubicBezTo>
                  <a:cubicBezTo>
                    <a:pt x="543" y="262"/>
                    <a:pt x="541" y="264"/>
                    <a:pt x="541" y="266"/>
                  </a:cubicBezTo>
                  <a:cubicBezTo>
                    <a:pt x="539" y="265"/>
                    <a:pt x="543" y="261"/>
                    <a:pt x="539" y="261"/>
                  </a:cubicBezTo>
                  <a:cubicBezTo>
                    <a:pt x="540" y="263"/>
                    <a:pt x="538" y="265"/>
                    <a:pt x="538" y="263"/>
                  </a:cubicBezTo>
                  <a:cubicBezTo>
                    <a:pt x="540" y="259"/>
                    <a:pt x="538" y="262"/>
                    <a:pt x="537" y="259"/>
                  </a:cubicBezTo>
                  <a:cubicBezTo>
                    <a:pt x="539" y="248"/>
                    <a:pt x="534" y="241"/>
                    <a:pt x="533" y="236"/>
                  </a:cubicBezTo>
                  <a:cubicBezTo>
                    <a:pt x="532" y="229"/>
                    <a:pt x="534" y="221"/>
                    <a:pt x="533" y="212"/>
                  </a:cubicBezTo>
                  <a:cubicBezTo>
                    <a:pt x="529" y="212"/>
                    <a:pt x="525" y="212"/>
                    <a:pt x="520" y="212"/>
                  </a:cubicBezTo>
                  <a:cubicBezTo>
                    <a:pt x="520" y="209"/>
                    <a:pt x="520" y="207"/>
                    <a:pt x="520" y="204"/>
                  </a:cubicBezTo>
                  <a:cubicBezTo>
                    <a:pt x="500" y="204"/>
                    <a:pt x="480" y="204"/>
                    <a:pt x="460" y="204"/>
                  </a:cubicBezTo>
                  <a:cubicBezTo>
                    <a:pt x="460" y="207"/>
                    <a:pt x="461" y="211"/>
                    <a:pt x="459" y="212"/>
                  </a:cubicBezTo>
                  <a:cubicBezTo>
                    <a:pt x="454" y="212"/>
                    <a:pt x="449" y="212"/>
                    <a:pt x="444" y="212"/>
                  </a:cubicBezTo>
                  <a:cubicBezTo>
                    <a:pt x="442" y="238"/>
                    <a:pt x="445" y="269"/>
                    <a:pt x="443" y="296"/>
                  </a:cubicBezTo>
                  <a:cubicBezTo>
                    <a:pt x="442" y="296"/>
                    <a:pt x="440" y="296"/>
                    <a:pt x="438" y="296"/>
                  </a:cubicBezTo>
                  <a:cubicBezTo>
                    <a:pt x="438" y="272"/>
                    <a:pt x="438" y="249"/>
                    <a:pt x="438" y="226"/>
                  </a:cubicBezTo>
                  <a:cubicBezTo>
                    <a:pt x="437" y="223"/>
                    <a:pt x="429" y="227"/>
                    <a:pt x="429" y="223"/>
                  </a:cubicBezTo>
                  <a:cubicBezTo>
                    <a:pt x="429" y="220"/>
                    <a:pt x="435" y="223"/>
                    <a:pt x="437" y="221"/>
                  </a:cubicBezTo>
                  <a:cubicBezTo>
                    <a:pt x="437" y="219"/>
                    <a:pt x="437" y="217"/>
                    <a:pt x="437" y="215"/>
                  </a:cubicBezTo>
                  <a:cubicBezTo>
                    <a:pt x="429" y="213"/>
                    <a:pt x="424" y="217"/>
                    <a:pt x="418" y="219"/>
                  </a:cubicBezTo>
                  <a:cubicBezTo>
                    <a:pt x="417" y="220"/>
                    <a:pt x="419" y="224"/>
                    <a:pt x="417" y="225"/>
                  </a:cubicBezTo>
                  <a:cubicBezTo>
                    <a:pt x="399" y="225"/>
                    <a:pt x="379" y="226"/>
                    <a:pt x="361" y="224"/>
                  </a:cubicBezTo>
                  <a:cubicBezTo>
                    <a:pt x="361" y="218"/>
                    <a:pt x="361" y="212"/>
                    <a:pt x="361" y="206"/>
                  </a:cubicBezTo>
                  <a:cubicBezTo>
                    <a:pt x="357" y="209"/>
                    <a:pt x="360" y="219"/>
                    <a:pt x="359" y="225"/>
                  </a:cubicBezTo>
                  <a:cubicBezTo>
                    <a:pt x="358" y="225"/>
                    <a:pt x="354" y="224"/>
                    <a:pt x="355" y="226"/>
                  </a:cubicBezTo>
                  <a:cubicBezTo>
                    <a:pt x="355" y="254"/>
                    <a:pt x="355" y="282"/>
                    <a:pt x="355" y="309"/>
                  </a:cubicBezTo>
                  <a:cubicBezTo>
                    <a:pt x="350" y="309"/>
                    <a:pt x="344" y="310"/>
                    <a:pt x="341" y="309"/>
                  </a:cubicBezTo>
                  <a:cubicBezTo>
                    <a:pt x="342" y="307"/>
                    <a:pt x="341" y="302"/>
                    <a:pt x="342" y="299"/>
                  </a:cubicBezTo>
                  <a:cubicBezTo>
                    <a:pt x="337" y="299"/>
                    <a:pt x="332" y="299"/>
                    <a:pt x="327" y="299"/>
                  </a:cubicBezTo>
                  <a:cubicBezTo>
                    <a:pt x="327" y="302"/>
                    <a:pt x="329" y="308"/>
                    <a:pt x="326" y="309"/>
                  </a:cubicBezTo>
                  <a:cubicBezTo>
                    <a:pt x="325" y="307"/>
                    <a:pt x="326" y="302"/>
                    <a:pt x="325" y="299"/>
                  </a:cubicBezTo>
                  <a:cubicBezTo>
                    <a:pt x="321" y="299"/>
                    <a:pt x="316" y="299"/>
                    <a:pt x="311" y="299"/>
                  </a:cubicBezTo>
                  <a:cubicBezTo>
                    <a:pt x="311" y="302"/>
                    <a:pt x="311" y="306"/>
                    <a:pt x="311" y="309"/>
                  </a:cubicBezTo>
                  <a:cubicBezTo>
                    <a:pt x="308" y="309"/>
                    <a:pt x="305" y="309"/>
                    <a:pt x="302" y="309"/>
                  </a:cubicBezTo>
                  <a:cubicBezTo>
                    <a:pt x="302" y="312"/>
                    <a:pt x="303" y="317"/>
                    <a:pt x="301" y="319"/>
                  </a:cubicBezTo>
                  <a:cubicBezTo>
                    <a:pt x="282" y="318"/>
                    <a:pt x="270" y="328"/>
                    <a:pt x="258" y="334"/>
                  </a:cubicBezTo>
                  <a:cubicBezTo>
                    <a:pt x="255" y="336"/>
                    <a:pt x="249" y="336"/>
                    <a:pt x="248" y="340"/>
                  </a:cubicBezTo>
                  <a:cubicBezTo>
                    <a:pt x="249" y="342"/>
                    <a:pt x="254" y="339"/>
                    <a:pt x="255" y="341"/>
                  </a:cubicBezTo>
                  <a:cubicBezTo>
                    <a:pt x="255" y="355"/>
                    <a:pt x="255" y="368"/>
                    <a:pt x="255" y="382"/>
                  </a:cubicBezTo>
                  <a:cubicBezTo>
                    <a:pt x="253" y="388"/>
                    <a:pt x="247" y="383"/>
                    <a:pt x="246" y="387"/>
                  </a:cubicBezTo>
                  <a:cubicBezTo>
                    <a:pt x="246" y="384"/>
                    <a:pt x="247" y="383"/>
                    <a:pt x="245" y="383"/>
                  </a:cubicBezTo>
                  <a:cubicBezTo>
                    <a:pt x="244" y="380"/>
                    <a:pt x="245" y="385"/>
                    <a:pt x="243" y="384"/>
                  </a:cubicBezTo>
                  <a:cubicBezTo>
                    <a:pt x="242" y="378"/>
                    <a:pt x="242" y="380"/>
                    <a:pt x="241" y="376"/>
                  </a:cubicBezTo>
                  <a:cubicBezTo>
                    <a:pt x="241" y="379"/>
                    <a:pt x="240" y="379"/>
                    <a:pt x="238" y="378"/>
                  </a:cubicBezTo>
                  <a:cubicBezTo>
                    <a:pt x="238" y="380"/>
                    <a:pt x="239" y="381"/>
                    <a:pt x="239" y="384"/>
                  </a:cubicBezTo>
                  <a:cubicBezTo>
                    <a:pt x="238" y="383"/>
                    <a:pt x="238" y="381"/>
                    <a:pt x="236" y="381"/>
                  </a:cubicBezTo>
                  <a:cubicBezTo>
                    <a:pt x="237" y="386"/>
                    <a:pt x="235" y="382"/>
                    <a:pt x="235" y="383"/>
                  </a:cubicBezTo>
                  <a:cubicBezTo>
                    <a:pt x="232" y="382"/>
                    <a:pt x="238" y="388"/>
                    <a:pt x="235" y="388"/>
                  </a:cubicBezTo>
                  <a:cubicBezTo>
                    <a:pt x="232" y="388"/>
                    <a:pt x="228" y="382"/>
                    <a:pt x="227" y="386"/>
                  </a:cubicBezTo>
                  <a:cubicBezTo>
                    <a:pt x="226" y="385"/>
                    <a:pt x="224" y="384"/>
                    <a:pt x="223" y="382"/>
                  </a:cubicBezTo>
                  <a:cubicBezTo>
                    <a:pt x="223" y="384"/>
                    <a:pt x="226" y="384"/>
                    <a:pt x="226" y="386"/>
                  </a:cubicBezTo>
                  <a:cubicBezTo>
                    <a:pt x="219" y="387"/>
                    <a:pt x="210" y="387"/>
                    <a:pt x="203" y="388"/>
                  </a:cubicBezTo>
                  <a:cubicBezTo>
                    <a:pt x="202" y="394"/>
                    <a:pt x="202" y="402"/>
                    <a:pt x="200" y="407"/>
                  </a:cubicBezTo>
                  <a:cubicBezTo>
                    <a:pt x="197" y="407"/>
                    <a:pt x="193" y="408"/>
                    <a:pt x="191" y="407"/>
                  </a:cubicBezTo>
                  <a:cubicBezTo>
                    <a:pt x="191" y="399"/>
                    <a:pt x="191" y="392"/>
                    <a:pt x="191" y="384"/>
                  </a:cubicBezTo>
                  <a:cubicBezTo>
                    <a:pt x="194" y="384"/>
                    <a:pt x="199" y="387"/>
                    <a:pt x="199" y="384"/>
                  </a:cubicBezTo>
                  <a:cubicBezTo>
                    <a:pt x="199" y="378"/>
                    <a:pt x="191" y="382"/>
                    <a:pt x="190" y="378"/>
                  </a:cubicBezTo>
                  <a:cubicBezTo>
                    <a:pt x="189" y="382"/>
                    <a:pt x="190" y="387"/>
                    <a:pt x="190" y="393"/>
                  </a:cubicBezTo>
                  <a:cubicBezTo>
                    <a:pt x="190" y="398"/>
                    <a:pt x="192" y="407"/>
                    <a:pt x="187" y="407"/>
                  </a:cubicBezTo>
                  <a:cubicBezTo>
                    <a:pt x="184" y="407"/>
                    <a:pt x="186" y="403"/>
                    <a:pt x="186" y="400"/>
                  </a:cubicBezTo>
                  <a:cubicBezTo>
                    <a:pt x="183" y="400"/>
                    <a:pt x="180" y="400"/>
                    <a:pt x="177" y="400"/>
                  </a:cubicBezTo>
                  <a:cubicBezTo>
                    <a:pt x="177" y="403"/>
                    <a:pt x="177" y="405"/>
                    <a:pt x="177" y="407"/>
                  </a:cubicBezTo>
                  <a:cubicBezTo>
                    <a:pt x="172" y="406"/>
                    <a:pt x="171" y="411"/>
                    <a:pt x="170" y="410"/>
                  </a:cubicBezTo>
                  <a:cubicBezTo>
                    <a:pt x="168" y="406"/>
                    <a:pt x="172" y="397"/>
                    <a:pt x="168" y="396"/>
                  </a:cubicBezTo>
                  <a:cubicBezTo>
                    <a:pt x="164" y="395"/>
                    <a:pt x="167" y="400"/>
                    <a:pt x="165" y="401"/>
                  </a:cubicBezTo>
                  <a:cubicBezTo>
                    <a:pt x="161" y="401"/>
                    <a:pt x="157" y="401"/>
                    <a:pt x="153" y="401"/>
                  </a:cubicBezTo>
                  <a:cubicBezTo>
                    <a:pt x="153" y="405"/>
                    <a:pt x="154" y="410"/>
                    <a:pt x="153" y="411"/>
                  </a:cubicBezTo>
                  <a:cubicBezTo>
                    <a:pt x="136" y="411"/>
                    <a:pt x="117" y="412"/>
                    <a:pt x="101" y="411"/>
                  </a:cubicBezTo>
                  <a:cubicBezTo>
                    <a:pt x="101" y="406"/>
                    <a:pt x="101" y="402"/>
                    <a:pt x="101" y="397"/>
                  </a:cubicBezTo>
                  <a:cubicBezTo>
                    <a:pt x="118" y="393"/>
                    <a:pt x="136" y="387"/>
                    <a:pt x="151" y="383"/>
                  </a:cubicBezTo>
                  <a:cubicBezTo>
                    <a:pt x="157" y="381"/>
                    <a:pt x="164" y="381"/>
                    <a:pt x="167" y="377"/>
                  </a:cubicBezTo>
                  <a:cubicBezTo>
                    <a:pt x="162" y="376"/>
                    <a:pt x="156" y="379"/>
                    <a:pt x="151" y="380"/>
                  </a:cubicBezTo>
                  <a:cubicBezTo>
                    <a:pt x="133" y="385"/>
                    <a:pt x="115" y="391"/>
                    <a:pt x="97" y="394"/>
                  </a:cubicBezTo>
                  <a:cubicBezTo>
                    <a:pt x="95" y="397"/>
                    <a:pt x="100" y="406"/>
                    <a:pt x="95" y="407"/>
                  </a:cubicBezTo>
                  <a:cubicBezTo>
                    <a:pt x="93" y="400"/>
                    <a:pt x="95" y="389"/>
                    <a:pt x="94" y="380"/>
                  </a:cubicBezTo>
                  <a:cubicBezTo>
                    <a:pt x="93" y="378"/>
                    <a:pt x="95" y="378"/>
                    <a:pt x="96" y="377"/>
                  </a:cubicBezTo>
                  <a:cubicBezTo>
                    <a:pt x="90" y="369"/>
                    <a:pt x="69" y="369"/>
                    <a:pt x="64" y="378"/>
                  </a:cubicBezTo>
                  <a:cubicBezTo>
                    <a:pt x="68" y="380"/>
                    <a:pt x="64" y="391"/>
                    <a:pt x="66" y="396"/>
                  </a:cubicBezTo>
                  <a:cubicBezTo>
                    <a:pt x="63" y="393"/>
                    <a:pt x="60" y="399"/>
                    <a:pt x="58" y="395"/>
                  </a:cubicBezTo>
                  <a:cubicBezTo>
                    <a:pt x="57" y="397"/>
                    <a:pt x="59" y="401"/>
                    <a:pt x="57" y="400"/>
                  </a:cubicBezTo>
                  <a:cubicBezTo>
                    <a:pt x="57" y="397"/>
                    <a:pt x="55" y="396"/>
                    <a:pt x="53" y="393"/>
                  </a:cubicBezTo>
                  <a:cubicBezTo>
                    <a:pt x="54" y="395"/>
                    <a:pt x="53" y="397"/>
                    <a:pt x="51" y="398"/>
                  </a:cubicBezTo>
                  <a:cubicBezTo>
                    <a:pt x="50" y="395"/>
                    <a:pt x="54" y="392"/>
                    <a:pt x="51" y="392"/>
                  </a:cubicBezTo>
                  <a:cubicBezTo>
                    <a:pt x="50" y="392"/>
                    <a:pt x="50" y="396"/>
                    <a:pt x="47" y="394"/>
                  </a:cubicBezTo>
                  <a:cubicBezTo>
                    <a:pt x="47" y="392"/>
                    <a:pt x="50" y="389"/>
                    <a:pt x="47" y="389"/>
                  </a:cubicBezTo>
                  <a:cubicBezTo>
                    <a:pt x="47" y="387"/>
                    <a:pt x="47" y="392"/>
                    <a:pt x="45" y="392"/>
                  </a:cubicBezTo>
                  <a:cubicBezTo>
                    <a:pt x="45" y="390"/>
                    <a:pt x="46" y="390"/>
                    <a:pt x="46" y="389"/>
                  </a:cubicBezTo>
                  <a:cubicBezTo>
                    <a:pt x="44" y="386"/>
                    <a:pt x="44" y="392"/>
                    <a:pt x="43" y="390"/>
                  </a:cubicBezTo>
                  <a:cubicBezTo>
                    <a:pt x="43" y="389"/>
                    <a:pt x="44" y="386"/>
                    <a:pt x="42" y="387"/>
                  </a:cubicBezTo>
                  <a:cubicBezTo>
                    <a:pt x="41" y="388"/>
                    <a:pt x="42" y="391"/>
                    <a:pt x="41" y="391"/>
                  </a:cubicBezTo>
                  <a:cubicBezTo>
                    <a:pt x="40" y="388"/>
                    <a:pt x="41" y="394"/>
                    <a:pt x="38" y="391"/>
                  </a:cubicBezTo>
                  <a:cubicBezTo>
                    <a:pt x="37" y="396"/>
                    <a:pt x="36" y="399"/>
                    <a:pt x="38" y="402"/>
                  </a:cubicBezTo>
                  <a:cubicBezTo>
                    <a:pt x="35" y="399"/>
                    <a:pt x="38" y="405"/>
                    <a:pt x="37" y="406"/>
                  </a:cubicBezTo>
                  <a:cubicBezTo>
                    <a:pt x="35" y="403"/>
                    <a:pt x="35" y="402"/>
                    <a:pt x="32" y="400"/>
                  </a:cubicBezTo>
                  <a:cubicBezTo>
                    <a:pt x="32" y="402"/>
                    <a:pt x="34" y="402"/>
                    <a:pt x="32" y="403"/>
                  </a:cubicBezTo>
                  <a:cubicBezTo>
                    <a:pt x="32" y="398"/>
                    <a:pt x="30" y="404"/>
                    <a:pt x="30" y="399"/>
                  </a:cubicBezTo>
                  <a:cubicBezTo>
                    <a:pt x="28" y="401"/>
                    <a:pt x="30" y="404"/>
                    <a:pt x="27" y="407"/>
                  </a:cubicBezTo>
                  <a:cubicBezTo>
                    <a:pt x="26" y="404"/>
                    <a:pt x="26" y="401"/>
                    <a:pt x="25" y="400"/>
                  </a:cubicBezTo>
                  <a:cubicBezTo>
                    <a:pt x="25" y="403"/>
                    <a:pt x="24" y="407"/>
                    <a:pt x="23" y="403"/>
                  </a:cubicBezTo>
                  <a:cubicBezTo>
                    <a:pt x="20" y="403"/>
                    <a:pt x="27" y="406"/>
                    <a:pt x="24" y="407"/>
                  </a:cubicBezTo>
                  <a:cubicBezTo>
                    <a:pt x="22" y="407"/>
                    <a:pt x="23" y="405"/>
                    <a:pt x="21" y="405"/>
                  </a:cubicBezTo>
                  <a:cubicBezTo>
                    <a:pt x="20" y="410"/>
                    <a:pt x="25" y="410"/>
                    <a:pt x="25" y="413"/>
                  </a:cubicBezTo>
                  <a:cubicBezTo>
                    <a:pt x="24" y="412"/>
                    <a:pt x="24" y="411"/>
                    <a:pt x="22" y="411"/>
                  </a:cubicBezTo>
                  <a:cubicBezTo>
                    <a:pt x="22" y="411"/>
                    <a:pt x="23" y="413"/>
                    <a:pt x="22" y="413"/>
                  </a:cubicBezTo>
                  <a:cubicBezTo>
                    <a:pt x="19" y="411"/>
                    <a:pt x="23" y="418"/>
                    <a:pt x="19" y="415"/>
                  </a:cubicBezTo>
                  <a:cubicBezTo>
                    <a:pt x="19" y="418"/>
                    <a:pt x="21" y="417"/>
                    <a:pt x="21" y="419"/>
                  </a:cubicBezTo>
                  <a:cubicBezTo>
                    <a:pt x="20" y="419"/>
                    <a:pt x="19" y="418"/>
                    <a:pt x="19" y="417"/>
                  </a:cubicBezTo>
                  <a:cubicBezTo>
                    <a:pt x="17" y="417"/>
                    <a:pt x="20" y="421"/>
                    <a:pt x="19" y="421"/>
                  </a:cubicBezTo>
                  <a:cubicBezTo>
                    <a:pt x="13" y="421"/>
                    <a:pt x="7" y="421"/>
                    <a:pt x="0" y="421"/>
                  </a:cubicBezTo>
                  <a:cubicBezTo>
                    <a:pt x="0" y="800"/>
                    <a:pt x="0" y="303"/>
                    <a:pt x="0" y="683"/>
                  </a:cubicBezTo>
                  <a:cubicBezTo>
                    <a:pt x="541" y="683"/>
                    <a:pt x="1083" y="683"/>
                    <a:pt x="1624" y="683"/>
                  </a:cubicBezTo>
                  <a:cubicBezTo>
                    <a:pt x="1624" y="305"/>
                    <a:pt x="1624" y="803"/>
                    <a:pt x="1624" y="426"/>
                  </a:cubicBezTo>
                  <a:cubicBezTo>
                    <a:pt x="1599" y="427"/>
                    <a:pt x="1570" y="427"/>
                    <a:pt x="1545" y="426"/>
                  </a:cubicBezTo>
                  <a:cubicBezTo>
                    <a:pt x="1545" y="425"/>
                    <a:pt x="1547" y="423"/>
                    <a:pt x="1545" y="422"/>
                  </a:cubicBezTo>
                  <a:cubicBezTo>
                    <a:pt x="1545" y="425"/>
                    <a:pt x="1544" y="427"/>
                    <a:pt x="1541" y="426"/>
                  </a:cubicBezTo>
                  <a:cubicBezTo>
                    <a:pt x="1542" y="425"/>
                    <a:pt x="1546" y="423"/>
                    <a:pt x="1544" y="422"/>
                  </a:cubicBezTo>
                  <a:cubicBezTo>
                    <a:pt x="1543" y="426"/>
                    <a:pt x="1540" y="423"/>
                    <a:pt x="1539" y="424"/>
                  </a:cubicBezTo>
                  <a:cubicBezTo>
                    <a:pt x="1540" y="421"/>
                    <a:pt x="1545" y="419"/>
                    <a:pt x="1544" y="417"/>
                  </a:cubicBezTo>
                  <a:cubicBezTo>
                    <a:pt x="1543" y="418"/>
                    <a:pt x="1541" y="422"/>
                    <a:pt x="1540" y="420"/>
                  </a:cubicBezTo>
                  <a:cubicBezTo>
                    <a:pt x="1540" y="417"/>
                    <a:pt x="1547" y="416"/>
                    <a:pt x="1545" y="413"/>
                  </a:cubicBezTo>
                  <a:cubicBezTo>
                    <a:pt x="1544" y="416"/>
                    <a:pt x="1542" y="418"/>
                    <a:pt x="1542" y="415"/>
                  </a:cubicBezTo>
                  <a:cubicBezTo>
                    <a:pt x="1542" y="416"/>
                    <a:pt x="1539" y="415"/>
                    <a:pt x="1538" y="419"/>
                  </a:cubicBezTo>
                  <a:cubicBezTo>
                    <a:pt x="1539" y="414"/>
                    <a:pt x="1536" y="421"/>
                    <a:pt x="1533" y="419"/>
                  </a:cubicBezTo>
                  <a:cubicBezTo>
                    <a:pt x="1534" y="417"/>
                    <a:pt x="1537" y="413"/>
                    <a:pt x="1535" y="410"/>
                  </a:cubicBezTo>
                  <a:cubicBezTo>
                    <a:pt x="1536" y="413"/>
                    <a:pt x="1533" y="416"/>
                    <a:pt x="1532" y="415"/>
                  </a:cubicBezTo>
                  <a:cubicBezTo>
                    <a:pt x="1532" y="414"/>
                    <a:pt x="1533" y="411"/>
                    <a:pt x="1532" y="411"/>
                  </a:cubicBezTo>
                  <a:cubicBezTo>
                    <a:pt x="1532" y="413"/>
                    <a:pt x="1531" y="414"/>
                    <a:pt x="1530" y="415"/>
                  </a:cubicBezTo>
                  <a:cubicBezTo>
                    <a:pt x="1531" y="411"/>
                    <a:pt x="1532" y="410"/>
                    <a:pt x="1530" y="408"/>
                  </a:cubicBezTo>
                  <a:cubicBezTo>
                    <a:pt x="1530" y="409"/>
                    <a:pt x="1528" y="410"/>
                    <a:pt x="1528" y="411"/>
                  </a:cubicBezTo>
                  <a:cubicBezTo>
                    <a:pt x="1527" y="410"/>
                    <a:pt x="1529" y="407"/>
                    <a:pt x="1527" y="407"/>
                  </a:cubicBezTo>
                  <a:cubicBezTo>
                    <a:pt x="1527" y="411"/>
                    <a:pt x="1526" y="417"/>
                    <a:pt x="1523" y="414"/>
                  </a:cubicBezTo>
                  <a:cubicBezTo>
                    <a:pt x="1524" y="417"/>
                    <a:pt x="1524" y="418"/>
                    <a:pt x="1521" y="419"/>
                  </a:cubicBezTo>
                  <a:cubicBezTo>
                    <a:pt x="1522" y="417"/>
                    <a:pt x="1523" y="415"/>
                    <a:pt x="1521" y="413"/>
                  </a:cubicBezTo>
                  <a:cubicBezTo>
                    <a:pt x="1521" y="415"/>
                    <a:pt x="1522" y="418"/>
                    <a:pt x="1520" y="418"/>
                  </a:cubicBezTo>
                  <a:cubicBezTo>
                    <a:pt x="1521" y="413"/>
                    <a:pt x="1518" y="417"/>
                    <a:pt x="1519" y="419"/>
                  </a:cubicBezTo>
                  <a:cubicBezTo>
                    <a:pt x="1517" y="419"/>
                    <a:pt x="1519" y="409"/>
                    <a:pt x="1517" y="409"/>
                  </a:cubicBezTo>
                  <a:cubicBezTo>
                    <a:pt x="1518" y="413"/>
                    <a:pt x="1516" y="415"/>
                    <a:pt x="1516" y="417"/>
                  </a:cubicBezTo>
                  <a:cubicBezTo>
                    <a:pt x="1514" y="413"/>
                    <a:pt x="1513" y="417"/>
                    <a:pt x="1511" y="417"/>
                  </a:cubicBezTo>
                  <a:cubicBezTo>
                    <a:pt x="1510" y="415"/>
                    <a:pt x="1512" y="411"/>
                    <a:pt x="1510" y="411"/>
                  </a:cubicBezTo>
                  <a:cubicBezTo>
                    <a:pt x="1505" y="409"/>
                    <a:pt x="1508" y="410"/>
                    <a:pt x="1503" y="411"/>
                  </a:cubicBezTo>
                  <a:cubicBezTo>
                    <a:pt x="1502" y="409"/>
                    <a:pt x="1503" y="406"/>
                    <a:pt x="1503" y="403"/>
                  </a:cubicBezTo>
                  <a:cubicBezTo>
                    <a:pt x="1500" y="403"/>
                    <a:pt x="1496" y="404"/>
                    <a:pt x="1495" y="402"/>
                  </a:cubicBezTo>
                  <a:cubicBezTo>
                    <a:pt x="1495" y="400"/>
                    <a:pt x="1495" y="398"/>
                    <a:pt x="1495" y="395"/>
                  </a:cubicBezTo>
                  <a:cubicBezTo>
                    <a:pt x="1489" y="396"/>
                    <a:pt x="1485" y="395"/>
                    <a:pt x="1484" y="392"/>
                  </a:cubicBezTo>
                  <a:cubicBezTo>
                    <a:pt x="1461" y="392"/>
                    <a:pt x="1439" y="389"/>
                    <a:pt x="1417" y="392"/>
                  </a:cubicBezTo>
                  <a:cubicBezTo>
                    <a:pt x="1417" y="394"/>
                    <a:pt x="1418" y="397"/>
                    <a:pt x="1417" y="398"/>
                  </a:cubicBezTo>
                  <a:cubicBezTo>
                    <a:pt x="1412" y="398"/>
                    <a:pt x="1406" y="399"/>
                    <a:pt x="1403" y="398"/>
                  </a:cubicBezTo>
                  <a:cubicBezTo>
                    <a:pt x="1403" y="375"/>
                    <a:pt x="1403" y="352"/>
                    <a:pt x="1403" y="330"/>
                  </a:cubicBezTo>
                  <a:cubicBezTo>
                    <a:pt x="1403" y="328"/>
                    <a:pt x="1399" y="330"/>
                    <a:pt x="1399" y="328"/>
                  </a:cubicBezTo>
                  <a:cubicBezTo>
                    <a:pt x="1398" y="294"/>
                    <a:pt x="1399" y="259"/>
                    <a:pt x="1397" y="226"/>
                  </a:cubicBezTo>
                  <a:cubicBezTo>
                    <a:pt x="1356" y="226"/>
                    <a:pt x="1314" y="226"/>
                    <a:pt x="1273" y="226"/>
                  </a:cubicBezTo>
                  <a:cubicBezTo>
                    <a:pt x="1273" y="223"/>
                    <a:pt x="1273" y="219"/>
                    <a:pt x="1273" y="216"/>
                  </a:cubicBezTo>
                  <a:cubicBezTo>
                    <a:pt x="1267" y="216"/>
                    <a:pt x="1261" y="216"/>
                    <a:pt x="1256" y="216"/>
                  </a:cubicBezTo>
                  <a:cubicBezTo>
                    <a:pt x="1255" y="219"/>
                    <a:pt x="1257" y="224"/>
                    <a:pt x="1255" y="226"/>
                  </a:cubicBezTo>
                  <a:cubicBezTo>
                    <a:pt x="1249" y="226"/>
                    <a:pt x="1242" y="226"/>
                    <a:pt x="1236" y="226"/>
                  </a:cubicBezTo>
                  <a:cubicBezTo>
                    <a:pt x="1236" y="254"/>
                    <a:pt x="1236" y="282"/>
                    <a:pt x="1236" y="309"/>
                  </a:cubicBezTo>
                  <a:cubicBezTo>
                    <a:pt x="1226" y="315"/>
                    <a:pt x="1214" y="319"/>
                    <a:pt x="1199" y="318"/>
                  </a:cubicBezTo>
                  <a:cubicBezTo>
                    <a:pt x="1199" y="276"/>
                    <a:pt x="1199" y="234"/>
                    <a:pt x="1199" y="192"/>
                  </a:cubicBezTo>
                  <a:cubicBezTo>
                    <a:pt x="1195" y="192"/>
                    <a:pt x="1196" y="190"/>
                    <a:pt x="1192" y="189"/>
                  </a:cubicBezTo>
                  <a:cubicBezTo>
                    <a:pt x="1185" y="174"/>
                    <a:pt x="1172" y="165"/>
                    <a:pt x="1154" y="161"/>
                  </a:cubicBezTo>
                  <a:cubicBezTo>
                    <a:pt x="1152" y="151"/>
                    <a:pt x="1151" y="139"/>
                    <a:pt x="1149" y="129"/>
                  </a:cubicBezTo>
                  <a:cubicBezTo>
                    <a:pt x="1148" y="140"/>
                    <a:pt x="1147" y="151"/>
                    <a:pt x="1146" y="162"/>
                  </a:cubicBezTo>
                  <a:cubicBezTo>
                    <a:pt x="1124" y="163"/>
                    <a:pt x="1113" y="175"/>
                    <a:pt x="1104" y="190"/>
                  </a:cubicBezTo>
                  <a:cubicBezTo>
                    <a:pt x="1102" y="190"/>
                    <a:pt x="1101" y="192"/>
                    <a:pt x="1097" y="191"/>
                  </a:cubicBezTo>
                  <a:cubicBezTo>
                    <a:pt x="1097" y="260"/>
                    <a:pt x="1098" y="331"/>
                    <a:pt x="1097" y="400"/>
                  </a:cubicBezTo>
                  <a:cubicBezTo>
                    <a:pt x="1095" y="400"/>
                    <a:pt x="1093" y="400"/>
                    <a:pt x="1091" y="400"/>
                  </a:cubicBezTo>
                  <a:cubicBezTo>
                    <a:pt x="1091" y="342"/>
                    <a:pt x="1091" y="284"/>
                    <a:pt x="1091" y="227"/>
                  </a:cubicBezTo>
                  <a:cubicBezTo>
                    <a:pt x="1075" y="227"/>
                    <a:pt x="1060" y="227"/>
                    <a:pt x="1044" y="227"/>
                  </a:cubicBezTo>
                  <a:cubicBezTo>
                    <a:pt x="1040" y="221"/>
                    <a:pt x="1031" y="220"/>
                    <a:pt x="1032" y="208"/>
                  </a:cubicBezTo>
                  <a:cubicBezTo>
                    <a:pt x="1023" y="208"/>
                    <a:pt x="1013" y="208"/>
                    <a:pt x="1004" y="208"/>
                  </a:cubicBezTo>
                  <a:cubicBezTo>
                    <a:pt x="1002" y="213"/>
                    <a:pt x="1007" y="226"/>
                    <a:pt x="1001" y="227"/>
                  </a:cubicBezTo>
                  <a:cubicBezTo>
                    <a:pt x="998" y="227"/>
                    <a:pt x="1000" y="221"/>
                    <a:pt x="1000" y="219"/>
                  </a:cubicBezTo>
                  <a:cubicBezTo>
                    <a:pt x="991" y="219"/>
                    <a:pt x="982" y="219"/>
                    <a:pt x="973" y="219"/>
                  </a:cubicBezTo>
                  <a:cubicBezTo>
                    <a:pt x="973" y="222"/>
                    <a:pt x="974" y="226"/>
                    <a:pt x="972" y="227"/>
                  </a:cubicBezTo>
                  <a:cubicBezTo>
                    <a:pt x="968" y="227"/>
                    <a:pt x="964" y="227"/>
                    <a:pt x="960" y="227"/>
                  </a:cubicBezTo>
                  <a:cubicBezTo>
                    <a:pt x="959" y="244"/>
                    <a:pt x="960" y="263"/>
                    <a:pt x="959" y="281"/>
                  </a:cubicBezTo>
                  <a:cubicBezTo>
                    <a:pt x="956" y="280"/>
                    <a:pt x="950" y="282"/>
                    <a:pt x="948" y="280"/>
                  </a:cubicBezTo>
                  <a:cubicBezTo>
                    <a:pt x="948" y="211"/>
                    <a:pt x="948" y="142"/>
                    <a:pt x="948" y="74"/>
                  </a:cubicBezTo>
                  <a:cubicBezTo>
                    <a:pt x="915" y="74"/>
                    <a:pt x="882" y="74"/>
                    <a:pt x="850" y="74"/>
                  </a:cubicBezTo>
                  <a:cubicBezTo>
                    <a:pt x="850" y="71"/>
                    <a:pt x="850" y="68"/>
                    <a:pt x="849" y="67"/>
                  </a:cubicBezTo>
                  <a:cubicBezTo>
                    <a:pt x="841" y="67"/>
                    <a:pt x="834" y="67"/>
                    <a:pt x="826" y="67"/>
                  </a:cubicBezTo>
                  <a:cubicBezTo>
                    <a:pt x="825" y="68"/>
                    <a:pt x="827" y="73"/>
                    <a:pt x="825" y="74"/>
                  </a:cubicBezTo>
                  <a:cubicBezTo>
                    <a:pt x="822" y="74"/>
                    <a:pt x="819" y="74"/>
                    <a:pt x="816" y="74"/>
                  </a:cubicBezTo>
                  <a:cubicBezTo>
                    <a:pt x="816" y="157"/>
                    <a:pt x="816" y="244"/>
                    <a:pt x="816" y="326"/>
                  </a:cubicBezTo>
                  <a:cubicBezTo>
                    <a:pt x="816" y="332"/>
                    <a:pt x="818" y="339"/>
                    <a:pt x="814" y="341"/>
                  </a:cubicBezTo>
                  <a:cubicBezTo>
                    <a:pt x="811" y="264"/>
                    <a:pt x="814" y="181"/>
                    <a:pt x="813" y="102"/>
                  </a:cubicBezTo>
                  <a:cubicBezTo>
                    <a:pt x="801" y="103"/>
                    <a:pt x="791" y="102"/>
                    <a:pt x="781" y="100"/>
                  </a:cubicBezTo>
                  <a:cubicBezTo>
                    <a:pt x="777" y="96"/>
                    <a:pt x="772" y="93"/>
                    <a:pt x="768" y="88"/>
                  </a:cubicBezTo>
                  <a:cubicBezTo>
                    <a:pt x="765" y="85"/>
                    <a:pt x="757" y="79"/>
                    <a:pt x="755" y="75"/>
                  </a:cubicBezTo>
                  <a:cubicBezTo>
                    <a:pt x="754" y="71"/>
                    <a:pt x="756" y="67"/>
                    <a:pt x="756" y="63"/>
                  </a:cubicBezTo>
                  <a:cubicBezTo>
                    <a:pt x="756" y="41"/>
                    <a:pt x="752" y="21"/>
                    <a:pt x="754" y="0"/>
                  </a:cubicBezTo>
                  <a:cubicBezTo>
                    <a:pt x="751" y="23"/>
                    <a:pt x="752" y="47"/>
                    <a:pt x="752" y="72"/>
                  </a:cubicBezTo>
                  <a:cubicBezTo>
                    <a:pt x="749" y="73"/>
                    <a:pt x="748" y="74"/>
                    <a:pt x="749" y="77"/>
                  </a:cubicBezTo>
                  <a:cubicBezTo>
                    <a:pt x="741" y="81"/>
                    <a:pt x="734" y="98"/>
                    <a:pt x="725" y="100"/>
                  </a:cubicBezTo>
                  <a:cubicBezTo>
                    <a:pt x="721" y="101"/>
                    <a:pt x="717" y="100"/>
                    <a:pt x="714" y="100"/>
                  </a:cubicBezTo>
                  <a:cubicBezTo>
                    <a:pt x="714" y="100"/>
                    <a:pt x="712" y="102"/>
                    <a:pt x="712" y="102"/>
                  </a:cubicBezTo>
                  <a:cubicBezTo>
                    <a:pt x="706" y="104"/>
                    <a:pt x="699" y="101"/>
                    <a:pt x="691" y="102"/>
                  </a:cubicBezTo>
                  <a:cubicBezTo>
                    <a:pt x="690" y="158"/>
                    <a:pt x="691" y="215"/>
                    <a:pt x="690" y="270"/>
                  </a:cubicBezTo>
                  <a:cubicBezTo>
                    <a:pt x="689" y="270"/>
                    <a:pt x="687" y="270"/>
                    <a:pt x="686" y="270"/>
                  </a:cubicBezTo>
                  <a:cubicBezTo>
                    <a:pt x="684" y="270"/>
                    <a:pt x="687" y="264"/>
                    <a:pt x="684" y="265"/>
                  </a:cubicBezTo>
                  <a:cubicBezTo>
                    <a:pt x="680" y="265"/>
                    <a:pt x="677" y="265"/>
                    <a:pt x="673" y="265"/>
                  </a:cubicBezTo>
                  <a:cubicBezTo>
                    <a:pt x="673" y="254"/>
                    <a:pt x="673" y="242"/>
                    <a:pt x="673" y="230"/>
                  </a:cubicBezTo>
                  <a:cubicBezTo>
                    <a:pt x="666" y="230"/>
                    <a:pt x="658" y="233"/>
                    <a:pt x="652" y="231"/>
                  </a:cubicBezTo>
                  <a:cubicBezTo>
                    <a:pt x="652" y="236"/>
                    <a:pt x="652" y="240"/>
                    <a:pt x="652" y="244"/>
                  </a:cubicBezTo>
                  <a:cubicBezTo>
                    <a:pt x="658" y="245"/>
                    <a:pt x="663" y="242"/>
                    <a:pt x="671" y="243"/>
                  </a:cubicBezTo>
                  <a:cubicBezTo>
                    <a:pt x="671" y="251"/>
                    <a:pt x="671" y="258"/>
                    <a:pt x="671" y="265"/>
                  </a:cubicBezTo>
                  <a:cubicBezTo>
                    <a:pt x="654" y="265"/>
                    <a:pt x="637" y="265"/>
                    <a:pt x="620" y="265"/>
                  </a:cubicBezTo>
                  <a:cubicBezTo>
                    <a:pt x="620" y="274"/>
                    <a:pt x="620" y="283"/>
                    <a:pt x="620" y="293"/>
                  </a:cubicBezTo>
                  <a:cubicBezTo>
                    <a:pt x="601" y="297"/>
                    <a:pt x="578" y="294"/>
                    <a:pt x="562" y="289"/>
                  </a:cubicBezTo>
                  <a:cubicBezTo>
                    <a:pt x="563" y="288"/>
                    <a:pt x="562" y="283"/>
                    <a:pt x="561" y="285"/>
                  </a:cubicBezTo>
                  <a:cubicBezTo>
                    <a:pt x="561" y="285"/>
                    <a:pt x="561" y="285"/>
                    <a:pt x="561" y="285"/>
                  </a:cubicBezTo>
                  <a:close/>
                  <a:moveTo>
                    <a:pt x="749" y="80"/>
                  </a:moveTo>
                  <a:cubicBezTo>
                    <a:pt x="751" y="86"/>
                    <a:pt x="749" y="94"/>
                    <a:pt x="750" y="100"/>
                  </a:cubicBezTo>
                  <a:cubicBezTo>
                    <a:pt x="743" y="100"/>
                    <a:pt x="737" y="100"/>
                    <a:pt x="731" y="100"/>
                  </a:cubicBezTo>
                  <a:cubicBezTo>
                    <a:pt x="730" y="98"/>
                    <a:pt x="736" y="94"/>
                    <a:pt x="739" y="90"/>
                  </a:cubicBezTo>
                  <a:cubicBezTo>
                    <a:pt x="743" y="87"/>
                    <a:pt x="746" y="83"/>
                    <a:pt x="749" y="80"/>
                  </a:cubicBezTo>
                  <a:close/>
                  <a:moveTo>
                    <a:pt x="754" y="80"/>
                  </a:moveTo>
                  <a:cubicBezTo>
                    <a:pt x="762" y="85"/>
                    <a:pt x="771" y="94"/>
                    <a:pt x="776" y="100"/>
                  </a:cubicBezTo>
                  <a:cubicBezTo>
                    <a:pt x="769" y="100"/>
                    <a:pt x="761" y="100"/>
                    <a:pt x="754" y="100"/>
                  </a:cubicBezTo>
                  <a:cubicBezTo>
                    <a:pt x="754" y="94"/>
                    <a:pt x="754" y="87"/>
                    <a:pt x="754" y="80"/>
                  </a:cubicBezTo>
                  <a:close/>
                  <a:moveTo>
                    <a:pt x="1032" y="220"/>
                  </a:moveTo>
                  <a:cubicBezTo>
                    <a:pt x="1035" y="222"/>
                    <a:pt x="1037" y="225"/>
                    <a:pt x="1039" y="227"/>
                  </a:cubicBezTo>
                  <a:cubicBezTo>
                    <a:pt x="1038" y="228"/>
                    <a:pt x="1034" y="227"/>
                    <a:pt x="1032" y="228"/>
                  </a:cubicBezTo>
                  <a:cubicBezTo>
                    <a:pt x="1032" y="225"/>
                    <a:pt x="1032" y="223"/>
                    <a:pt x="1032" y="220"/>
                  </a:cubicBezTo>
                  <a:close/>
                  <a:moveTo>
                    <a:pt x="552" y="281"/>
                  </a:moveTo>
                  <a:cubicBezTo>
                    <a:pt x="554" y="280"/>
                    <a:pt x="551" y="284"/>
                    <a:pt x="550" y="285"/>
                  </a:cubicBezTo>
                  <a:cubicBezTo>
                    <a:pt x="548" y="283"/>
                    <a:pt x="551" y="282"/>
                    <a:pt x="552" y="281"/>
                  </a:cubicBezTo>
                  <a:close/>
                  <a:moveTo>
                    <a:pt x="553" y="289"/>
                  </a:moveTo>
                  <a:cubicBezTo>
                    <a:pt x="553" y="289"/>
                    <a:pt x="552" y="289"/>
                    <a:pt x="552" y="289"/>
                  </a:cubicBezTo>
                  <a:cubicBezTo>
                    <a:pt x="551" y="289"/>
                    <a:pt x="552" y="290"/>
                    <a:pt x="552" y="291"/>
                  </a:cubicBezTo>
                  <a:cubicBezTo>
                    <a:pt x="549" y="291"/>
                    <a:pt x="549" y="289"/>
                    <a:pt x="550" y="287"/>
                  </a:cubicBezTo>
                  <a:cubicBezTo>
                    <a:pt x="551" y="286"/>
                    <a:pt x="554" y="285"/>
                    <a:pt x="553" y="289"/>
                  </a:cubicBezTo>
                  <a:close/>
                  <a:moveTo>
                    <a:pt x="572" y="301"/>
                  </a:moveTo>
                  <a:cubicBezTo>
                    <a:pt x="571" y="299"/>
                    <a:pt x="570" y="303"/>
                    <a:pt x="570" y="303"/>
                  </a:cubicBezTo>
                  <a:cubicBezTo>
                    <a:pt x="567" y="301"/>
                    <a:pt x="570" y="299"/>
                    <a:pt x="569" y="295"/>
                  </a:cubicBezTo>
                  <a:cubicBezTo>
                    <a:pt x="567" y="295"/>
                    <a:pt x="568" y="299"/>
                    <a:pt x="566" y="299"/>
                  </a:cubicBezTo>
                  <a:cubicBezTo>
                    <a:pt x="565" y="296"/>
                    <a:pt x="568" y="296"/>
                    <a:pt x="567" y="294"/>
                  </a:cubicBezTo>
                  <a:cubicBezTo>
                    <a:pt x="565" y="295"/>
                    <a:pt x="566" y="299"/>
                    <a:pt x="563" y="299"/>
                  </a:cubicBezTo>
                  <a:cubicBezTo>
                    <a:pt x="564" y="297"/>
                    <a:pt x="564" y="295"/>
                    <a:pt x="565" y="293"/>
                  </a:cubicBezTo>
                  <a:cubicBezTo>
                    <a:pt x="562" y="294"/>
                    <a:pt x="562" y="296"/>
                    <a:pt x="561" y="300"/>
                  </a:cubicBezTo>
                  <a:cubicBezTo>
                    <a:pt x="561" y="295"/>
                    <a:pt x="559" y="295"/>
                    <a:pt x="563" y="292"/>
                  </a:cubicBezTo>
                  <a:cubicBezTo>
                    <a:pt x="563" y="291"/>
                    <a:pt x="560" y="292"/>
                    <a:pt x="561" y="293"/>
                  </a:cubicBezTo>
                  <a:cubicBezTo>
                    <a:pt x="559" y="292"/>
                    <a:pt x="561" y="291"/>
                    <a:pt x="562" y="290"/>
                  </a:cubicBezTo>
                  <a:cubicBezTo>
                    <a:pt x="577" y="294"/>
                    <a:pt x="601" y="298"/>
                    <a:pt x="619" y="293"/>
                  </a:cubicBezTo>
                  <a:cubicBezTo>
                    <a:pt x="621" y="295"/>
                    <a:pt x="619" y="299"/>
                    <a:pt x="620" y="302"/>
                  </a:cubicBezTo>
                  <a:cubicBezTo>
                    <a:pt x="606" y="302"/>
                    <a:pt x="593" y="302"/>
                    <a:pt x="579" y="302"/>
                  </a:cubicBezTo>
                  <a:cubicBezTo>
                    <a:pt x="579" y="304"/>
                    <a:pt x="579" y="307"/>
                    <a:pt x="579" y="310"/>
                  </a:cubicBezTo>
                  <a:cubicBezTo>
                    <a:pt x="576" y="310"/>
                    <a:pt x="572" y="309"/>
                    <a:pt x="570" y="310"/>
                  </a:cubicBezTo>
                  <a:cubicBezTo>
                    <a:pt x="571" y="309"/>
                    <a:pt x="572" y="309"/>
                    <a:pt x="572" y="307"/>
                  </a:cubicBezTo>
                  <a:cubicBezTo>
                    <a:pt x="571" y="308"/>
                    <a:pt x="569" y="310"/>
                    <a:pt x="570" y="307"/>
                  </a:cubicBezTo>
                  <a:cubicBezTo>
                    <a:pt x="567" y="309"/>
                    <a:pt x="568" y="312"/>
                    <a:pt x="565" y="313"/>
                  </a:cubicBezTo>
                  <a:cubicBezTo>
                    <a:pt x="567" y="308"/>
                    <a:pt x="567" y="307"/>
                    <a:pt x="572" y="301"/>
                  </a:cubicBezTo>
                  <a:close/>
                  <a:moveTo>
                    <a:pt x="1236" y="329"/>
                  </a:moveTo>
                  <a:cubicBezTo>
                    <a:pt x="1229" y="329"/>
                    <a:pt x="1222" y="329"/>
                    <a:pt x="1215" y="329"/>
                  </a:cubicBezTo>
                  <a:cubicBezTo>
                    <a:pt x="1215" y="327"/>
                    <a:pt x="1215" y="325"/>
                    <a:pt x="1215" y="324"/>
                  </a:cubicBezTo>
                  <a:cubicBezTo>
                    <a:pt x="1210" y="323"/>
                    <a:pt x="1203" y="325"/>
                    <a:pt x="1199" y="323"/>
                  </a:cubicBezTo>
                  <a:cubicBezTo>
                    <a:pt x="1198" y="317"/>
                    <a:pt x="1205" y="319"/>
                    <a:pt x="1208" y="319"/>
                  </a:cubicBezTo>
                  <a:cubicBezTo>
                    <a:pt x="1218" y="318"/>
                    <a:pt x="1229" y="315"/>
                    <a:pt x="1235" y="311"/>
                  </a:cubicBezTo>
                  <a:cubicBezTo>
                    <a:pt x="1238" y="314"/>
                    <a:pt x="1235" y="323"/>
                    <a:pt x="1236" y="329"/>
                  </a:cubicBezTo>
                  <a:close/>
                  <a:moveTo>
                    <a:pt x="1399" y="359"/>
                  </a:moveTo>
                  <a:cubicBezTo>
                    <a:pt x="1400" y="368"/>
                    <a:pt x="1399" y="385"/>
                    <a:pt x="1399" y="398"/>
                  </a:cubicBezTo>
                  <a:cubicBezTo>
                    <a:pt x="1398" y="389"/>
                    <a:pt x="1399" y="371"/>
                    <a:pt x="1399" y="359"/>
                  </a:cubicBezTo>
                  <a:close/>
                  <a:moveTo>
                    <a:pt x="1228" y="374"/>
                  </a:moveTo>
                  <a:cubicBezTo>
                    <a:pt x="1229" y="374"/>
                    <a:pt x="1229" y="374"/>
                    <a:pt x="1230" y="374"/>
                  </a:cubicBezTo>
                  <a:cubicBezTo>
                    <a:pt x="1232" y="380"/>
                    <a:pt x="1232" y="396"/>
                    <a:pt x="1230" y="403"/>
                  </a:cubicBezTo>
                  <a:cubicBezTo>
                    <a:pt x="1227" y="396"/>
                    <a:pt x="1229" y="383"/>
                    <a:pt x="1228" y="374"/>
                  </a:cubicBezTo>
                  <a:close/>
                  <a:moveTo>
                    <a:pt x="1234" y="374"/>
                  </a:moveTo>
                  <a:cubicBezTo>
                    <a:pt x="1234" y="374"/>
                    <a:pt x="1234" y="374"/>
                    <a:pt x="1235" y="374"/>
                  </a:cubicBezTo>
                  <a:cubicBezTo>
                    <a:pt x="1237" y="380"/>
                    <a:pt x="1237" y="396"/>
                    <a:pt x="1235" y="403"/>
                  </a:cubicBezTo>
                  <a:cubicBezTo>
                    <a:pt x="1232" y="396"/>
                    <a:pt x="1234" y="383"/>
                    <a:pt x="1234" y="37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0397" y="380396"/>
              <a:ext cx="653646" cy="431518"/>
            </a:xfrm>
            <a:prstGeom prst="rect">
              <a:avLst/>
            </a:prstGeom>
          </p:spPr>
        </p:pic>
        <p:sp>
          <p:nvSpPr>
            <p:cNvPr id="53" name="Rectangle 52"/>
            <p:cNvSpPr/>
            <p:nvPr/>
          </p:nvSpPr>
          <p:spPr>
            <a:xfrm>
              <a:off x="9886932" y="776036"/>
              <a:ext cx="1220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6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2021-2027</a:t>
              </a:r>
              <a:endPara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</p:grpSp>
      <p:grpSp>
        <p:nvGrpSpPr>
          <p:cNvPr id="58" name="Group 145"/>
          <p:cNvGrpSpPr/>
          <p:nvPr/>
        </p:nvGrpSpPr>
        <p:grpSpPr>
          <a:xfrm>
            <a:off x="281790" y="6143682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5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6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7</a:t>
              </a:r>
            </a:p>
          </p:txBody>
        </p:sp>
      </p:grpSp>
      <p:sp>
        <p:nvSpPr>
          <p:cNvPr id="61" name="Freeform 35"/>
          <p:cNvSpPr/>
          <p:nvPr/>
        </p:nvSpPr>
        <p:spPr bwMode="auto">
          <a:xfrm>
            <a:off x="9373959" y="5506465"/>
            <a:ext cx="2611424" cy="129600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62" name="Rectangle 55"/>
          <p:cNvSpPr/>
          <p:nvPr/>
        </p:nvSpPr>
        <p:spPr>
          <a:xfrm>
            <a:off x="156875" y="1136216"/>
            <a:ext cx="118748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dirty="0">
                <a:solidFill>
                  <a:srgbClr val="640000"/>
                </a:solidFill>
                <a:latin typeface="Candara" panose="020E0502030303020204" pitchFamily="34" charset="0"/>
              </a:rPr>
              <a:t>FSE</a:t>
            </a:r>
            <a:r>
              <a:rPr lang="it-IT" sz="2000" b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+</a:t>
            </a:r>
            <a:r>
              <a:rPr lang="it-IT" sz="2000" b="1" dirty="0" smtClean="0">
                <a:latin typeface="Candara" panose="020E0502030303020204" pitchFamily="34" charset="0"/>
              </a:rPr>
              <a:t>, in sinergia con </a:t>
            </a:r>
            <a:r>
              <a:rPr lang="it-IT" sz="2000" b="1" dirty="0" err="1" smtClean="0">
                <a:latin typeface="Candara" panose="020E0502030303020204" pitchFamily="34" charset="0"/>
              </a:rPr>
              <a:t>EaSi</a:t>
            </a:r>
            <a:r>
              <a:rPr lang="it-IT" sz="2000" b="1" dirty="0" smtClean="0">
                <a:latin typeface="Candara" panose="020E0502030303020204" pitchFamily="34" charset="0"/>
              </a:rPr>
              <a:t>, sostiene azioni di innovazione sociale e di sperimentazioni sociali per rafforzare approcci dal basso verso l’alto basati su partenariati. </a:t>
            </a:r>
            <a:endParaRPr lang="it-IT" sz="2000" b="1" dirty="0">
              <a:latin typeface="Candara" panose="020E0502030303020204" pitchFamily="34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9543384" y="5821983"/>
            <a:ext cx="2325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13 Proposta di Regolamento ESF+ </a:t>
            </a:r>
            <a:r>
              <a:rPr lang="it-IT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72923" y="3842276"/>
            <a:ext cx="2356136" cy="1511689"/>
            <a:chOff x="4172923" y="3842276"/>
            <a:chExt cx="2356136" cy="1511689"/>
          </a:xfrm>
        </p:grpSpPr>
        <p:sp>
          <p:nvSpPr>
            <p:cNvPr id="32" name="Freeform 313"/>
            <p:cNvSpPr>
              <a:spLocks/>
            </p:cNvSpPr>
            <p:nvPr/>
          </p:nvSpPr>
          <p:spPr bwMode="auto">
            <a:xfrm rot="3648852">
              <a:off x="6048334" y="361623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313"/>
            <p:cNvSpPr>
              <a:spLocks/>
            </p:cNvSpPr>
            <p:nvPr/>
          </p:nvSpPr>
          <p:spPr bwMode="auto">
            <a:xfrm rot="3565074">
              <a:off x="5945273" y="443515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Freeform 313"/>
            <p:cNvSpPr>
              <a:spLocks/>
            </p:cNvSpPr>
            <p:nvPr/>
          </p:nvSpPr>
          <p:spPr bwMode="auto">
            <a:xfrm rot="3473278">
              <a:off x="5946982" y="403989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Freeform 313"/>
            <p:cNvSpPr>
              <a:spLocks/>
            </p:cNvSpPr>
            <p:nvPr/>
          </p:nvSpPr>
          <p:spPr bwMode="auto">
            <a:xfrm rot="14356593">
              <a:off x="5182488" y="487324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Freeform 313"/>
            <p:cNvSpPr>
              <a:spLocks/>
            </p:cNvSpPr>
            <p:nvPr/>
          </p:nvSpPr>
          <p:spPr bwMode="auto">
            <a:xfrm rot="14404810">
              <a:off x="4797805" y="465162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313"/>
            <p:cNvSpPr>
              <a:spLocks/>
            </p:cNvSpPr>
            <p:nvPr/>
          </p:nvSpPr>
          <p:spPr bwMode="auto">
            <a:xfrm rot="14495158">
              <a:off x="4398968" y="438730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132134" y="1802833"/>
            <a:ext cx="3469780" cy="2840318"/>
            <a:chOff x="3132134" y="1802833"/>
            <a:chExt cx="3469780" cy="2840318"/>
          </a:xfrm>
        </p:grpSpPr>
        <p:sp>
          <p:nvSpPr>
            <p:cNvPr id="18" name="Freeform 313"/>
            <p:cNvSpPr>
              <a:spLocks/>
            </p:cNvSpPr>
            <p:nvPr/>
          </p:nvSpPr>
          <p:spPr bwMode="auto">
            <a:xfrm rot="17839503">
              <a:off x="3465585" y="266664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313"/>
            <p:cNvSpPr>
              <a:spLocks/>
            </p:cNvSpPr>
            <p:nvPr/>
          </p:nvSpPr>
          <p:spPr bwMode="auto">
            <a:xfrm rot="16945804">
              <a:off x="3358179" y="303988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Freeform 313"/>
            <p:cNvSpPr>
              <a:spLocks/>
            </p:cNvSpPr>
            <p:nvPr/>
          </p:nvSpPr>
          <p:spPr bwMode="auto">
            <a:xfrm rot="16096674">
              <a:off x="3397217" y="345911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313"/>
            <p:cNvSpPr>
              <a:spLocks/>
            </p:cNvSpPr>
            <p:nvPr/>
          </p:nvSpPr>
          <p:spPr bwMode="auto">
            <a:xfrm rot="18539323">
              <a:off x="3665440" y="235920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313"/>
            <p:cNvSpPr>
              <a:spLocks/>
            </p:cNvSpPr>
            <p:nvPr/>
          </p:nvSpPr>
          <p:spPr bwMode="auto">
            <a:xfrm rot="19525925">
              <a:off x="3915637" y="2125184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313"/>
            <p:cNvSpPr>
              <a:spLocks/>
            </p:cNvSpPr>
            <p:nvPr/>
          </p:nvSpPr>
          <p:spPr bwMode="auto">
            <a:xfrm rot="20111704">
              <a:off x="4214289" y="1928082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313"/>
            <p:cNvSpPr>
              <a:spLocks/>
            </p:cNvSpPr>
            <p:nvPr/>
          </p:nvSpPr>
          <p:spPr bwMode="auto">
            <a:xfrm rot="20994820">
              <a:off x="4534457" y="183546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313"/>
            <p:cNvSpPr>
              <a:spLocks/>
            </p:cNvSpPr>
            <p:nvPr/>
          </p:nvSpPr>
          <p:spPr bwMode="auto">
            <a:xfrm rot="21496674">
              <a:off x="4826802" y="180283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313"/>
            <p:cNvSpPr>
              <a:spLocks/>
            </p:cNvSpPr>
            <p:nvPr/>
          </p:nvSpPr>
          <p:spPr bwMode="auto">
            <a:xfrm rot="555086">
              <a:off x="5146423" y="1832144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313"/>
            <p:cNvSpPr>
              <a:spLocks/>
            </p:cNvSpPr>
            <p:nvPr/>
          </p:nvSpPr>
          <p:spPr bwMode="auto">
            <a:xfrm rot="1527581">
              <a:off x="5460017" y="193057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313"/>
            <p:cNvSpPr>
              <a:spLocks/>
            </p:cNvSpPr>
            <p:nvPr/>
          </p:nvSpPr>
          <p:spPr bwMode="auto">
            <a:xfrm rot="2415433">
              <a:off x="5717305" y="212518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313"/>
            <p:cNvSpPr>
              <a:spLocks/>
            </p:cNvSpPr>
            <p:nvPr/>
          </p:nvSpPr>
          <p:spPr bwMode="auto">
            <a:xfrm rot="3379623">
              <a:off x="6121189" y="2769188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313"/>
            <p:cNvSpPr>
              <a:spLocks/>
            </p:cNvSpPr>
            <p:nvPr/>
          </p:nvSpPr>
          <p:spPr bwMode="auto">
            <a:xfrm rot="2926718">
              <a:off x="5966957" y="246101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313"/>
            <p:cNvSpPr>
              <a:spLocks/>
            </p:cNvSpPr>
            <p:nvPr/>
          </p:nvSpPr>
          <p:spPr bwMode="auto">
            <a:xfrm rot="3489308">
              <a:off x="6119522" y="318087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Freeform 313"/>
            <p:cNvSpPr>
              <a:spLocks/>
            </p:cNvSpPr>
            <p:nvPr/>
          </p:nvSpPr>
          <p:spPr bwMode="auto">
            <a:xfrm rot="14662103">
              <a:off x="3975025" y="4162426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313"/>
            <p:cNvSpPr>
              <a:spLocks/>
            </p:cNvSpPr>
            <p:nvPr/>
          </p:nvSpPr>
          <p:spPr bwMode="auto">
            <a:xfrm rot="15043260">
              <a:off x="3539211" y="3853222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22113" y="4971668"/>
            <a:ext cx="1522471" cy="1560796"/>
            <a:chOff x="5122113" y="4971668"/>
            <a:chExt cx="1522471" cy="1560796"/>
          </a:xfrm>
        </p:grpSpPr>
        <p:sp>
          <p:nvSpPr>
            <p:cNvPr id="33" name="Freeform 313"/>
            <p:cNvSpPr>
              <a:spLocks/>
            </p:cNvSpPr>
            <p:nvPr/>
          </p:nvSpPr>
          <p:spPr bwMode="auto">
            <a:xfrm rot="3687327">
              <a:off x="6163859" y="504486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313"/>
            <p:cNvSpPr>
              <a:spLocks/>
            </p:cNvSpPr>
            <p:nvPr/>
          </p:nvSpPr>
          <p:spPr bwMode="auto">
            <a:xfrm rot="19723841">
              <a:off x="6078079" y="5671397"/>
              <a:ext cx="231993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313"/>
            <p:cNvSpPr>
              <a:spLocks/>
            </p:cNvSpPr>
            <p:nvPr/>
          </p:nvSpPr>
          <p:spPr bwMode="auto">
            <a:xfrm rot="19698887">
              <a:off x="5779025" y="5825694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Freeform 313"/>
            <p:cNvSpPr>
              <a:spLocks/>
            </p:cNvSpPr>
            <p:nvPr/>
          </p:nvSpPr>
          <p:spPr bwMode="auto">
            <a:xfrm rot="14261332">
              <a:off x="5492209" y="540848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Freeform 313"/>
            <p:cNvSpPr>
              <a:spLocks/>
            </p:cNvSpPr>
            <p:nvPr/>
          </p:nvSpPr>
          <p:spPr bwMode="auto">
            <a:xfrm rot="3592469">
              <a:off x="6046316" y="474562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313"/>
            <p:cNvSpPr>
              <a:spLocks/>
            </p:cNvSpPr>
            <p:nvPr/>
          </p:nvSpPr>
          <p:spPr bwMode="auto">
            <a:xfrm rot="14261332">
              <a:off x="5348158" y="514402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313"/>
            <p:cNvSpPr>
              <a:spLocks/>
            </p:cNvSpPr>
            <p:nvPr/>
          </p:nvSpPr>
          <p:spPr bwMode="auto">
            <a:xfrm rot="19723841">
              <a:off x="6371800" y="5502965"/>
              <a:ext cx="231993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6" name="Rectangle 55"/>
          <p:cNvSpPr/>
          <p:nvPr/>
        </p:nvSpPr>
        <p:spPr>
          <a:xfrm>
            <a:off x="3679795" y="3174935"/>
            <a:ext cx="2543815" cy="769441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2200" b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INNOVATIVE ACTIONS</a:t>
            </a:r>
            <a:endParaRPr lang="it-IT" sz="2200" b="1" dirty="0">
              <a:solidFill>
                <a:srgbClr val="C00000"/>
              </a:solidFill>
              <a:latin typeface="Candara" panose="020E0502030303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31555" y="5047500"/>
            <a:ext cx="4377923" cy="440441"/>
            <a:chOff x="1031555" y="5047500"/>
            <a:chExt cx="4377923" cy="440441"/>
          </a:xfrm>
        </p:grpSpPr>
        <p:sp>
          <p:nvSpPr>
            <p:cNvPr id="78" name="Freeform 77"/>
            <p:cNvSpPr/>
            <p:nvPr/>
          </p:nvSpPr>
          <p:spPr>
            <a:xfrm flipH="1" flipV="1">
              <a:off x="1637951" y="5275689"/>
              <a:ext cx="2919912" cy="212252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latin typeface="Georgia" pitchFamily="18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031555" y="5047500"/>
              <a:ext cx="437792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0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SETTORE PRIVATO</a:t>
              </a:r>
              <a:endParaRPr lang="en-GB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84080" y="2080956"/>
            <a:ext cx="2919912" cy="400110"/>
            <a:chOff x="584080" y="2080956"/>
            <a:chExt cx="2919912" cy="400110"/>
          </a:xfrm>
        </p:grpSpPr>
        <p:sp>
          <p:nvSpPr>
            <p:cNvPr id="77" name="Freeform 76"/>
            <p:cNvSpPr/>
            <p:nvPr/>
          </p:nvSpPr>
          <p:spPr>
            <a:xfrm rot="10800000" flipV="1">
              <a:off x="584080" y="2102521"/>
              <a:ext cx="2919912" cy="212252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latin typeface="Georgia" pitchFamily="18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168401" y="2080956"/>
              <a:ext cx="201245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0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SOCIETA’ CIVILE</a:t>
              </a:r>
              <a:endParaRPr lang="en-GB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91199" y="4835248"/>
            <a:ext cx="3467406" cy="458718"/>
            <a:chOff x="6291199" y="4835248"/>
            <a:chExt cx="3467406" cy="458718"/>
          </a:xfrm>
        </p:grpSpPr>
        <p:sp>
          <p:nvSpPr>
            <p:cNvPr id="79" name="Freeform 78"/>
            <p:cNvSpPr/>
            <p:nvPr/>
          </p:nvSpPr>
          <p:spPr>
            <a:xfrm>
              <a:off x="6567050" y="4835248"/>
              <a:ext cx="2919912" cy="212252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chemeClr val="accent5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latin typeface="Georgia" pitchFamily="18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291199" y="4893856"/>
              <a:ext cx="34674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0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AUTORITA’ PUBBLICHE</a:t>
              </a:r>
              <a:endParaRPr lang="en-GB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672985" y="1836431"/>
            <a:ext cx="1700973" cy="2434414"/>
            <a:chOff x="7672985" y="1836431"/>
            <a:chExt cx="1700973" cy="2434414"/>
          </a:xfrm>
        </p:grpSpPr>
        <p:grpSp>
          <p:nvGrpSpPr>
            <p:cNvPr id="3" name="Group 2"/>
            <p:cNvGrpSpPr/>
            <p:nvPr/>
          </p:nvGrpSpPr>
          <p:grpSpPr>
            <a:xfrm rot="21429721">
              <a:off x="7672985" y="1836431"/>
              <a:ext cx="1601120" cy="1854952"/>
              <a:chOff x="7672985" y="1836431"/>
              <a:chExt cx="1601120" cy="1854952"/>
            </a:xfrm>
          </p:grpSpPr>
          <p:pic>
            <p:nvPicPr>
              <p:cNvPr id="168" name="Picture 167"/>
              <p:cNvPicPr>
                <a:picLocks noChangeAspect="1"/>
              </p:cNvPicPr>
              <p:nvPr/>
            </p:nvPicPr>
            <p:blipFill rotWithShape="1">
              <a:blip r:embed="rId3"/>
              <a:srcRect l="62142" t="33316" r="23255" b="40299"/>
              <a:stretch/>
            </p:blipFill>
            <p:spPr>
              <a:xfrm rot="10308462">
                <a:off x="7672985" y="1836431"/>
                <a:ext cx="1601120" cy="1627226"/>
              </a:xfrm>
              <a:prstGeom prst="rect">
                <a:avLst/>
              </a:prstGeom>
            </p:spPr>
          </p:pic>
          <p:sp>
            <p:nvSpPr>
              <p:cNvPr id="169" name="Isosceles Triangle 168"/>
              <p:cNvSpPr/>
              <p:nvPr/>
            </p:nvSpPr>
            <p:spPr bwMode="ltGray">
              <a:xfrm rot="10800000">
                <a:off x="8356285" y="3393750"/>
                <a:ext cx="246902" cy="297633"/>
              </a:xfrm>
              <a:prstGeom prst="triangle">
                <a:avLst/>
              </a:prstGeom>
              <a:solidFill>
                <a:schemeClr val="bg1"/>
              </a:solidFill>
              <a:ln w="31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171" name="Rectangle 170"/>
            <p:cNvSpPr/>
            <p:nvPr/>
          </p:nvSpPr>
          <p:spPr>
            <a:xfrm>
              <a:off x="8157065" y="2335352"/>
              <a:ext cx="73321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8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95%</a:t>
              </a:r>
              <a:endParaRPr lang="en-GB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7775753" y="3778402"/>
              <a:ext cx="159820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300" b="1" dirty="0" smtClean="0">
                  <a:latin typeface="Candara" panose="020E0502030303020204" pitchFamily="34" charset="0"/>
                </a:rPr>
                <a:t>Tasso </a:t>
              </a:r>
              <a:r>
                <a:rPr lang="it-IT" sz="1300" b="1" dirty="0">
                  <a:latin typeface="Candara" panose="020E0502030303020204" pitchFamily="34" charset="0"/>
                </a:rPr>
                <a:t>massimo di cofinanziamento</a:t>
              </a:r>
              <a:endParaRPr lang="it-IT" sz="13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945521" y="1818316"/>
            <a:ext cx="1677624" cy="2784054"/>
            <a:chOff x="9945521" y="1818316"/>
            <a:chExt cx="1677624" cy="2784054"/>
          </a:xfrm>
        </p:grpSpPr>
        <p:grpSp>
          <p:nvGrpSpPr>
            <p:cNvPr id="4" name="Group 3"/>
            <p:cNvGrpSpPr/>
            <p:nvPr/>
          </p:nvGrpSpPr>
          <p:grpSpPr>
            <a:xfrm>
              <a:off x="9945521" y="1818316"/>
              <a:ext cx="1662757" cy="1886845"/>
              <a:chOff x="9945521" y="1818316"/>
              <a:chExt cx="1662757" cy="1886845"/>
            </a:xfrm>
          </p:grpSpPr>
          <p:pic>
            <p:nvPicPr>
              <p:cNvPr id="167" name="Picture 166"/>
              <p:cNvPicPr>
                <a:picLocks noChangeAspect="1"/>
              </p:cNvPicPr>
              <p:nvPr/>
            </p:nvPicPr>
            <p:blipFill rotWithShape="1">
              <a:blip r:embed="rId3"/>
              <a:srcRect l="78968" t="33316" r="6379" b="40299"/>
              <a:stretch/>
            </p:blipFill>
            <p:spPr>
              <a:xfrm rot="10245394">
                <a:off x="9945521" y="1818316"/>
                <a:ext cx="1662757" cy="1684126"/>
              </a:xfrm>
              <a:prstGeom prst="rect">
                <a:avLst/>
              </a:prstGeom>
            </p:spPr>
          </p:pic>
          <p:sp>
            <p:nvSpPr>
              <p:cNvPr id="170" name="Isosceles Triangle 169"/>
              <p:cNvSpPr/>
              <p:nvPr/>
            </p:nvSpPr>
            <p:spPr bwMode="ltGray">
              <a:xfrm rot="10800000">
                <a:off x="10661669" y="3407528"/>
                <a:ext cx="246902" cy="297633"/>
              </a:xfrm>
              <a:prstGeom prst="triangle">
                <a:avLst/>
              </a:prstGeom>
              <a:solidFill>
                <a:schemeClr val="accent1"/>
              </a:solidFill>
              <a:ln w="31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172" name="Rectangle 171"/>
            <p:cNvSpPr/>
            <p:nvPr/>
          </p:nvSpPr>
          <p:spPr>
            <a:xfrm>
              <a:off x="10491798" y="2382747"/>
              <a:ext cx="73321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8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5%</a:t>
              </a:r>
              <a:endParaRPr lang="en-GB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0024940" y="3709818"/>
              <a:ext cx="1598205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300" b="1" dirty="0" smtClean="0">
                  <a:latin typeface="Candara" panose="020E0502030303020204" pitchFamily="34" charset="0"/>
                </a:rPr>
                <a:t>% massima della dotazione nazionale FSE+ in gestione concorrente</a:t>
              </a:r>
              <a:endParaRPr lang="it-IT" sz="13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4072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/>
          <p:cNvSpPr/>
          <p:nvPr/>
        </p:nvSpPr>
        <p:spPr>
          <a:xfrm>
            <a:off x="284217" y="342941"/>
            <a:ext cx="39629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Capacity</a:t>
            </a:r>
            <a:r>
              <a:rPr lang="it-IT" sz="4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building</a:t>
            </a:r>
            <a:endParaRPr lang="it-IT" sz="40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  <a:endParaRPr lang="it-IT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1616027" y="4997982"/>
            <a:ext cx="1159456" cy="1162644"/>
            <a:chOff x="8447928" y="2258092"/>
            <a:chExt cx="612000" cy="612000"/>
          </a:xfrm>
        </p:grpSpPr>
        <p:sp>
          <p:nvSpPr>
            <p:cNvPr id="122" name="Oval 121"/>
            <p:cNvSpPr/>
            <p:nvPr/>
          </p:nvSpPr>
          <p:spPr bwMode="ltGray">
            <a:xfrm>
              <a:off x="8447928" y="2258092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23" name="Freeform 4960"/>
            <p:cNvSpPr>
              <a:spLocks noEditPoints="1"/>
            </p:cNvSpPr>
            <p:nvPr/>
          </p:nvSpPr>
          <p:spPr bwMode="auto">
            <a:xfrm>
              <a:off x="8559459" y="2479874"/>
              <a:ext cx="421594" cy="221638"/>
            </a:xfrm>
            <a:custGeom>
              <a:avLst/>
              <a:gdLst>
                <a:gd name="T0" fmla="*/ 242 w 350"/>
                <a:gd name="T1" fmla="*/ 32 h 184"/>
                <a:gd name="T2" fmla="*/ 236 w 350"/>
                <a:gd name="T3" fmla="*/ 42 h 184"/>
                <a:gd name="T4" fmla="*/ 78 w 350"/>
                <a:gd name="T5" fmla="*/ 42 h 184"/>
                <a:gd name="T6" fmla="*/ 68 w 350"/>
                <a:gd name="T7" fmla="*/ 36 h 184"/>
                <a:gd name="T8" fmla="*/ 68 w 350"/>
                <a:gd name="T9" fmla="*/ 10 h 184"/>
                <a:gd name="T10" fmla="*/ 74 w 350"/>
                <a:gd name="T11" fmla="*/ 0 h 184"/>
                <a:gd name="T12" fmla="*/ 232 w 350"/>
                <a:gd name="T13" fmla="*/ 0 h 184"/>
                <a:gd name="T14" fmla="*/ 242 w 350"/>
                <a:gd name="T15" fmla="*/ 6 h 184"/>
                <a:gd name="T16" fmla="*/ 34 w 350"/>
                <a:gd name="T17" fmla="*/ 0 h 184"/>
                <a:gd name="T18" fmla="*/ 6 w 350"/>
                <a:gd name="T19" fmla="*/ 0 h 184"/>
                <a:gd name="T20" fmla="*/ 0 w 350"/>
                <a:gd name="T21" fmla="*/ 10 h 184"/>
                <a:gd name="T22" fmla="*/ 0 w 350"/>
                <a:gd name="T23" fmla="*/ 36 h 184"/>
                <a:gd name="T24" fmla="*/ 10 w 350"/>
                <a:gd name="T25" fmla="*/ 42 h 184"/>
                <a:gd name="T26" fmla="*/ 38 w 350"/>
                <a:gd name="T27" fmla="*/ 42 h 184"/>
                <a:gd name="T28" fmla="*/ 44 w 350"/>
                <a:gd name="T29" fmla="*/ 32 h 184"/>
                <a:gd name="T30" fmla="*/ 42 w 350"/>
                <a:gd name="T31" fmla="*/ 6 h 184"/>
                <a:gd name="T32" fmla="*/ 34 w 350"/>
                <a:gd name="T33" fmla="*/ 0 h 184"/>
                <a:gd name="T34" fmla="*/ 174 w 350"/>
                <a:gd name="T35" fmla="*/ 114 h 184"/>
                <a:gd name="T36" fmla="*/ 78 w 350"/>
                <a:gd name="T37" fmla="*/ 70 h 184"/>
                <a:gd name="T38" fmla="*/ 70 w 350"/>
                <a:gd name="T39" fmla="*/ 72 h 184"/>
                <a:gd name="T40" fmla="*/ 68 w 350"/>
                <a:gd name="T41" fmla="*/ 104 h 184"/>
                <a:gd name="T42" fmla="*/ 70 w 350"/>
                <a:gd name="T43" fmla="*/ 110 h 184"/>
                <a:gd name="T44" fmla="*/ 78 w 350"/>
                <a:gd name="T45" fmla="*/ 114 h 184"/>
                <a:gd name="T46" fmla="*/ 10 w 350"/>
                <a:gd name="T47" fmla="*/ 140 h 184"/>
                <a:gd name="T48" fmla="*/ 0 w 350"/>
                <a:gd name="T49" fmla="*/ 146 h 184"/>
                <a:gd name="T50" fmla="*/ 0 w 350"/>
                <a:gd name="T51" fmla="*/ 174 h 184"/>
                <a:gd name="T52" fmla="*/ 6 w 350"/>
                <a:gd name="T53" fmla="*/ 184 h 184"/>
                <a:gd name="T54" fmla="*/ 34 w 350"/>
                <a:gd name="T55" fmla="*/ 184 h 184"/>
                <a:gd name="T56" fmla="*/ 42 w 350"/>
                <a:gd name="T57" fmla="*/ 178 h 184"/>
                <a:gd name="T58" fmla="*/ 44 w 350"/>
                <a:gd name="T59" fmla="*/ 150 h 184"/>
                <a:gd name="T60" fmla="*/ 38 w 350"/>
                <a:gd name="T61" fmla="*/ 142 h 184"/>
                <a:gd name="T62" fmla="*/ 188 w 350"/>
                <a:gd name="T63" fmla="*/ 140 h 184"/>
                <a:gd name="T64" fmla="*/ 74 w 350"/>
                <a:gd name="T65" fmla="*/ 142 h 184"/>
                <a:gd name="T66" fmla="*/ 68 w 350"/>
                <a:gd name="T67" fmla="*/ 150 h 184"/>
                <a:gd name="T68" fmla="*/ 68 w 350"/>
                <a:gd name="T69" fmla="*/ 178 h 184"/>
                <a:gd name="T70" fmla="*/ 78 w 350"/>
                <a:gd name="T71" fmla="*/ 184 h 184"/>
                <a:gd name="T72" fmla="*/ 34 w 350"/>
                <a:gd name="T73" fmla="*/ 70 h 184"/>
                <a:gd name="T74" fmla="*/ 6 w 350"/>
                <a:gd name="T75" fmla="*/ 70 h 184"/>
                <a:gd name="T76" fmla="*/ 0 w 350"/>
                <a:gd name="T77" fmla="*/ 80 h 184"/>
                <a:gd name="T78" fmla="*/ 0 w 350"/>
                <a:gd name="T79" fmla="*/ 108 h 184"/>
                <a:gd name="T80" fmla="*/ 10 w 350"/>
                <a:gd name="T81" fmla="*/ 114 h 184"/>
                <a:gd name="T82" fmla="*/ 38 w 350"/>
                <a:gd name="T83" fmla="*/ 112 h 184"/>
                <a:gd name="T84" fmla="*/ 44 w 350"/>
                <a:gd name="T85" fmla="*/ 104 h 184"/>
                <a:gd name="T86" fmla="*/ 42 w 350"/>
                <a:gd name="T87" fmla="*/ 76 h 184"/>
                <a:gd name="T88" fmla="*/ 34 w 350"/>
                <a:gd name="T89" fmla="*/ 70 h 184"/>
                <a:gd name="T90" fmla="*/ 312 w 350"/>
                <a:gd name="T91" fmla="*/ 0 h 184"/>
                <a:gd name="T92" fmla="*/ 184 w 350"/>
                <a:gd name="T93" fmla="*/ 6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0" h="184">
                  <a:moveTo>
                    <a:pt x="242" y="10"/>
                  </a:moveTo>
                  <a:lnTo>
                    <a:pt x="242" y="32"/>
                  </a:lnTo>
                  <a:lnTo>
                    <a:pt x="242" y="32"/>
                  </a:lnTo>
                  <a:lnTo>
                    <a:pt x="242" y="36"/>
                  </a:lnTo>
                  <a:lnTo>
                    <a:pt x="240" y="40"/>
                  </a:lnTo>
                  <a:lnTo>
                    <a:pt x="236" y="42"/>
                  </a:lnTo>
                  <a:lnTo>
                    <a:pt x="232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4" y="42"/>
                  </a:lnTo>
                  <a:lnTo>
                    <a:pt x="70" y="40"/>
                  </a:lnTo>
                  <a:lnTo>
                    <a:pt x="68" y="36"/>
                  </a:lnTo>
                  <a:lnTo>
                    <a:pt x="68" y="32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6"/>
                  </a:lnTo>
                  <a:lnTo>
                    <a:pt x="70" y="2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36" y="0"/>
                  </a:lnTo>
                  <a:lnTo>
                    <a:pt x="240" y="2"/>
                  </a:lnTo>
                  <a:lnTo>
                    <a:pt x="242" y="6"/>
                  </a:lnTo>
                  <a:lnTo>
                    <a:pt x="242" y="10"/>
                  </a:lnTo>
                  <a:lnTo>
                    <a:pt x="242" y="10"/>
                  </a:lnTo>
                  <a:close/>
                  <a:moveTo>
                    <a:pt x="34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6" y="42"/>
                  </a:lnTo>
                  <a:lnTo>
                    <a:pt x="10" y="42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38" y="42"/>
                  </a:lnTo>
                  <a:lnTo>
                    <a:pt x="40" y="40"/>
                  </a:lnTo>
                  <a:lnTo>
                    <a:pt x="42" y="36"/>
                  </a:lnTo>
                  <a:lnTo>
                    <a:pt x="44" y="3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42" y="6"/>
                  </a:lnTo>
                  <a:lnTo>
                    <a:pt x="40" y="2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34" y="0"/>
                  </a:lnTo>
                  <a:close/>
                  <a:moveTo>
                    <a:pt x="78" y="114"/>
                  </a:moveTo>
                  <a:lnTo>
                    <a:pt x="174" y="114"/>
                  </a:lnTo>
                  <a:lnTo>
                    <a:pt x="156" y="80"/>
                  </a:lnTo>
                  <a:lnTo>
                    <a:pt x="150" y="70"/>
                  </a:lnTo>
                  <a:lnTo>
                    <a:pt x="78" y="70"/>
                  </a:lnTo>
                  <a:lnTo>
                    <a:pt x="78" y="70"/>
                  </a:lnTo>
                  <a:lnTo>
                    <a:pt x="74" y="70"/>
                  </a:lnTo>
                  <a:lnTo>
                    <a:pt x="70" y="72"/>
                  </a:lnTo>
                  <a:lnTo>
                    <a:pt x="68" y="76"/>
                  </a:lnTo>
                  <a:lnTo>
                    <a:pt x="68" y="80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8" y="108"/>
                  </a:lnTo>
                  <a:lnTo>
                    <a:pt x="70" y="110"/>
                  </a:lnTo>
                  <a:lnTo>
                    <a:pt x="74" y="112"/>
                  </a:lnTo>
                  <a:lnTo>
                    <a:pt x="78" y="114"/>
                  </a:lnTo>
                  <a:lnTo>
                    <a:pt x="78" y="114"/>
                  </a:lnTo>
                  <a:close/>
                  <a:moveTo>
                    <a:pt x="34" y="140"/>
                  </a:moveTo>
                  <a:lnTo>
                    <a:pt x="10" y="140"/>
                  </a:lnTo>
                  <a:lnTo>
                    <a:pt x="10" y="140"/>
                  </a:lnTo>
                  <a:lnTo>
                    <a:pt x="6" y="142"/>
                  </a:lnTo>
                  <a:lnTo>
                    <a:pt x="2" y="144"/>
                  </a:lnTo>
                  <a:lnTo>
                    <a:pt x="0" y="146"/>
                  </a:lnTo>
                  <a:lnTo>
                    <a:pt x="0" y="15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78"/>
                  </a:lnTo>
                  <a:lnTo>
                    <a:pt x="2" y="182"/>
                  </a:lnTo>
                  <a:lnTo>
                    <a:pt x="6" y="184"/>
                  </a:lnTo>
                  <a:lnTo>
                    <a:pt x="10" y="184"/>
                  </a:lnTo>
                  <a:lnTo>
                    <a:pt x="34" y="184"/>
                  </a:lnTo>
                  <a:lnTo>
                    <a:pt x="34" y="184"/>
                  </a:lnTo>
                  <a:lnTo>
                    <a:pt x="38" y="184"/>
                  </a:lnTo>
                  <a:lnTo>
                    <a:pt x="40" y="182"/>
                  </a:lnTo>
                  <a:lnTo>
                    <a:pt x="42" y="178"/>
                  </a:lnTo>
                  <a:lnTo>
                    <a:pt x="44" y="174"/>
                  </a:lnTo>
                  <a:lnTo>
                    <a:pt x="44" y="150"/>
                  </a:lnTo>
                  <a:lnTo>
                    <a:pt x="44" y="150"/>
                  </a:lnTo>
                  <a:lnTo>
                    <a:pt x="42" y="146"/>
                  </a:lnTo>
                  <a:lnTo>
                    <a:pt x="40" y="144"/>
                  </a:lnTo>
                  <a:lnTo>
                    <a:pt x="38" y="142"/>
                  </a:lnTo>
                  <a:lnTo>
                    <a:pt x="34" y="140"/>
                  </a:lnTo>
                  <a:lnTo>
                    <a:pt x="34" y="140"/>
                  </a:lnTo>
                  <a:close/>
                  <a:moveTo>
                    <a:pt x="188" y="140"/>
                  </a:moveTo>
                  <a:lnTo>
                    <a:pt x="78" y="140"/>
                  </a:lnTo>
                  <a:lnTo>
                    <a:pt x="78" y="140"/>
                  </a:lnTo>
                  <a:lnTo>
                    <a:pt x="74" y="142"/>
                  </a:lnTo>
                  <a:lnTo>
                    <a:pt x="70" y="144"/>
                  </a:lnTo>
                  <a:lnTo>
                    <a:pt x="68" y="146"/>
                  </a:lnTo>
                  <a:lnTo>
                    <a:pt x="68" y="150"/>
                  </a:lnTo>
                  <a:lnTo>
                    <a:pt x="68" y="174"/>
                  </a:lnTo>
                  <a:lnTo>
                    <a:pt x="68" y="174"/>
                  </a:lnTo>
                  <a:lnTo>
                    <a:pt x="68" y="178"/>
                  </a:lnTo>
                  <a:lnTo>
                    <a:pt x="70" y="182"/>
                  </a:lnTo>
                  <a:lnTo>
                    <a:pt x="74" y="184"/>
                  </a:lnTo>
                  <a:lnTo>
                    <a:pt x="78" y="184"/>
                  </a:lnTo>
                  <a:lnTo>
                    <a:pt x="212" y="184"/>
                  </a:lnTo>
                  <a:lnTo>
                    <a:pt x="188" y="140"/>
                  </a:lnTo>
                  <a:close/>
                  <a:moveTo>
                    <a:pt x="34" y="70"/>
                  </a:moveTo>
                  <a:lnTo>
                    <a:pt x="10" y="70"/>
                  </a:lnTo>
                  <a:lnTo>
                    <a:pt x="10" y="70"/>
                  </a:lnTo>
                  <a:lnTo>
                    <a:pt x="6" y="70"/>
                  </a:lnTo>
                  <a:lnTo>
                    <a:pt x="2" y="72"/>
                  </a:lnTo>
                  <a:lnTo>
                    <a:pt x="0" y="76"/>
                  </a:lnTo>
                  <a:lnTo>
                    <a:pt x="0" y="80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2" y="110"/>
                  </a:lnTo>
                  <a:lnTo>
                    <a:pt x="6" y="112"/>
                  </a:lnTo>
                  <a:lnTo>
                    <a:pt x="10" y="114"/>
                  </a:lnTo>
                  <a:lnTo>
                    <a:pt x="34" y="114"/>
                  </a:lnTo>
                  <a:lnTo>
                    <a:pt x="34" y="114"/>
                  </a:lnTo>
                  <a:lnTo>
                    <a:pt x="38" y="112"/>
                  </a:lnTo>
                  <a:lnTo>
                    <a:pt x="40" y="110"/>
                  </a:lnTo>
                  <a:lnTo>
                    <a:pt x="42" y="108"/>
                  </a:lnTo>
                  <a:lnTo>
                    <a:pt x="44" y="10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42" y="76"/>
                  </a:lnTo>
                  <a:lnTo>
                    <a:pt x="40" y="72"/>
                  </a:lnTo>
                  <a:lnTo>
                    <a:pt x="38" y="70"/>
                  </a:lnTo>
                  <a:lnTo>
                    <a:pt x="34" y="70"/>
                  </a:lnTo>
                  <a:lnTo>
                    <a:pt x="34" y="70"/>
                  </a:lnTo>
                  <a:close/>
                  <a:moveTo>
                    <a:pt x="350" y="0"/>
                  </a:moveTo>
                  <a:lnTo>
                    <a:pt x="312" y="0"/>
                  </a:lnTo>
                  <a:lnTo>
                    <a:pt x="248" y="116"/>
                  </a:lnTo>
                  <a:lnTo>
                    <a:pt x="220" y="66"/>
                  </a:lnTo>
                  <a:lnTo>
                    <a:pt x="184" y="66"/>
                  </a:lnTo>
                  <a:lnTo>
                    <a:pt x="248" y="184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4" name="Freeform 4838"/>
          <p:cNvSpPr>
            <a:spLocks noEditPoints="1"/>
          </p:cNvSpPr>
          <p:nvPr/>
        </p:nvSpPr>
        <p:spPr bwMode="auto">
          <a:xfrm>
            <a:off x="1156413" y="2868510"/>
            <a:ext cx="2304255" cy="2009832"/>
          </a:xfrm>
          <a:custGeom>
            <a:avLst/>
            <a:gdLst>
              <a:gd name="T0" fmla="*/ 24 w 340"/>
              <a:gd name="T1" fmla="*/ 266 h 338"/>
              <a:gd name="T2" fmla="*/ 18 w 340"/>
              <a:gd name="T3" fmla="*/ 270 h 338"/>
              <a:gd name="T4" fmla="*/ 14 w 340"/>
              <a:gd name="T5" fmla="*/ 276 h 338"/>
              <a:gd name="T6" fmla="*/ 16 w 340"/>
              <a:gd name="T7" fmla="*/ 280 h 338"/>
              <a:gd name="T8" fmla="*/ 20 w 340"/>
              <a:gd name="T9" fmla="*/ 286 h 338"/>
              <a:gd name="T10" fmla="*/ 316 w 340"/>
              <a:gd name="T11" fmla="*/ 286 h 338"/>
              <a:gd name="T12" fmla="*/ 320 w 340"/>
              <a:gd name="T13" fmla="*/ 286 h 338"/>
              <a:gd name="T14" fmla="*/ 324 w 340"/>
              <a:gd name="T15" fmla="*/ 280 h 338"/>
              <a:gd name="T16" fmla="*/ 326 w 340"/>
              <a:gd name="T17" fmla="*/ 276 h 338"/>
              <a:gd name="T18" fmla="*/ 322 w 340"/>
              <a:gd name="T19" fmla="*/ 270 h 338"/>
              <a:gd name="T20" fmla="*/ 316 w 340"/>
              <a:gd name="T21" fmla="*/ 266 h 338"/>
              <a:gd name="T22" fmla="*/ 298 w 340"/>
              <a:gd name="T23" fmla="*/ 192 h 338"/>
              <a:gd name="T24" fmla="*/ 316 w 340"/>
              <a:gd name="T25" fmla="*/ 192 h 338"/>
              <a:gd name="T26" fmla="*/ 322 w 340"/>
              <a:gd name="T27" fmla="*/ 190 h 338"/>
              <a:gd name="T28" fmla="*/ 326 w 340"/>
              <a:gd name="T29" fmla="*/ 182 h 338"/>
              <a:gd name="T30" fmla="*/ 324 w 340"/>
              <a:gd name="T31" fmla="*/ 178 h 338"/>
              <a:gd name="T32" fmla="*/ 320 w 340"/>
              <a:gd name="T33" fmla="*/ 172 h 338"/>
              <a:gd name="T34" fmla="*/ 24 w 340"/>
              <a:gd name="T35" fmla="*/ 172 h 338"/>
              <a:gd name="T36" fmla="*/ 20 w 340"/>
              <a:gd name="T37" fmla="*/ 172 h 338"/>
              <a:gd name="T38" fmla="*/ 16 w 340"/>
              <a:gd name="T39" fmla="*/ 178 h 338"/>
              <a:gd name="T40" fmla="*/ 14 w 340"/>
              <a:gd name="T41" fmla="*/ 182 h 338"/>
              <a:gd name="T42" fmla="*/ 18 w 340"/>
              <a:gd name="T43" fmla="*/ 190 h 338"/>
              <a:gd name="T44" fmla="*/ 24 w 340"/>
              <a:gd name="T45" fmla="*/ 192 h 338"/>
              <a:gd name="T46" fmla="*/ 42 w 340"/>
              <a:gd name="T47" fmla="*/ 266 h 338"/>
              <a:gd name="T48" fmla="*/ 248 w 340"/>
              <a:gd name="T49" fmla="*/ 266 h 338"/>
              <a:gd name="T50" fmla="*/ 230 w 340"/>
              <a:gd name="T51" fmla="*/ 192 h 338"/>
              <a:gd name="T52" fmla="*/ 248 w 340"/>
              <a:gd name="T53" fmla="*/ 266 h 338"/>
              <a:gd name="T54" fmla="*/ 162 w 340"/>
              <a:gd name="T55" fmla="*/ 266 h 338"/>
              <a:gd name="T56" fmla="*/ 178 w 340"/>
              <a:gd name="T57" fmla="*/ 192 h 338"/>
              <a:gd name="T58" fmla="*/ 110 w 340"/>
              <a:gd name="T59" fmla="*/ 266 h 338"/>
              <a:gd name="T60" fmla="*/ 92 w 340"/>
              <a:gd name="T61" fmla="*/ 192 h 338"/>
              <a:gd name="T62" fmla="*/ 110 w 340"/>
              <a:gd name="T63" fmla="*/ 266 h 338"/>
              <a:gd name="T64" fmla="*/ 340 w 340"/>
              <a:gd name="T65" fmla="*/ 322 h 338"/>
              <a:gd name="T66" fmla="*/ 334 w 340"/>
              <a:gd name="T67" fmla="*/ 334 h 338"/>
              <a:gd name="T68" fmla="*/ 324 w 340"/>
              <a:gd name="T69" fmla="*/ 338 h 338"/>
              <a:gd name="T70" fmla="*/ 16 w 340"/>
              <a:gd name="T71" fmla="*/ 338 h 338"/>
              <a:gd name="T72" fmla="*/ 6 w 340"/>
              <a:gd name="T73" fmla="*/ 334 h 338"/>
              <a:gd name="T74" fmla="*/ 0 w 340"/>
              <a:gd name="T75" fmla="*/ 322 h 338"/>
              <a:gd name="T76" fmla="*/ 2 w 340"/>
              <a:gd name="T77" fmla="*/ 316 h 338"/>
              <a:gd name="T78" fmla="*/ 10 w 340"/>
              <a:gd name="T79" fmla="*/ 308 h 338"/>
              <a:gd name="T80" fmla="*/ 324 w 340"/>
              <a:gd name="T81" fmla="*/ 306 h 338"/>
              <a:gd name="T82" fmla="*/ 330 w 340"/>
              <a:gd name="T83" fmla="*/ 308 h 338"/>
              <a:gd name="T84" fmla="*/ 338 w 340"/>
              <a:gd name="T85" fmla="*/ 316 h 338"/>
              <a:gd name="T86" fmla="*/ 340 w 340"/>
              <a:gd name="T87" fmla="*/ 322 h 338"/>
              <a:gd name="T88" fmla="*/ 82 w 340"/>
              <a:gd name="T89" fmla="*/ 154 h 338"/>
              <a:gd name="T90" fmla="*/ 84 w 340"/>
              <a:gd name="T91" fmla="*/ 136 h 338"/>
              <a:gd name="T92" fmla="*/ 98 w 340"/>
              <a:gd name="T93" fmla="*/ 104 h 338"/>
              <a:gd name="T94" fmla="*/ 120 w 340"/>
              <a:gd name="T95" fmla="*/ 80 h 338"/>
              <a:gd name="T96" fmla="*/ 152 w 340"/>
              <a:gd name="T97" fmla="*/ 68 h 338"/>
              <a:gd name="T98" fmla="*/ 170 w 340"/>
              <a:gd name="T99" fmla="*/ 66 h 338"/>
              <a:gd name="T100" fmla="*/ 204 w 340"/>
              <a:gd name="T101" fmla="*/ 72 h 338"/>
              <a:gd name="T102" fmla="*/ 232 w 340"/>
              <a:gd name="T103" fmla="*/ 92 h 338"/>
              <a:gd name="T104" fmla="*/ 250 w 340"/>
              <a:gd name="T105" fmla="*/ 118 h 338"/>
              <a:gd name="T106" fmla="*/ 258 w 340"/>
              <a:gd name="T107" fmla="*/ 154 h 338"/>
              <a:gd name="T108" fmla="*/ 192 w 340"/>
              <a:gd name="T109" fmla="*/ 54 h 338"/>
              <a:gd name="T110" fmla="*/ 148 w 340"/>
              <a:gd name="T111" fmla="*/ 26 h 338"/>
              <a:gd name="T112" fmla="*/ 192 w 340"/>
              <a:gd name="T113" fmla="*/ 26 h 338"/>
              <a:gd name="T114" fmla="*/ 192 w 340"/>
              <a:gd name="T115" fmla="*/ 54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0" h="338">
                <a:moveTo>
                  <a:pt x="24" y="266"/>
                </a:moveTo>
                <a:lnTo>
                  <a:pt x="24" y="266"/>
                </a:lnTo>
                <a:lnTo>
                  <a:pt x="20" y="268"/>
                </a:lnTo>
                <a:lnTo>
                  <a:pt x="18" y="270"/>
                </a:lnTo>
                <a:lnTo>
                  <a:pt x="16" y="272"/>
                </a:lnTo>
                <a:lnTo>
                  <a:pt x="14" y="276"/>
                </a:lnTo>
                <a:lnTo>
                  <a:pt x="14" y="276"/>
                </a:lnTo>
                <a:lnTo>
                  <a:pt x="16" y="280"/>
                </a:lnTo>
                <a:lnTo>
                  <a:pt x="18" y="284"/>
                </a:lnTo>
                <a:lnTo>
                  <a:pt x="20" y="286"/>
                </a:lnTo>
                <a:lnTo>
                  <a:pt x="24" y="286"/>
                </a:lnTo>
                <a:lnTo>
                  <a:pt x="316" y="286"/>
                </a:lnTo>
                <a:lnTo>
                  <a:pt x="316" y="286"/>
                </a:lnTo>
                <a:lnTo>
                  <a:pt x="320" y="286"/>
                </a:lnTo>
                <a:lnTo>
                  <a:pt x="322" y="284"/>
                </a:lnTo>
                <a:lnTo>
                  <a:pt x="324" y="280"/>
                </a:lnTo>
                <a:lnTo>
                  <a:pt x="326" y="276"/>
                </a:lnTo>
                <a:lnTo>
                  <a:pt x="326" y="276"/>
                </a:lnTo>
                <a:lnTo>
                  <a:pt x="324" y="272"/>
                </a:lnTo>
                <a:lnTo>
                  <a:pt x="322" y="270"/>
                </a:lnTo>
                <a:lnTo>
                  <a:pt x="320" y="268"/>
                </a:lnTo>
                <a:lnTo>
                  <a:pt x="316" y="266"/>
                </a:lnTo>
                <a:lnTo>
                  <a:pt x="298" y="266"/>
                </a:lnTo>
                <a:lnTo>
                  <a:pt x="298" y="192"/>
                </a:lnTo>
                <a:lnTo>
                  <a:pt x="316" y="192"/>
                </a:lnTo>
                <a:lnTo>
                  <a:pt x="316" y="192"/>
                </a:lnTo>
                <a:lnTo>
                  <a:pt x="320" y="192"/>
                </a:lnTo>
                <a:lnTo>
                  <a:pt x="322" y="190"/>
                </a:lnTo>
                <a:lnTo>
                  <a:pt x="324" y="186"/>
                </a:lnTo>
                <a:lnTo>
                  <a:pt x="326" y="182"/>
                </a:lnTo>
                <a:lnTo>
                  <a:pt x="326" y="182"/>
                </a:lnTo>
                <a:lnTo>
                  <a:pt x="324" y="178"/>
                </a:lnTo>
                <a:lnTo>
                  <a:pt x="322" y="176"/>
                </a:lnTo>
                <a:lnTo>
                  <a:pt x="320" y="172"/>
                </a:lnTo>
                <a:lnTo>
                  <a:pt x="316" y="172"/>
                </a:lnTo>
                <a:lnTo>
                  <a:pt x="24" y="172"/>
                </a:lnTo>
                <a:lnTo>
                  <a:pt x="24" y="172"/>
                </a:lnTo>
                <a:lnTo>
                  <a:pt x="20" y="172"/>
                </a:lnTo>
                <a:lnTo>
                  <a:pt x="18" y="176"/>
                </a:lnTo>
                <a:lnTo>
                  <a:pt x="16" y="178"/>
                </a:lnTo>
                <a:lnTo>
                  <a:pt x="14" y="182"/>
                </a:lnTo>
                <a:lnTo>
                  <a:pt x="14" y="182"/>
                </a:lnTo>
                <a:lnTo>
                  <a:pt x="16" y="186"/>
                </a:lnTo>
                <a:lnTo>
                  <a:pt x="18" y="190"/>
                </a:lnTo>
                <a:lnTo>
                  <a:pt x="20" y="192"/>
                </a:lnTo>
                <a:lnTo>
                  <a:pt x="24" y="192"/>
                </a:lnTo>
                <a:lnTo>
                  <a:pt x="42" y="192"/>
                </a:lnTo>
                <a:lnTo>
                  <a:pt x="42" y="266"/>
                </a:lnTo>
                <a:lnTo>
                  <a:pt x="24" y="266"/>
                </a:lnTo>
                <a:close/>
                <a:moveTo>
                  <a:pt x="248" y="266"/>
                </a:moveTo>
                <a:lnTo>
                  <a:pt x="230" y="266"/>
                </a:lnTo>
                <a:lnTo>
                  <a:pt x="230" y="192"/>
                </a:lnTo>
                <a:lnTo>
                  <a:pt x="248" y="192"/>
                </a:lnTo>
                <a:lnTo>
                  <a:pt x="248" y="266"/>
                </a:lnTo>
                <a:close/>
                <a:moveTo>
                  <a:pt x="178" y="266"/>
                </a:moveTo>
                <a:lnTo>
                  <a:pt x="162" y="266"/>
                </a:lnTo>
                <a:lnTo>
                  <a:pt x="162" y="192"/>
                </a:lnTo>
                <a:lnTo>
                  <a:pt x="178" y="192"/>
                </a:lnTo>
                <a:lnTo>
                  <a:pt x="178" y="266"/>
                </a:lnTo>
                <a:close/>
                <a:moveTo>
                  <a:pt x="110" y="266"/>
                </a:moveTo>
                <a:lnTo>
                  <a:pt x="92" y="266"/>
                </a:lnTo>
                <a:lnTo>
                  <a:pt x="92" y="192"/>
                </a:lnTo>
                <a:lnTo>
                  <a:pt x="110" y="192"/>
                </a:lnTo>
                <a:lnTo>
                  <a:pt x="110" y="266"/>
                </a:lnTo>
                <a:close/>
                <a:moveTo>
                  <a:pt x="340" y="322"/>
                </a:moveTo>
                <a:lnTo>
                  <a:pt x="340" y="322"/>
                </a:lnTo>
                <a:lnTo>
                  <a:pt x="338" y="328"/>
                </a:lnTo>
                <a:lnTo>
                  <a:pt x="334" y="334"/>
                </a:lnTo>
                <a:lnTo>
                  <a:pt x="330" y="336"/>
                </a:lnTo>
                <a:lnTo>
                  <a:pt x="324" y="338"/>
                </a:lnTo>
                <a:lnTo>
                  <a:pt x="16" y="338"/>
                </a:lnTo>
                <a:lnTo>
                  <a:pt x="16" y="338"/>
                </a:lnTo>
                <a:lnTo>
                  <a:pt x="10" y="336"/>
                </a:lnTo>
                <a:lnTo>
                  <a:pt x="6" y="334"/>
                </a:lnTo>
                <a:lnTo>
                  <a:pt x="2" y="328"/>
                </a:lnTo>
                <a:lnTo>
                  <a:pt x="0" y="322"/>
                </a:lnTo>
                <a:lnTo>
                  <a:pt x="0" y="322"/>
                </a:lnTo>
                <a:lnTo>
                  <a:pt x="2" y="316"/>
                </a:lnTo>
                <a:lnTo>
                  <a:pt x="6" y="310"/>
                </a:lnTo>
                <a:lnTo>
                  <a:pt x="10" y="308"/>
                </a:lnTo>
                <a:lnTo>
                  <a:pt x="16" y="306"/>
                </a:lnTo>
                <a:lnTo>
                  <a:pt x="324" y="306"/>
                </a:lnTo>
                <a:lnTo>
                  <a:pt x="324" y="306"/>
                </a:lnTo>
                <a:lnTo>
                  <a:pt x="330" y="308"/>
                </a:lnTo>
                <a:lnTo>
                  <a:pt x="334" y="310"/>
                </a:lnTo>
                <a:lnTo>
                  <a:pt x="338" y="316"/>
                </a:lnTo>
                <a:lnTo>
                  <a:pt x="340" y="322"/>
                </a:lnTo>
                <a:lnTo>
                  <a:pt x="340" y="322"/>
                </a:lnTo>
                <a:close/>
                <a:moveTo>
                  <a:pt x="258" y="154"/>
                </a:moveTo>
                <a:lnTo>
                  <a:pt x="82" y="154"/>
                </a:lnTo>
                <a:lnTo>
                  <a:pt x="82" y="154"/>
                </a:lnTo>
                <a:lnTo>
                  <a:pt x="84" y="136"/>
                </a:lnTo>
                <a:lnTo>
                  <a:pt x="90" y="118"/>
                </a:lnTo>
                <a:lnTo>
                  <a:pt x="98" y="104"/>
                </a:lnTo>
                <a:lnTo>
                  <a:pt x="108" y="92"/>
                </a:lnTo>
                <a:lnTo>
                  <a:pt x="120" y="80"/>
                </a:lnTo>
                <a:lnTo>
                  <a:pt x="136" y="72"/>
                </a:lnTo>
                <a:lnTo>
                  <a:pt x="152" y="68"/>
                </a:lnTo>
                <a:lnTo>
                  <a:pt x="170" y="66"/>
                </a:lnTo>
                <a:lnTo>
                  <a:pt x="170" y="66"/>
                </a:lnTo>
                <a:lnTo>
                  <a:pt x="188" y="68"/>
                </a:lnTo>
                <a:lnTo>
                  <a:pt x="204" y="72"/>
                </a:lnTo>
                <a:lnTo>
                  <a:pt x="220" y="80"/>
                </a:lnTo>
                <a:lnTo>
                  <a:pt x="232" y="92"/>
                </a:lnTo>
                <a:lnTo>
                  <a:pt x="242" y="104"/>
                </a:lnTo>
                <a:lnTo>
                  <a:pt x="250" y="118"/>
                </a:lnTo>
                <a:lnTo>
                  <a:pt x="256" y="136"/>
                </a:lnTo>
                <a:lnTo>
                  <a:pt x="258" y="154"/>
                </a:lnTo>
                <a:lnTo>
                  <a:pt x="258" y="154"/>
                </a:lnTo>
                <a:close/>
                <a:moveTo>
                  <a:pt x="192" y="54"/>
                </a:moveTo>
                <a:lnTo>
                  <a:pt x="148" y="54"/>
                </a:lnTo>
                <a:lnTo>
                  <a:pt x="148" y="26"/>
                </a:lnTo>
                <a:lnTo>
                  <a:pt x="170" y="0"/>
                </a:lnTo>
                <a:lnTo>
                  <a:pt x="192" y="26"/>
                </a:lnTo>
                <a:lnTo>
                  <a:pt x="192" y="26"/>
                </a:lnTo>
                <a:lnTo>
                  <a:pt x="192" y="54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7" name="Freeform 4838"/>
          <p:cNvSpPr>
            <a:spLocks noEditPoints="1"/>
          </p:cNvSpPr>
          <p:nvPr/>
        </p:nvSpPr>
        <p:spPr bwMode="auto">
          <a:xfrm>
            <a:off x="7764018" y="1883877"/>
            <a:ext cx="3671967" cy="3176271"/>
          </a:xfrm>
          <a:custGeom>
            <a:avLst/>
            <a:gdLst>
              <a:gd name="T0" fmla="*/ 24 w 340"/>
              <a:gd name="T1" fmla="*/ 266 h 338"/>
              <a:gd name="T2" fmla="*/ 18 w 340"/>
              <a:gd name="T3" fmla="*/ 270 h 338"/>
              <a:gd name="T4" fmla="*/ 14 w 340"/>
              <a:gd name="T5" fmla="*/ 276 h 338"/>
              <a:gd name="T6" fmla="*/ 16 w 340"/>
              <a:gd name="T7" fmla="*/ 280 h 338"/>
              <a:gd name="T8" fmla="*/ 20 w 340"/>
              <a:gd name="T9" fmla="*/ 286 h 338"/>
              <a:gd name="T10" fmla="*/ 316 w 340"/>
              <a:gd name="T11" fmla="*/ 286 h 338"/>
              <a:gd name="T12" fmla="*/ 320 w 340"/>
              <a:gd name="T13" fmla="*/ 286 h 338"/>
              <a:gd name="T14" fmla="*/ 324 w 340"/>
              <a:gd name="T15" fmla="*/ 280 h 338"/>
              <a:gd name="T16" fmla="*/ 326 w 340"/>
              <a:gd name="T17" fmla="*/ 276 h 338"/>
              <a:gd name="T18" fmla="*/ 322 w 340"/>
              <a:gd name="T19" fmla="*/ 270 h 338"/>
              <a:gd name="T20" fmla="*/ 316 w 340"/>
              <a:gd name="T21" fmla="*/ 266 h 338"/>
              <a:gd name="T22" fmla="*/ 298 w 340"/>
              <a:gd name="T23" fmla="*/ 192 h 338"/>
              <a:gd name="T24" fmla="*/ 316 w 340"/>
              <a:gd name="T25" fmla="*/ 192 h 338"/>
              <a:gd name="T26" fmla="*/ 322 w 340"/>
              <a:gd name="T27" fmla="*/ 190 h 338"/>
              <a:gd name="T28" fmla="*/ 326 w 340"/>
              <a:gd name="T29" fmla="*/ 182 h 338"/>
              <a:gd name="T30" fmla="*/ 324 w 340"/>
              <a:gd name="T31" fmla="*/ 178 h 338"/>
              <a:gd name="T32" fmla="*/ 320 w 340"/>
              <a:gd name="T33" fmla="*/ 172 h 338"/>
              <a:gd name="T34" fmla="*/ 24 w 340"/>
              <a:gd name="T35" fmla="*/ 172 h 338"/>
              <a:gd name="T36" fmla="*/ 20 w 340"/>
              <a:gd name="T37" fmla="*/ 172 h 338"/>
              <a:gd name="T38" fmla="*/ 16 w 340"/>
              <a:gd name="T39" fmla="*/ 178 h 338"/>
              <a:gd name="T40" fmla="*/ 14 w 340"/>
              <a:gd name="T41" fmla="*/ 182 h 338"/>
              <a:gd name="T42" fmla="*/ 18 w 340"/>
              <a:gd name="T43" fmla="*/ 190 h 338"/>
              <a:gd name="T44" fmla="*/ 24 w 340"/>
              <a:gd name="T45" fmla="*/ 192 h 338"/>
              <a:gd name="T46" fmla="*/ 42 w 340"/>
              <a:gd name="T47" fmla="*/ 266 h 338"/>
              <a:gd name="T48" fmla="*/ 248 w 340"/>
              <a:gd name="T49" fmla="*/ 266 h 338"/>
              <a:gd name="T50" fmla="*/ 230 w 340"/>
              <a:gd name="T51" fmla="*/ 192 h 338"/>
              <a:gd name="T52" fmla="*/ 248 w 340"/>
              <a:gd name="T53" fmla="*/ 266 h 338"/>
              <a:gd name="T54" fmla="*/ 162 w 340"/>
              <a:gd name="T55" fmla="*/ 266 h 338"/>
              <a:gd name="T56" fmla="*/ 178 w 340"/>
              <a:gd name="T57" fmla="*/ 192 h 338"/>
              <a:gd name="T58" fmla="*/ 110 w 340"/>
              <a:gd name="T59" fmla="*/ 266 h 338"/>
              <a:gd name="T60" fmla="*/ 92 w 340"/>
              <a:gd name="T61" fmla="*/ 192 h 338"/>
              <a:gd name="T62" fmla="*/ 110 w 340"/>
              <a:gd name="T63" fmla="*/ 266 h 338"/>
              <a:gd name="T64" fmla="*/ 340 w 340"/>
              <a:gd name="T65" fmla="*/ 322 h 338"/>
              <a:gd name="T66" fmla="*/ 334 w 340"/>
              <a:gd name="T67" fmla="*/ 334 h 338"/>
              <a:gd name="T68" fmla="*/ 324 w 340"/>
              <a:gd name="T69" fmla="*/ 338 h 338"/>
              <a:gd name="T70" fmla="*/ 16 w 340"/>
              <a:gd name="T71" fmla="*/ 338 h 338"/>
              <a:gd name="T72" fmla="*/ 6 w 340"/>
              <a:gd name="T73" fmla="*/ 334 h 338"/>
              <a:gd name="T74" fmla="*/ 0 w 340"/>
              <a:gd name="T75" fmla="*/ 322 h 338"/>
              <a:gd name="T76" fmla="*/ 2 w 340"/>
              <a:gd name="T77" fmla="*/ 316 h 338"/>
              <a:gd name="T78" fmla="*/ 10 w 340"/>
              <a:gd name="T79" fmla="*/ 308 h 338"/>
              <a:gd name="T80" fmla="*/ 324 w 340"/>
              <a:gd name="T81" fmla="*/ 306 h 338"/>
              <a:gd name="T82" fmla="*/ 330 w 340"/>
              <a:gd name="T83" fmla="*/ 308 h 338"/>
              <a:gd name="T84" fmla="*/ 338 w 340"/>
              <a:gd name="T85" fmla="*/ 316 h 338"/>
              <a:gd name="T86" fmla="*/ 340 w 340"/>
              <a:gd name="T87" fmla="*/ 322 h 338"/>
              <a:gd name="T88" fmla="*/ 82 w 340"/>
              <a:gd name="T89" fmla="*/ 154 h 338"/>
              <a:gd name="T90" fmla="*/ 84 w 340"/>
              <a:gd name="T91" fmla="*/ 136 h 338"/>
              <a:gd name="T92" fmla="*/ 98 w 340"/>
              <a:gd name="T93" fmla="*/ 104 h 338"/>
              <a:gd name="T94" fmla="*/ 120 w 340"/>
              <a:gd name="T95" fmla="*/ 80 h 338"/>
              <a:gd name="T96" fmla="*/ 152 w 340"/>
              <a:gd name="T97" fmla="*/ 68 h 338"/>
              <a:gd name="T98" fmla="*/ 170 w 340"/>
              <a:gd name="T99" fmla="*/ 66 h 338"/>
              <a:gd name="T100" fmla="*/ 204 w 340"/>
              <a:gd name="T101" fmla="*/ 72 h 338"/>
              <a:gd name="T102" fmla="*/ 232 w 340"/>
              <a:gd name="T103" fmla="*/ 92 h 338"/>
              <a:gd name="T104" fmla="*/ 250 w 340"/>
              <a:gd name="T105" fmla="*/ 118 h 338"/>
              <a:gd name="T106" fmla="*/ 258 w 340"/>
              <a:gd name="T107" fmla="*/ 154 h 338"/>
              <a:gd name="T108" fmla="*/ 192 w 340"/>
              <a:gd name="T109" fmla="*/ 54 h 338"/>
              <a:gd name="T110" fmla="*/ 148 w 340"/>
              <a:gd name="T111" fmla="*/ 26 h 338"/>
              <a:gd name="T112" fmla="*/ 192 w 340"/>
              <a:gd name="T113" fmla="*/ 26 h 338"/>
              <a:gd name="T114" fmla="*/ 192 w 340"/>
              <a:gd name="T115" fmla="*/ 54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0" h="338">
                <a:moveTo>
                  <a:pt x="24" y="266"/>
                </a:moveTo>
                <a:lnTo>
                  <a:pt x="24" y="266"/>
                </a:lnTo>
                <a:lnTo>
                  <a:pt x="20" y="268"/>
                </a:lnTo>
                <a:lnTo>
                  <a:pt x="18" y="270"/>
                </a:lnTo>
                <a:lnTo>
                  <a:pt x="16" y="272"/>
                </a:lnTo>
                <a:lnTo>
                  <a:pt x="14" y="276"/>
                </a:lnTo>
                <a:lnTo>
                  <a:pt x="14" y="276"/>
                </a:lnTo>
                <a:lnTo>
                  <a:pt x="16" y="280"/>
                </a:lnTo>
                <a:lnTo>
                  <a:pt x="18" y="284"/>
                </a:lnTo>
                <a:lnTo>
                  <a:pt x="20" y="286"/>
                </a:lnTo>
                <a:lnTo>
                  <a:pt x="24" y="286"/>
                </a:lnTo>
                <a:lnTo>
                  <a:pt x="316" y="286"/>
                </a:lnTo>
                <a:lnTo>
                  <a:pt x="316" y="286"/>
                </a:lnTo>
                <a:lnTo>
                  <a:pt x="320" y="286"/>
                </a:lnTo>
                <a:lnTo>
                  <a:pt x="322" y="284"/>
                </a:lnTo>
                <a:lnTo>
                  <a:pt x="324" y="280"/>
                </a:lnTo>
                <a:lnTo>
                  <a:pt x="326" y="276"/>
                </a:lnTo>
                <a:lnTo>
                  <a:pt x="326" y="276"/>
                </a:lnTo>
                <a:lnTo>
                  <a:pt x="324" y="272"/>
                </a:lnTo>
                <a:lnTo>
                  <a:pt x="322" y="270"/>
                </a:lnTo>
                <a:lnTo>
                  <a:pt x="320" y="268"/>
                </a:lnTo>
                <a:lnTo>
                  <a:pt x="316" y="266"/>
                </a:lnTo>
                <a:lnTo>
                  <a:pt x="298" y="266"/>
                </a:lnTo>
                <a:lnTo>
                  <a:pt x="298" y="192"/>
                </a:lnTo>
                <a:lnTo>
                  <a:pt x="316" y="192"/>
                </a:lnTo>
                <a:lnTo>
                  <a:pt x="316" y="192"/>
                </a:lnTo>
                <a:lnTo>
                  <a:pt x="320" y="192"/>
                </a:lnTo>
                <a:lnTo>
                  <a:pt x="322" y="190"/>
                </a:lnTo>
                <a:lnTo>
                  <a:pt x="324" y="186"/>
                </a:lnTo>
                <a:lnTo>
                  <a:pt x="326" y="182"/>
                </a:lnTo>
                <a:lnTo>
                  <a:pt x="326" y="182"/>
                </a:lnTo>
                <a:lnTo>
                  <a:pt x="324" y="178"/>
                </a:lnTo>
                <a:lnTo>
                  <a:pt x="322" y="176"/>
                </a:lnTo>
                <a:lnTo>
                  <a:pt x="320" y="172"/>
                </a:lnTo>
                <a:lnTo>
                  <a:pt x="316" y="172"/>
                </a:lnTo>
                <a:lnTo>
                  <a:pt x="24" y="172"/>
                </a:lnTo>
                <a:lnTo>
                  <a:pt x="24" y="172"/>
                </a:lnTo>
                <a:lnTo>
                  <a:pt x="20" y="172"/>
                </a:lnTo>
                <a:lnTo>
                  <a:pt x="18" y="176"/>
                </a:lnTo>
                <a:lnTo>
                  <a:pt x="16" y="178"/>
                </a:lnTo>
                <a:lnTo>
                  <a:pt x="14" y="182"/>
                </a:lnTo>
                <a:lnTo>
                  <a:pt x="14" y="182"/>
                </a:lnTo>
                <a:lnTo>
                  <a:pt x="16" y="186"/>
                </a:lnTo>
                <a:lnTo>
                  <a:pt x="18" y="190"/>
                </a:lnTo>
                <a:lnTo>
                  <a:pt x="20" y="192"/>
                </a:lnTo>
                <a:lnTo>
                  <a:pt x="24" y="192"/>
                </a:lnTo>
                <a:lnTo>
                  <a:pt x="42" y="192"/>
                </a:lnTo>
                <a:lnTo>
                  <a:pt x="42" y="266"/>
                </a:lnTo>
                <a:lnTo>
                  <a:pt x="24" y="266"/>
                </a:lnTo>
                <a:close/>
                <a:moveTo>
                  <a:pt x="248" y="266"/>
                </a:moveTo>
                <a:lnTo>
                  <a:pt x="230" y="266"/>
                </a:lnTo>
                <a:lnTo>
                  <a:pt x="230" y="192"/>
                </a:lnTo>
                <a:lnTo>
                  <a:pt x="248" y="192"/>
                </a:lnTo>
                <a:lnTo>
                  <a:pt x="248" y="266"/>
                </a:lnTo>
                <a:close/>
                <a:moveTo>
                  <a:pt x="178" y="266"/>
                </a:moveTo>
                <a:lnTo>
                  <a:pt x="162" y="266"/>
                </a:lnTo>
                <a:lnTo>
                  <a:pt x="162" y="192"/>
                </a:lnTo>
                <a:lnTo>
                  <a:pt x="178" y="192"/>
                </a:lnTo>
                <a:lnTo>
                  <a:pt x="178" y="266"/>
                </a:lnTo>
                <a:close/>
                <a:moveTo>
                  <a:pt x="110" y="266"/>
                </a:moveTo>
                <a:lnTo>
                  <a:pt x="92" y="266"/>
                </a:lnTo>
                <a:lnTo>
                  <a:pt x="92" y="192"/>
                </a:lnTo>
                <a:lnTo>
                  <a:pt x="110" y="192"/>
                </a:lnTo>
                <a:lnTo>
                  <a:pt x="110" y="266"/>
                </a:lnTo>
                <a:close/>
                <a:moveTo>
                  <a:pt x="340" y="322"/>
                </a:moveTo>
                <a:lnTo>
                  <a:pt x="340" y="322"/>
                </a:lnTo>
                <a:lnTo>
                  <a:pt x="338" y="328"/>
                </a:lnTo>
                <a:lnTo>
                  <a:pt x="334" y="334"/>
                </a:lnTo>
                <a:lnTo>
                  <a:pt x="330" y="336"/>
                </a:lnTo>
                <a:lnTo>
                  <a:pt x="324" y="338"/>
                </a:lnTo>
                <a:lnTo>
                  <a:pt x="16" y="338"/>
                </a:lnTo>
                <a:lnTo>
                  <a:pt x="16" y="338"/>
                </a:lnTo>
                <a:lnTo>
                  <a:pt x="10" y="336"/>
                </a:lnTo>
                <a:lnTo>
                  <a:pt x="6" y="334"/>
                </a:lnTo>
                <a:lnTo>
                  <a:pt x="2" y="328"/>
                </a:lnTo>
                <a:lnTo>
                  <a:pt x="0" y="322"/>
                </a:lnTo>
                <a:lnTo>
                  <a:pt x="0" y="322"/>
                </a:lnTo>
                <a:lnTo>
                  <a:pt x="2" y="316"/>
                </a:lnTo>
                <a:lnTo>
                  <a:pt x="6" y="310"/>
                </a:lnTo>
                <a:lnTo>
                  <a:pt x="10" y="308"/>
                </a:lnTo>
                <a:lnTo>
                  <a:pt x="16" y="306"/>
                </a:lnTo>
                <a:lnTo>
                  <a:pt x="324" y="306"/>
                </a:lnTo>
                <a:lnTo>
                  <a:pt x="324" y="306"/>
                </a:lnTo>
                <a:lnTo>
                  <a:pt x="330" y="308"/>
                </a:lnTo>
                <a:lnTo>
                  <a:pt x="334" y="310"/>
                </a:lnTo>
                <a:lnTo>
                  <a:pt x="338" y="316"/>
                </a:lnTo>
                <a:lnTo>
                  <a:pt x="340" y="322"/>
                </a:lnTo>
                <a:lnTo>
                  <a:pt x="340" y="322"/>
                </a:lnTo>
                <a:close/>
                <a:moveTo>
                  <a:pt x="258" y="154"/>
                </a:moveTo>
                <a:lnTo>
                  <a:pt x="82" y="154"/>
                </a:lnTo>
                <a:lnTo>
                  <a:pt x="82" y="154"/>
                </a:lnTo>
                <a:lnTo>
                  <a:pt x="84" y="136"/>
                </a:lnTo>
                <a:lnTo>
                  <a:pt x="90" y="118"/>
                </a:lnTo>
                <a:lnTo>
                  <a:pt x="98" y="104"/>
                </a:lnTo>
                <a:lnTo>
                  <a:pt x="108" y="92"/>
                </a:lnTo>
                <a:lnTo>
                  <a:pt x="120" y="80"/>
                </a:lnTo>
                <a:lnTo>
                  <a:pt x="136" y="72"/>
                </a:lnTo>
                <a:lnTo>
                  <a:pt x="152" y="68"/>
                </a:lnTo>
                <a:lnTo>
                  <a:pt x="170" y="66"/>
                </a:lnTo>
                <a:lnTo>
                  <a:pt x="170" y="66"/>
                </a:lnTo>
                <a:lnTo>
                  <a:pt x="188" y="68"/>
                </a:lnTo>
                <a:lnTo>
                  <a:pt x="204" y="72"/>
                </a:lnTo>
                <a:lnTo>
                  <a:pt x="220" y="80"/>
                </a:lnTo>
                <a:lnTo>
                  <a:pt x="232" y="92"/>
                </a:lnTo>
                <a:lnTo>
                  <a:pt x="242" y="104"/>
                </a:lnTo>
                <a:lnTo>
                  <a:pt x="250" y="118"/>
                </a:lnTo>
                <a:lnTo>
                  <a:pt x="256" y="136"/>
                </a:lnTo>
                <a:lnTo>
                  <a:pt x="258" y="154"/>
                </a:lnTo>
                <a:lnTo>
                  <a:pt x="258" y="154"/>
                </a:lnTo>
                <a:close/>
                <a:moveTo>
                  <a:pt x="192" y="54"/>
                </a:moveTo>
                <a:lnTo>
                  <a:pt x="148" y="54"/>
                </a:lnTo>
                <a:lnTo>
                  <a:pt x="148" y="26"/>
                </a:lnTo>
                <a:lnTo>
                  <a:pt x="170" y="0"/>
                </a:lnTo>
                <a:lnTo>
                  <a:pt x="192" y="26"/>
                </a:lnTo>
                <a:lnTo>
                  <a:pt x="192" y="26"/>
                </a:lnTo>
                <a:lnTo>
                  <a:pt x="192" y="54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5055305" y="3078996"/>
            <a:ext cx="1432013" cy="1985008"/>
            <a:chOff x="5055305" y="3078996"/>
            <a:chExt cx="1432013" cy="1985008"/>
          </a:xfrm>
        </p:grpSpPr>
        <p:sp>
          <p:nvSpPr>
            <p:cNvPr id="125" name="Freeform 4990"/>
            <p:cNvSpPr>
              <a:spLocks noEditPoints="1"/>
            </p:cNvSpPr>
            <p:nvPr/>
          </p:nvSpPr>
          <p:spPr bwMode="auto">
            <a:xfrm rot="20918291">
              <a:off x="5055305" y="3660969"/>
              <a:ext cx="467078" cy="639642"/>
            </a:xfrm>
            <a:custGeom>
              <a:avLst/>
              <a:gdLst>
                <a:gd name="T0" fmla="*/ 0 w 236"/>
                <a:gd name="T1" fmla="*/ 16 h 328"/>
                <a:gd name="T2" fmla="*/ 220 w 236"/>
                <a:gd name="T3" fmla="*/ 328 h 328"/>
                <a:gd name="T4" fmla="*/ 236 w 236"/>
                <a:gd name="T5" fmla="*/ 16 h 328"/>
                <a:gd name="T6" fmla="*/ 66 w 236"/>
                <a:gd name="T7" fmla="*/ 290 h 328"/>
                <a:gd name="T8" fmla="*/ 40 w 236"/>
                <a:gd name="T9" fmla="*/ 300 h 328"/>
                <a:gd name="T10" fmla="*/ 36 w 236"/>
                <a:gd name="T11" fmla="*/ 270 h 328"/>
                <a:gd name="T12" fmla="*/ 64 w 236"/>
                <a:gd name="T13" fmla="*/ 274 h 328"/>
                <a:gd name="T14" fmla="*/ 60 w 236"/>
                <a:gd name="T15" fmla="*/ 252 h 328"/>
                <a:gd name="T16" fmla="*/ 34 w 236"/>
                <a:gd name="T17" fmla="*/ 244 h 328"/>
                <a:gd name="T18" fmla="*/ 56 w 236"/>
                <a:gd name="T19" fmla="*/ 220 h 328"/>
                <a:gd name="T20" fmla="*/ 66 w 236"/>
                <a:gd name="T21" fmla="*/ 196 h 328"/>
                <a:gd name="T22" fmla="*/ 44 w 236"/>
                <a:gd name="T23" fmla="*/ 206 h 328"/>
                <a:gd name="T24" fmla="*/ 34 w 236"/>
                <a:gd name="T25" fmla="*/ 180 h 328"/>
                <a:gd name="T26" fmla="*/ 62 w 236"/>
                <a:gd name="T27" fmla="*/ 178 h 328"/>
                <a:gd name="T28" fmla="*/ 62 w 236"/>
                <a:gd name="T29" fmla="*/ 158 h 328"/>
                <a:gd name="T30" fmla="*/ 34 w 236"/>
                <a:gd name="T31" fmla="*/ 154 h 328"/>
                <a:gd name="T32" fmla="*/ 44 w 236"/>
                <a:gd name="T33" fmla="*/ 128 h 328"/>
                <a:gd name="T34" fmla="*/ 66 w 236"/>
                <a:gd name="T35" fmla="*/ 150 h 328"/>
                <a:gd name="T36" fmla="*/ 88 w 236"/>
                <a:gd name="T37" fmla="*/ 300 h 328"/>
                <a:gd name="T38" fmla="*/ 78 w 236"/>
                <a:gd name="T39" fmla="*/ 278 h 328"/>
                <a:gd name="T40" fmla="*/ 106 w 236"/>
                <a:gd name="T41" fmla="*/ 268 h 328"/>
                <a:gd name="T42" fmla="*/ 110 w 236"/>
                <a:gd name="T43" fmla="*/ 248 h 328"/>
                <a:gd name="T44" fmla="*/ 82 w 236"/>
                <a:gd name="T45" fmla="*/ 250 h 328"/>
                <a:gd name="T46" fmla="*/ 86 w 236"/>
                <a:gd name="T47" fmla="*/ 222 h 328"/>
                <a:gd name="T48" fmla="*/ 112 w 236"/>
                <a:gd name="T49" fmla="*/ 230 h 328"/>
                <a:gd name="T50" fmla="*/ 102 w 236"/>
                <a:gd name="T51" fmla="*/ 206 h 328"/>
                <a:gd name="T52" fmla="*/ 78 w 236"/>
                <a:gd name="T53" fmla="*/ 184 h 328"/>
                <a:gd name="T54" fmla="*/ 102 w 236"/>
                <a:gd name="T55" fmla="*/ 174 h 328"/>
                <a:gd name="T56" fmla="*/ 112 w 236"/>
                <a:gd name="T57" fmla="*/ 150 h 328"/>
                <a:gd name="T58" fmla="*/ 86 w 236"/>
                <a:gd name="T59" fmla="*/ 160 h 328"/>
                <a:gd name="T60" fmla="*/ 82 w 236"/>
                <a:gd name="T61" fmla="*/ 130 h 328"/>
                <a:gd name="T62" fmla="*/ 110 w 236"/>
                <a:gd name="T63" fmla="*/ 134 h 328"/>
                <a:gd name="T64" fmla="*/ 150 w 236"/>
                <a:gd name="T65" fmla="*/ 300 h 328"/>
                <a:gd name="T66" fmla="*/ 124 w 236"/>
                <a:gd name="T67" fmla="*/ 290 h 328"/>
                <a:gd name="T68" fmla="*/ 148 w 236"/>
                <a:gd name="T69" fmla="*/ 268 h 328"/>
                <a:gd name="T70" fmla="*/ 158 w 236"/>
                <a:gd name="T71" fmla="*/ 244 h 328"/>
                <a:gd name="T72" fmla="*/ 134 w 236"/>
                <a:gd name="T73" fmla="*/ 254 h 328"/>
                <a:gd name="T74" fmla="*/ 126 w 236"/>
                <a:gd name="T75" fmla="*/ 226 h 328"/>
                <a:gd name="T76" fmla="*/ 154 w 236"/>
                <a:gd name="T77" fmla="*/ 224 h 328"/>
                <a:gd name="T78" fmla="*/ 154 w 236"/>
                <a:gd name="T79" fmla="*/ 204 h 328"/>
                <a:gd name="T80" fmla="*/ 126 w 236"/>
                <a:gd name="T81" fmla="*/ 200 h 328"/>
                <a:gd name="T82" fmla="*/ 134 w 236"/>
                <a:gd name="T83" fmla="*/ 174 h 328"/>
                <a:gd name="T84" fmla="*/ 158 w 236"/>
                <a:gd name="T85" fmla="*/ 196 h 328"/>
                <a:gd name="T86" fmla="*/ 134 w 236"/>
                <a:gd name="T87" fmla="*/ 160 h 328"/>
                <a:gd name="T88" fmla="*/ 124 w 236"/>
                <a:gd name="T89" fmla="*/ 138 h 328"/>
                <a:gd name="T90" fmla="*/ 150 w 236"/>
                <a:gd name="T91" fmla="*/ 128 h 328"/>
                <a:gd name="T92" fmla="*/ 202 w 236"/>
                <a:gd name="T93" fmla="*/ 290 h 328"/>
                <a:gd name="T94" fmla="*/ 176 w 236"/>
                <a:gd name="T95" fmla="*/ 300 h 328"/>
                <a:gd name="T96" fmla="*/ 172 w 236"/>
                <a:gd name="T97" fmla="*/ 226 h 328"/>
                <a:gd name="T98" fmla="*/ 200 w 236"/>
                <a:gd name="T99" fmla="*/ 224 h 328"/>
                <a:gd name="T100" fmla="*/ 200 w 236"/>
                <a:gd name="T101" fmla="*/ 204 h 328"/>
                <a:gd name="T102" fmla="*/ 172 w 236"/>
                <a:gd name="T103" fmla="*/ 200 h 328"/>
                <a:gd name="T104" fmla="*/ 180 w 236"/>
                <a:gd name="T105" fmla="*/ 174 h 328"/>
                <a:gd name="T106" fmla="*/ 202 w 236"/>
                <a:gd name="T107" fmla="*/ 196 h 328"/>
                <a:gd name="T108" fmla="*/ 180 w 236"/>
                <a:gd name="T109" fmla="*/ 160 h 328"/>
                <a:gd name="T110" fmla="*/ 170 w 236"/>
                <a:gd name="T111" fmla="*/ 138 h 328"/>
                <a:gd name="T112" fmla="*/ 196 w 236"/>
                <a:gd name="T113" fmla="*/ 128 h 328"/>
                <a:gd name="T114" fmla="*/ 202 w 236"/>
                <a:gd name="T115" fmla="*/ 88 h 328"/>
                <a:gd name="T116" fmla="*/ 36 w 236"/>
                <a:gd name="T117" fmla="*/ 92 h 328"/>
                <a:gd name="T118" fmla="*/ 40 w 236"/>
                <a:gd name="T119" fmla="*/ 48 h 328"/>
                <a:gd name="T120" fmla="*/ 202 w 236"/>
                <a:gd name="T121" fmla="*/ 5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" h="328">
                  <a:moveTo>
                    <a:pt x="220" y="0"/>
                  </a:moveTo>
                  <a:lnTo>
                    <a:pt x="16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6" y="6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0" y="312"/>
                  </a:lnTo>
                  <a:lnTo>
                    <a:pt x="0" y="312"/>
                  </a:lnTo>
                  <a:lnTo>
                    <a:pt x="2" y="318"/>
                  </a:lnTo>
                  <a:lnTo>
                    <a:pt x="6" y="322"/>
                  </a:lnTo>
                  <a:lnTo>
                    <a:pt x="10" y="326"/>
                  </a:lnTo>
                  <a:lnTo>
                    <a:pt x="16" y="328"/>
                  </a:lnTo>
                  <a:lnTo>
                    <a:pt x="220" y="328"/>
                  </a:lnTo>
                  <a:lnTo>
                    <a:pt x="220" y="328"/>
                  </a:lnTo>
                  <a:lnTo>
                    <a:pt x="226" y="326"/>
                  </a:lnTo>
                  <a:lnTo>
                    <a:pt x="230" y="322"/>
                  </a:lnTo>
                  <a:lnTo>
                    <a:pt x="234" y="318"/>
                  </a:lnTo>
                  <a:lnTo>
                    <a:pt x="236" y="312"/>
                  </a:lnTo>
                  <a:lnTo>
                    <a:pt x="236" y="16"/>
                  </a:lnTo>
                  <a:lnTo>
                    <a:pt x="236" y="16"/>
                  </a:lnTo>
                  <a:lnTo>
                    <a:pt x="234" y="10"/>
                  </a:lnTo>
                  <a:lnTo>
                    <a:pt x="230" y="6"/>
                  </a:lnTo>
                  <a:lnTo>
                    <a:pt x="226" y="2"/>
                  </a:lnTo>
                  <a:lnTo>
                    <a:pt x="220" y="0"/>
                  </a:lnTo>
                  <a:lnTo>
                    <a:pt x="220" y="0"/>
                  </a:lnTo>
                  <a:close/>
                  <a:moveTo>
                    <a:pt x="66" y="290"/>
                  </a:moveTo>
                  <a:lnTo>
                    <a:pt x="66" y="290"/>
                  </a:lnTo>
                  <a:lnTo>
                    <a:pt x="64" y="294"/>
                  </a:lnTo>
                  <a:lnTo>
                    <a:pt x="62" y="296"/>
                  </a:lnTo>
                  <a:lnTo>
                    <a:pt x="60" y="300"/>
                  </a:lnTo>
                  <a:lnTo>
                    <a:pt x="56" y="300"/>
                  </a:lnTo>
                  <a:lnTo>
                    <a:pt x="44" y="300"/>
                  </a:lnTo>
                  <a:lnTo>
                    <a:pt x="44" y="300"/>
                  </a:lnTo>
                  <a:lnTo>
                    <a:pt x="40" y="300"/>
                  </a:lnTo>
                  <a:lnTo>
                    <a:pt x="36" y="296"/>
                  </a:lnTo>
                  <a:lnTo>
                    <a:pt x="34" y="294"/>
                  </a:lnTo>
                  <a:lnTo>
                    <a:pt x="34" y="290"/>
                  </a:lnTo>
                  <a:lnTo>
                    <a:pt x="34" y="278"/>
                  </a:lnTo>
                  <a:lnTo>
                    <a:pt x="34" y="278"/>
                  </a:lnTo>
                  <a:lnTo>
                    <a:pt x="34" y="274"/>
                  </a:lnTo>
                  <a:lnTo>
                    <a:pt x="36" y="270"/>
                  </a:lnTo>
                  <a:lnTo>
                    <a:pt x="40" y="268"/>
                  </a:lnTo>
                  <a:lnTo>
                    <a:pt x="44" y="268"/>
                  </a:lnTo>
                  <a:lnTo>
                    <a:pt x="56" y="268"/>
                  </a:lnTo>
                  <a:lnTo>
                    <a:pt x="56" y="268"/>
                  </a:lnTo>
                  <a:lnTo>
                    <a:pt x="60" y="268"/>
                  </a:lnTo>
                  <a:lnTo>
                    <a:pt x="62" y="270"/>
                  </a:lnTo>
                  <a:lnTo>
                    <a:pt x="64" y="274"/>
                  </a:lnTo>
                  <a:lnTo>
                    <a:pt x="66" y="278"/>
                  </a:lnTo>
                  <a:lnTo>
                    <a:pt x="66" y="290"/>
                  </a:lnTo>
                  <a:close/>
                  <a:moveTo>
                    <a:pt x="66" y="244"/>
                  </a:moveTo>
                  <a:lnTo>
                    <a:pt x="66" y="244"/>
                  </a:lnTo>
                  <a:lnTo>
                    <a:pt x="64" y="248"/>
                  </a:lnTo>
                  <a:lnTo>
                    <a:pt x="62" y="250"/>
                  </a:lnTo>
                  <a:lnTo>
                    <a:pt x="60" y="252"/>
                  </a:lnTo>
                  <a:lnTo>
                    <a:pt x="56" y="254"/>
                  </a:lnTo>
                  <a:lnTo>
                    <a:pt x="44" y="254"/>
                  </a:lnTo>
                  <a:lnTo>
                    <a:pt x="44" y="254"/>
                  </a:lnTo>
                  <a:lnTo>
                    <a:pt x="40" y="252"/>
                  </a:lnTo>
                  <a:lnTo>
                    <a:pt x="36" y="250"/>
                  </a:lnTo>
                  <a:lnTo>
                    <a:pt x="34" y="248"/>
                  </a:lnTo>
                  <a:lnTo>
                    <a:pt x="34" y="244"/>
                  </a:lnTo>
                  <a:lnTo>
                    <a:pt x="34" y="230"/>
                  </a:lnTo>
                  <a:lnTo>
                    <a:pt x="34" y="230"/>
                  </a:lnTo>
                  <a:lnTo>
                    <a:pt x="34" y="226"/>
                  </a:lnTo>
                  <a:lnTo>
                    <a:pt x="36" y="224"/>
                  </a:lnTo>
                  <a:lnTo>
                    <a:pt x="40" y="222"/>
                  </a:lnTo>
                  <a:lnTo>
                    <a:pt x="44" y="220"/>
                  </a:lnTo>
                  <a:lnTo>
                    <a:pt x="56" y="220"/>
                  </a:lnTo>
                  <a:lnTo>
                    <a:pt x="56" y="220"/>
                  </a:lnTo>
                  <a:lnTo>
                    <a:pt x="60" y="222"/>
                  </a:lnTo>
                  <a:lnTo>
                    <a:pt x="62" y="224"/>
                  </a:lnTo>
                  <a:lnTo>
                    <a:pt x="64" y="226"/>
                  </a:lnTo>
                  <a:lnTo>
                    <a:pt x="66" y="230"/>
                  </a:lnTo>
                  <a:lnTo>
                    <a:pt x="66" y="244"/>
                  </a:lnTo>
                  <a:close/>
                  <a:moveTo>
                    <a:pt x="66" y="196"/>
                  </a:moveTo>
                  <a:lnTo>
                    <a:pt x="66" y="196"/>
                  </a:lnTo>
                  <a:lnTo>
                    <a:pt x="64" y="200"/>
                  </a:lnTo>
                  <a:lnTo>
                    <a:pt x="62" y="204"/>
                  </a:lnTo>
                  <a:lnTo>
                    <a:pt x="60" y="206"/>
                  </a:lnTo>
                  <a:lnTo>
                    <a:pt x="56" y="206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0" y="206"/>
                  </a:lnTo>
                  <a:lnTo>
                    <a:pt x="36" y="204"/>
                  </a:lnTo>
                  <a:lnTo>
                    <a:pt x="34" y="200"/>
                  </a:lnTo>
                  <a:lnTo>
                    <a:pt x="34" y="196"/>
                  </a:lnTo>
                  <a:lnTo>
                    <a:pt x="34" y="184"/>
                  </a:lnTo>
                  <a:lnTo>
                    <a:pt x="34" y="184"/>
                  </a:lnTo>
                  <a:lnTo>
                    <a:pt x="34" y="180"/>
                  </a:lnTo>
                  <a:lnTo>
                    <a:pt x="36" y="178"/>
                  </a:lnTo>
                  <a:lnTo>
                    <a:pt x="40" y="176"/>
                  </a:lnTo>
                  <a:lnTo>
                    <a:pt x="44" y="174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60" y="176"/>
                  </a:lnTo>
                  <a:lnTo>
                    <a:pt x="62" y="178"/>
                  </a:lnTo>
                  <a:lnTo>
                    <a:pt x="64" y="180"/>
                  </a:lnTo>
                  <a:lnTo>
                    <a:pt x="66" y="184"/>
                  </a:lnTo>
                  <a:lnTo>
                    <a:pt x="66" y="196"/>
                  </a:lnTo>
                  <a:close/>
                  <a:moveTo>
                    <a:pt x="66" y="150"/>
                  </a:moveTo>
                  <a:lnTo>
                    <a:pt x="66" y="150"/>
                  </a:lnTo>
                  <a:lnTo>
                    <a:pt x="64" y="154"/>
                  </a:lnTo>
                  <a:lnTo>
                    <a:pt x="62" y="158"/>
                  </a:lnTo>
                  <a:lnTo>
                    <a:pt x="60" y="160"/>
                  </a:lnTo>
                  <a:lnTo>
                    <a:pt x="56" y="160"/>
                  </a:lnTo>
                  <a:lnTo>
                    <a:pt x="44" y="160"/>
                  </a:lnTo>
                  <a:lnTo>
                    <a:pt x="44" y="160"/>
                  </a:lnTo>
                  <a:lnTo>
                    <a:pt x="40" y="160"/>
                  </a:lnTo>
                  <a:lnTo>
                    <a:pt x="36" y="158"/>
                  </a:lnTo>
                  <a:lnTo>
                    <a:pt x="34" y="154"/>
                  </a:lnTo>
                  <a:lnTo>
                    <a:pt x="34" y="150"/>
                  </a:lnTo>
                  <a:lnTo>
                    <a:pt x="34" y="138"/>
                  </a:lnTo>
                  <a:lnTo>
                    <a:pt x="34" y="138"/>
                  </a:lnTo>
                  <a:lnTo>
                    <a:pt x="34" y="134"/>
                  </a:lnTo>
                  <a:lnTo>
                    <a:pt x="36" y="130"/>
                  </a:lnTo>
                  <a:lnTo>
                    <a:pt x="40" y="128"/>
                  </a:lnTo>
                  <a:lnTo>
                    <a:pt x="44" y="128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60" y="128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8"/>
                  </a:lnTo>
                  <a:lnTo>
                    <a:pt x="66" y="150"/>
                  </a:lnTo>
                  <a:close/>
                  <a:moveTo>
                    <a:pt x="112" y="290"/>
                  </a:moveTo>
                  <a:lnTo>
                    <a:pt x="112" y="290"/>
                  </a:lnTo>
                  <a:lnTo>
                    <a:pt x="110" y="294"/>
                  </a:lnTo>
                  <a:lnTo>
                    <a:pt x="108" y="296"/>
                  </a:lnTo>
                  <a:lnTo>
                    <a:pt x="106" y="300"/>
                  </a:lnTo>
                  <a:lnTo>
                    <a:pt x="102" y="300"/>
                  </a:lnTo>
                  <a:lnTo>
                    <a:pt x="88" y="300"/>
                  </a:lnTo>
                  <a:lnTo>
                    <a:pt x="88" y="300"/>
                  </a:lnTo>
                  <a:lnTo>
                    <a:pt x="86" y="300"/>
                  </a:lnTo>
                  <a:lnTo>
                    <a:pt x="82" y="296"/>
                  </a:lnTo>
                  <a:lnTo>
                    <a:pt x="80" y="294"/>
                  </a:lnTo>
                  <a:lnTo>
                    <a:pt x="78" y="290"/>
                  </a:lnTo>
                  <a:lnTo>
                    <a:pt x="78" y="278"/>
                  </a:lnTo>
                  <a:lnTo>
                    <a:pt x="78" y="278"/>
                  </a:lnTo>
                  <a:lnTo>
                    <a:pt x="80" y="274"/>
                  </a:lnTo>
                  <a:lnTo>
                    <a:pt x="82" y="270"/>
                  </a:lnTo>
                  <a:lnTo>
                    <a:pt x="86" y="268"/>
                  </a:lnTo>
                  <a:lnTo>
                    <a:pt x="88" y="268"/>
                  </a:lnTo>
                  <a:lnTo>
                    <a:pt x="102" y="268"/>
                  </a:lnTo>
                  <a:lnTo>
                    <a:pt x="102" y="268"/>
                  </a:lnTo>
                  <a:lnTo>
                    <a:pt x="106" y="268"/>
                  </a:lnTo>
                  <a:lnTo>
                    <a:pt x="108" y="270"/>
                  </a:lnTo>
                  <a:lnTo>
                    <a:pt x="110" y="274"/>
                  </a:lnTo>
                  <a:lnTo>
                    <a:pt x="112" y="278"/>
                  </a:lnTo>
                  <a:lnTo>
                    <a:pt x="112" y="290"/>
                  </a:lnTo>
                  <a:close/>
                  <a:moveTo>
                    <a:pt x="112" y="244"/>
                  </a:moveTo>
                  <a:lnTo>
                    <a:pt x="112" y="244"/>
                  </a:lnTo>
                  <a:lnTo>
                    <a:pt x="110" y="248"/>
                  </a:lnTo>
                  <a:lnTo>
                    <a:pt x="108" y="250"/>
                  </a:lnTo>
                  <a:lnTo>
                    <a:pt x="106" y="252"/>
                  </a:lnTo>
                  <a:lnTo>
                    <a:pt x="102" y="254"/>
                  </a:lnTo>
                  <a:lnTo>
                    <a:pt x="88" y="254"/>
                  </a:lnTo>
                  <a:lnTo>
                    <a:pt x="88" y="254"/>
                  </a:lnTo>
                  <a:lnTo>
                    <a:pt x="86" y="252"/>
                  </a:lnTo>
                  <a:lnTo>
                    <a:pt x="82" y="250"/>
                  </a:lnTo>
                  <a:lnTo>
                    <a:pt x="80" y="248"/>
                  </a:lnTo>
                  <a:lnTo>
                    <a:pt x="78" y="244"/>
                  </a:lnTo>
                  <a:lnTo>
                    <a:pt x="78" y="230"/>
                  </a:lnTo>
                  <a:lnTo>
                    <a:pt x="78" y="230"/>
                  </a:lnTo>
                  <a:lnTo>
                    <a:pt x="80" y="226"/>
                  </a:lnTo>
                  <a:lnTo>
                    <a:pt x="82" y="224"/>
                  </a:lnTo>
                  <a:lnTo>
                    <a:pt x="86" y="222"/>
                  </a:lnTo>
                  <a:lnTo>
                    <a:pt x="88" y="220"/>
                  </a:lnTo>
                  <a:lnTo>
                    <a:pt x="102" y="220"/>
                  </a:lnTo>
                  <a:lnTo>
                    <a:pt x="102" y="220"/>
                  </a:lnTo>
                  <a:lnTo>
                    <a:pt x="106" y="222"/>
                  </a:lnTo>
                  <a:lnTo>
                    <a:pt x="108" y="224"/>
                  </a:lnTo>
                  <a:lnTo>
                    <a:pt x="110" y="226"/>
                  </a:lnTo>
                  <a:lnTo>
                    <a:pt x="112" y="230"/>
                  </a:lnTo>
                  <a:lnTo>
                    <a:pt x="112" y="244"/>
                  </a:lnTo>
                  <a:close/>
                  <a:moveTo>
                    <a:pt x="112" y="196"/>
                  </a:moveTo>
                  <a:lnTo>
                    <a:pt x="112" y="196"/>
                  </a:lnTo>
                  <a:lnTo>
                    <a:pt x="110" y="200"/>
                  </a:lnTo>
                  <a:lnTo>
                    <a:pt x="108" y="204"/>
                  </a:lnTo>
                  <a:lnTo>
                    <a:pt x="106" y="206"/>
                  </a:lnTo>
                  <a:lnTo>
                    <a:pt x="102" y="206"/>
                  </a:lnTo>
                  <a:lnTo>
                    <a:pt x="88" y="206"/>
                  </a:lnTo>
                  <a:lnTo>
                    <a:pt x="88" y="206"/>
                  </a:lnTo>
                  <a:lnTo>
                    <a:pt x="86" y="206"/>
                  </a:lnTo>
                  <a:lnTo>
                    <a:pt x="82" y="204"/>
                  </a:lnTo>
                  <a:lnTo>
                    <a:pt x="80" y="200"/>
                  </a:lnTo>
                  <a:lnTo>
                    <a:pt x="78" y="196"/>
                  </a:lnTo>
                  <a:lnTo>
                    <a:pt x="78" y="184"/>
                  </a:lnTo>
                  <a:lnTo>
                    <a:pt x="78" y="184"/>
                  </a:lnTo>
                  <a:lnTo>
                    <a:pt x="80" y="180"/>
                  </a:lnTo>
                  <a:lnTo>
                    <a:pt x="82" y="178"/>
                  </a:lnTo>
                  <a:lnTo>
                    <a:pt x="86" y="176"/>
                  </a:lnTo>
                  <a:lnTo>
                    <a:pt x="88" y="174"/>
                  </a:lnTo>
                  <a:lnTo>
                    <a:pt x="102" y="174"/>
                  </a:lnTo>
                  <a:lnTo>
                    <a:pt x="102" y="174"/>
                  </a:lnTo>
                  <a:lnTo>
                    <a:pt x="106" y="176"/>
                  </a:lnTo>
                  <a:lnTo>
                    <a:pt x="108" y="178"/>
                  </a:lnTo>
                  <a:lnTo>
                    <a:pt x="110" y="180"/>
                  </a:lnTo>
                  <a:lnTo>
                    <a:pt x="112" y="184"/>
                  </a:lnTo>
                  <a:lnTo>
                    <a:pt x="112" y="196"/>
                  </a:lnTo>
                  <a:close/>
                  <a:moveTo>
                    <a:pt x="112" y="150"/>
                  </a:moveTo>
                  <a:lnTo>
                    <a:pt x="112" y="150"/>
                  </a:lnTo>
                  <a:lnTo>
                    <a:pt x="110" y="154"/>
                  </a:lnTo>
                  <a:lnTo>
                    <a:pt x="108" y="158"/>
                  </a:lnTo>
                  <a:lnTo>
                    <a:pt x="106" y="160"/>
                  </a:lnTo>
                  <a:lnTo>
                    <a:pt x="102" y="160"/>
                  </a:lnTo>
                  <a:lnTo>
                    <a:pt x="88" y="160"/>
                  </a:lnTo>
                  <a:lnTo>
                    <a:pt x="88" y="160"/>
                  </a:lnTo>
                  <a:lnTo>
                    <a:pt x="86" y="160"/>
                  </a:lnTo>
                  <a:lnTo>
                    <a:pt x="82" y="158"/>
                  </a:lnTo>
                  <a:lnTo>
                    <a:pt x="80" y="154"/>
                  </a:lnTo>
                  <a:lnTo>
                    <a:pt x="78" y="150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80" y="134"/>
                  </a:lnTo>
                  <a:lnTo>
                    <a:pt x="82" y="130"/>
                  </a:lnTo>
                  <a:lnTo>
                    <a:pt x="86" y="128"/>
                  </a:lnTo>
                  <a:lnTo>
                    <a:pt x="88" y="12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6" y="128"/>
                  </a:lnTo>
                  <a:lnTo>
                    <a:pt x="108" y="130"/>
                  </a:lnTo>
                  <a:lnTo>
                    <a:pt x="110" y="134"/>
                  </a:lnTo>
                  <a:lnTo>
                    <a:pt x="112" y="138"/>
                  </a:lnTo>
                  <a:lnTo>
                    <a:pt x="112" y="150"/>
                  </a:lnTo>
                  <a:close/>
                  <a:moveTo>
                    <a:pt x="158" y="290"/>
                  </a:moveTo>
                  <a:lnTo>
                    <a:pt x="158" y="290"/>
                  </a:lnTo>
                  <a:lnTo>
                    <a:pt x="156" y="294"/>
                  </a:lnTo>
                  <a:lnTo>
                    <a:pt x="154" y="296"/>
                  </a:lnTo>
                  <a:lnTo>
                    <a:pt x="150" y="300"/>
                  </a:lnTo>
                  <a:lnTo>
                    <a:pt x="148" y="300"/>
                  </a:lnTo>
                  <a:lnTo>
                    <a:pt x="134" y="300"/>
                  </a:lnTo>
                  <a:lnTo>
                    <a:pt x="134" y="300"/>
                  </a:lnTo>
                  <a:lnTo>
                    <a:pt x="130" y="300"/>
                  </a:lnTo>
                  <a:lnTo>
                    <a:pt x="128" y="296"/>
                  </a:lnTo>
                  <a:lnTo>
                    <a:pt x="126" y="294"/>
                  </a:lnTo>
                  <a:lnTo>
                    <a:pt x="124" y="290"/>
                  </a:lnTo>
                  <a:lnTo>
                    <a:pt x="124" y="278"/>
                  </a:lnTo>
                  <a:lnTo>
                    <a:pt x="124" y="278"/>
                  </a:lnTo>
                  <a:lnTo>
                    <a:pt x="126" y="274"/>
                  </a:lnTo>
                  <a:lnTo>
                    <a:pt x="128" y="270"/>
                  </a:lnTo>
                  <a:lnTo>
                    <a:pt x="130" y="268"/>
                  </a:lnTo>
                  <a:lnTo>
                    <a:pt x="134" y="268"/>
                  </a:lnTo>
                  <a:lnTo>
                    <a:pt x="148" y="268"/>
                  </a:lnTo>
                  <a:lnTo>
                    <a:pt x="148" y="268"/>
                  </a:lnTo>
                  <a:lnTo>
                    <a:pt x="150" y="268"/>
                  </a:lnTo>
                  <a:lnTo>
                    <a:pt x="154" y="270"/>
                  </a:lnTo>
                  <a:lnTo>
                    <a:pt x="156" y="274"/>
                  </a:lnTo>
                  <a:lnTo>
                    <a:pt x="158" y="278"/>
                  </a:lnTo>
                  <a:lnTo>
                    <a:pt x="158" y="290"/>
                  </a:lnTo>
                  <a:close/>
                  <a:moveTo>
                    <a:pt x="158" y="244"/>
                  </a:moveTo>
                  <a:lnTo>
                    <a:pt x="158" y="244"/>
                  </a:lnTo>
                  <a:lnTo>
                    <a:pt x="156" y="248"/>
                  </a:lnTo>
                  <a:lnTo>
                    <a:pt x="154" y="250"/>
                  </a:lnTo>
                  <a:lnTo>
                    <a:pt x="150" y="252"/>
                  </a:lnTo>
                  <a:lnTo>
                    <a:pt x="148" y="254"/>
                  </a:lnTo>
                  <a:lnTo>
                    <a:pt x="134" y="254"/>
                  </a:lnTo>
                  <a:lnTo>
                    <a:pt x="134" y="254"/>
                  </a:lnTo>
                  <a:lnTo>
                    <a:pt x="130" y="252"/>
                  </a:lnTo>
                  <a:lnTo>
                    <a:pt x="128" y="250"/>
                  </a:lnTo>
                  <a:lnTo>
                    <a:pt x="126" y="248"/>
                  </a:lnTo>
                  <a:lnTo>
                    <a:pt x="124" y="244"/>
                  </a:lnTo>
                  <a:lnTo>
                    <a:pt x="124" y="230"/>
                  </a:lnTo>
                  <a:lnTo>
                    <a:pt x="124" y="230"/>
                  </a:lnTo>
                  <a:lnTo>
                    <a:pt x="126" y="226"/>
                  </a:lnTo>
                  <a:lnTo>
                    <a:pt x="128" y="224"/>
                  </a:lnTo>
                  <a:lnTo>
                    <a:pt x="130" y="222"/>
                  </a:lnTo>
                  <a:lnTo>
                    <a:pt x="134" y="220"/>
                  </a:lnTo>
                  <a:lnTo>
                    <a:pt x="148" y="220"/>
                  </a:lnTo>
                  <a:lnTo>
                    <a:pt x="148" y="220"/>
                  </a:lnTo>
                  <a:lnTo>
                    <a:pt x="150" y="222"/>
                  </a:lnTo>
                  <a:lnTo>
                    <a:pt x="154" y="224"/>
                  </a:lnTo>
                  <a:lnTo>
                    <a:pt x="156" y="226"/>
                  </a:lnTo>
                  <a:lnTo>
                    <a:pt x="158" y="230"/>
                  </a:lnTo>
                  <a:lnTo>
                    <a:pt x="158" y="244"/>
                  </a:lnTo>
                  <a:close/>
                  <a:moveTo>
                    <a:pt x="158" y="196"/>
                  </a:moveTo>
                  <a:lnTo>
                    <a:pt x="158" y="196"/>
                  </a:lnTo>
                  <a:lnTo>
                    <a:pt x="156" y="200"/>
                  </a:lnTo>
                  <a:lnTo>
                    <a:pt x="154" y="204"/>
                  </a:lnTo>
                  <a:lnTo>
                    <a:pt x="150" y="206"/>
                  </a:lnTo>
                  <a:lnTo>
                    <a:pt x="148" y="206"/>
                  </a:lnTo>
                  <a:lnTo>
                    <a:pt x="134" y="206"/>
                  </a:lnTo>
                  <a:lnTo>
                    <a:pt x="134" y="206"/>
                  </a:lnTo>
                  <a:lnTo>
                    <a:pt x="130" y="206"/>
                  </a:lnTo>
                  <a:lnTo>
                    <a:pt x="128" y="204"/>
                  </a:lnTo>
                  <a:lnTo>
                    <a:pt x="126" y="200"/>
                  </a:lnTo>
                  <a:lnTo>
                    <a:pt x="124" y="196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80"/>
                  </a:lnTo>
                  <a:lnTo>
                    <a:pt x="128" y="178"/>
                  </a:lnTo>
                  <a:lnTo>
                    <a:pt x="130" y="176"/>
                  </a:lnTo>
                  <a:lnTo>
                    <a:pt x="134" y="174"/>
                  </a:lnTo>
                  <a:lnTo>
                    <a:pt x="148" y="174"/>
                  </a:lnTo>
                  <a:lnTo>
                    <a:pt x="148" y="174"/>
                  </a:lnTo>
                  <a:lnTo>
                    <a:pt x="150" y="176"/>
                  </a:lnTo>
                  <a:lnTo>
                    <a:pt x="154" y="178"/>
                  </a:lnTo>
                  <a:lnTo>
                    <a:pt x="156" y="180"/>
                  </a:lnTo>
                  <a:lnTo>
                    <a:pt x="158" y="184"/>
                  </a:lnTo>
                  <a:lnTo>
                    <a:pt x="158" y="196"/>
                  </a:lnTo>
                  <a:close/>
                  <a:moveTo>
                    <a:pt x="158" y="150"/>
                  </a:moveTo>
                  <a:lnTo>
                    <a:pt x="158" y="150"/>
                  </a:lnTo>
                  <a:lnTo>
                    <a:pt x="156" y="154"/>
                  </a:lnTo>
                  <a:lnTo>
                    <a:pt x="154" y="158"/>
                  </a:lnTo>
                  <a:lnTo>
                    <a:pt x="150" y="160"/>
                  </a:lnTo>
                  <a:lnTo>
                    <a:pt x="148" y="160"/>
                  </a:lnTo>
                  <a:lnTo>
                    <a:pt x="134" y="160"/>
                  </a:lnTo>
                  <a:lnTo>
                    <a:pt x="134" y="160"/>
                  </a:lnTo>
                  <a:lnTo>
                    <a:pt x="130" y="160"/>
                  </a:lnTo>
                  <a:lnTo>
                    <a:pt x="128" y="158"/>
                  </a:lnTo>
                  <a:lnTo>
                    <a:pt x="126" y="154"/>
                  </a:lnTo>
                  <a:lnTo>
                    <a:pt x="124" y="150"/>
                  </a:lnTo>
                  <a:lnTo>
                    <a:pt x="124" y="138"/>
                  </a:lnTo>
                  <a:lnTo>
                    <a:pt x="124" y="138"/>
                  </a:lnTo>
                  <a:lnTo>
                    <a:pt x="126" y="134"/>
                  </a:lnTo>
                  <a:lnTo>
                    <a:pt x="128" y="130"/>
                  </a:lnTo>
                  <a:lnTo>
                    <a:pt x="130" y="128"/>
                  </a:lnTo>
                  <a:lnTo>
                    <a:pt x="134" y="128"/>
                  </a:lnTo>
                  <a:lnTo>
                    <a:pt x="148" y="128"/>
                  </a:lnTo>
                  <a:lnTo>
                    <a:pt x="148" y="128"/>
                  </a:lnTo>
                  <a:lnTo>
                    <a:pt x="150" y="128"/>
                  </a:lnTo>
                  <a:lnTo>
                    <a:pt x="154" y="130"/>
                  </a:lnTo>
                  <a:lnTo>
                    <a:pt x="156" y="134"/>
                  </a:lnTo>
                  <a:lnTo>
                    <a:pt x="158" y="138"/>
                  </a:lnTo>
                  <a:lnTo>
                    <a:pt x="158" y="150"/>
                  </a:lnTo>
                  <a:close/>
                  <a:moveTo>
                    <a:pt x="202" y="244"/>
                  </a:moveTo>
                  <a:lnTo>
                    <a:pt x="202" y="290"/>
                  </a:lnTo>
                  <a:lnTo>
                    <a:pt x="202" y="290"/>
                  </a:lnTo>
                  <a:lnTo>
                    <a:pt x="202" y="294"/>
                  </a:lnTo>
                  <a:lnTo>
                    <a:pt x="200" y="296"/>
                  </a:lnTo>
                  <a:lnTo>
                    <a:pt x="196" y="300"/>
                  </a:lnTo>
                  <a:lnTo>
                    <a:pt x="192" y="300"/>
                  </a:lnTo>
                  <a:lnTo>
                    <a:pt x="180" y="300"/>
                  </a:lnTo>
                  <a:lnTo>
                    <a:pt x="180" y="300"/>
                  </a:lnTo>
                  <a:lnTo>
                    <a:pt x="176" y="300"/>
                  </a:lnTo>
                  <a:lnTo>
                    <a:pt x="174" y="296"/>
                  </a:lnTo>
                  <a:lnTo>
                    <a:pt x="172" y="294"/>
                  </a:lnTo>
                  <a:lnTo>
                    <a:pt x="170" y="290"/>
                  </a:lnTo>
                  <a:lnTo>
                    <a:pt x="170" y="244"/>
                  </a:lnTo>
                  <a:lnTo>
                    <a:pt x="170" y="230"/>
                  </a:lnTo>
                  <a:lnTo>
                    <a:pt x="170" y="230"/>
                  </a:lnTo>
                  <a:lnTo>
                    <a:pt x="172" y="226"/>
                  </a:lnTo>
                  <a:lnTo>
                    <a:pt x="174" y="224"/>
                  </a:lnTo>
                  <a:lnTo>
                    <a:pt x="176" y="222"/>
                  </a:lnTo>
                  <a:lnTo>
                    <a:pt x="180" y="220"/>
                  </a:lnTo>
                  <a:lnTo>
                    <a:pt x="192" y="220"/>
                  </a:lnTo>
                  <a:lnTo>
                    <a:pt x="192" y="220"/>
                  </a:lnTo>
                  <a:lnTo>
                    <a:pt x="196" y="222"/>
                  </a:lnTo>
                  <a:lnTo>
                    <a:pt x="200" y="224"/>
                  </a:lnTo>
                  <a:lnTo>
                    <a:pt x="202" y="226"/>
                  </a:lnTo>
                  <a:lnTo>
                    <a:pt x="202" y="230"/>
                  </a:lnTo>
                  <a:lnTo>
                    <a:pt x="202" y="244"/>
                  </a:lnTo>
                  <a:close/>
                  <a:moveTo>
                    <a:pt x="202" y="196"/>
                  </a:moveTo>
                  <a:lnTo>
                    <a:pt x="202" y="196"/>
                  </a:lnTo>
                  <a:lnTo>
                    <a:pt x="202" y="200"/>
                  </a:lnTo>
                  <a:lnTo>
                    <a:pt x="200" y="204"/>
                  </a:lnTo>
                  <a:lnTo>
                    <a:pt x="196" y="206"/>
                  </a:lnTo>
                  <a:lnTo>
                    <a:pt x="192" y="206"/>
                  </a:lnTo>
                  <a:lnTo>
                    <a:pt x="180" y="206"/>
                  </a:lnTo>
                  <a:lnTo>
                    <a:pt x="180" y="206"/>
                  </a:lnTo>
                  <a:lnTo>
                    <a:pt x="176" y="206"/>
                  </a:lnTo>
                  <a:lnTo>
                    <a:pt x="174" y="204"/>
                  </a:lnTo>
                  <a:lnTo>
                    <a:pt x="172" y="200"/>
                  </a:lnTo>
                  <a:lnTo>
                    <a:pt x="170" y="196"/>
                  </a:lnTo>
                  <a:lnTo>
                    <a:pt x="170" y="184"/>
                  </a:lnTo>
                  <a:lnTo>
                    <a:pt x="170" y="184"/>
                  </a:lnTo>
                  <a:lnTo>
                    <a:pt x="172" y="180"/>
                  </a:lnTo>
                  <a:lnTo>
                    <a:pt x="174" y="178"/>
                  </a:lnTo>
                  <a:lnTo>
                    <a:pt x="176" y="176"/>
                  </a:lnTo>
                  <a:lnTo>
                    <a:pt x="180" y="174"/>
                  </a:lnTo>
                  <a:lnTo>
                    <a:pt x="192" y="174"/>
                  </a:lnTo>
                  <a:lnTo>
                    <a:pt x="192" y="174"/>
                  </a:lnTo>
                  <a:lnTo>
                    <a:pt x="196" y="176"/>
                  </a:lnTo>
                  <a:lnTo>
                    <a:pt x="200" y="178"/>
                  </a:lnTo>
                  <a:lnTo>
                    <a:pt x="202" y="180"/>
                  </a:lnTo>
                  <a:lnTo>
                    <a:pt x="202" y="184"/>
                  </a:lnTo>
                  <a:lnTo>
                    <a:pt x="202" y="196"/>
                  </a:lnTo>
                  <a:close/>
                  <a:moveTo>
                    <a:pt x="202" y="150"/>
                  </a:moveTo>
                  <a:lnTo>
                    <a:pt x="202" y="150"/>
                  </a:lnTo>
                  <a:lnTo>
                    <a:pt x="202" y="154"/>
                  </a:lnTo>
                  <a:lnTo>
                    <a:pt x="200" y="158"/>
                  </a:lnTo>
                  <a:lnTo>
                    <a:pt x="196" y="160"/>
                  </a:lnTo>
                  <a:lnTo>
                    <a:pt x="192" y="160"/>
                  </a:lnTo>
                  <a:lnTo>
                    <a:pt x="180" y="160"/>
                  </a:lnTo>
                  <a:lnTo>
                    <a:pt x="180" y="160"/>
                  </a:lnTo>
                  <a:lnTo>
                    <a:pt x="176" y="160"/>
                  </a:lnTo>
                  <a:lnTo>
                    <a:pt x="174" y="158"/>
                  </a:lnTo>
                  <a:lnTo>
                    <a:pt x="172" y="154"/>
                  </a:lnTo>
                  <a:lnTo>
                    <a:pt x="170" y="150"/>
                  </a:lnTo>
                  <a:lnTo>
                    <a:pt x="170" y="138"/>
                  </a:lnTo>
                  <a:lnTo>
                    <a:pt x="170" y="138"/>
                  </a:lnTo>
                  <a:lnTo>
                    <a:pt x="172" y="134"/>
                  </a:lnTo>
                  <a:lnTo>
                    <a:pt x="174" y="130"/>
                  </a:lnTo>
                  <a:lnTo>
                    <a:pt x="176" y="128"/>
                  </a:lnTo>
                  <a:lnTo>
                    <a:pt x="180" y="128"/>
                  </a:lnTo>
                  <a:lnTo>
                    <a:pt x="192" y="128"/>
                  </a:lnTo>
                  <a:lnTo>
                    <a:pt x="192" y="128"/>
                  </a:lnTo>
                  <a:lnTo>
                    <a:pt x="196" y="128"/>
                  </a:lnTo>
                  <a:lnTo>
                    <a:pt x="200" y="130"/>
                  </a:lnTo>
                  <a:lnTo>
                    <a:pt x="202" y="134"/>
                  </a:lnTo>
                  <a:lnTo>
                    <a:pt x="202" y="138"/>
                  </a:lnTo>
                  <a:lnTo>
                    <a:pt x="202" y="150"/>
                  </a:lnTo>
                  <a:close/>
                  <a:moveTo>
                    <a:pt x="202" y="84"/>
                  </a:moveTo>
                  <a:lnTo>
                    <a:pt x="202" y="84"/>
                  </a:lnTo>
                  <a:lnTo>
                    <a:pt x="202" y="88"/>
                  </a:lnTo>
                  <a:lnTo>
                    <a:pt x="200" y="92"/>
                  </a:lnTo>
                  <a:lnTo>
                    <a:pt x="196" y="94"/>
                  </a:lnTo>
                  <a:lnTo>
                    <a:pt x="192" y="94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40" y="94"/>
                  </a:lnTo>
                  <a:lnTo>
                    <a:pt x="36" y="92"/>
                  </a:lnTo>
                  <a:lnTo>
                    <a:pt x="34" y="88"/>
                  </a:lnTo>
                  <a:lnTo>
                    <a:pt x="34" y="84"/>
                  </a:lnTo>
                  <a:lnTo>
                    <a:pt x="34" y="56"/>
                  </a:lnTo>
                  <a:lnTo>
                    <a:pt x="34" y="56"/>
                  </a:lnTo>
                  <a:lnTo>
                    <a:pt x="34" y="52"/>
                  </a:lnTo>
                  <a:lnTo>
                    <a:pt x="36" y="50"/>
                  </a:lnTo>
                  <a:lnTo>
                    <a:pt x="40" y="48"/>
                  </a:lnTo>
                  <a:lnTo>
                    <a:pt x="44" y="46"/>
                  </a:lnTo>
                  <a:lnTo>
                    <a:pt x="192" y="46"/>
                  </a:lnTo>
                  <a:lnTo>
                    <a:pt x="192" y="46"/>
                  </a:lnTo>
                  <a:lnTo>
                    <a:pt x="196" y="48"/>
                  </a:lnTo>
                  <a:lnTo>
                    <a:pt x="200" y="50"/>
                  </a:lnTo>
                  <a:lnTo>
                    <a:pt x="202" y="52"/>
                  </a:lnTo>
                  <a:lnTo>
                    <a:pt x="202" y="56"/>
                  </a:lnTo>
                  <a:lnTo>
                    <a:pt x="202" y="8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Freeform 4814"/>
            <p:cNvSpPr>
              <a:spLocks noEditPoints="1"/>
            </p:cNvSpPr>
            <p:nvPr/>
          </p:nvSpPr>
          <p:spPr bwMode="auto">
            <a:xfrm rot="1289425">
              <a:off x="5482603" y="3078996"/>
              <a:ext cx="1004715" cy="1306532"/>
            </a:xfrm>
            <a:custGeom>
              <a:avLst/>
              <a:gdLst>
                <a:gd name="T0" fmla="*/ 148 w 280"/>
                <a:gd name="T1" fmla="*/ 304 h 372"/>
                <a:gd name="T2" fmla="*/ 148 w 280"/>
                <a:gd name="T3" fmla="*/ 98 h 372"/>
                <a:gd name="T4" fmla="*/ 164 w 280"/>
                <a:gd name="T5" fmla="*/ 92 h 372"/>
                <a:gd name="T6" fmla="*/ 180 w 280"/>
                <a:gd name="T7" fmla="*/ 72 h 372"/>
                <a:gd name="T8" fmla="*/ 186 w 280"/>
                <a:gd name="T9" fmla="*/ 48 h 372"/>
                <a:gd name="T10" fmla="*/ 178 w 280"/>
                <a:gd name="T11" fmla="*/ 20 h 372"/>
                <a:gd name="T12" fmla="*/ 160 w 280"/>
                <a:gd name="T13" fmla="*/ 48 h 372"/>
                <a:gd name="T14" fmla="*/ 106 w 280"/>
                <a:gd name="T15" fmla="*/ 0 h 372"/>
                <a:gd name="T16" fmla="*/ 80 w 280"/>
                <a:gd name="T17" fmla="*/ 32 h 372"/>
                <a:gd name="T18" fmla="*/ 78 w 280"/>
                <a:gd name="T19" fmla="*/ 56 h 372"/>
                <a:gd name="T20" fmla="*/ 88 w 280"/>
                <a:gd name="T21" fmla="*/ 80 h 372"/>
                <a:gd name="T22" fmla="*/ 108 w 280"/>
                <a:gd name="T23" fmla="*/ 96 h 372"/>
                <a:gd name="T24" fmla="*/ 116 w 280"/>
                <a:gd name="T25" fmla="*/ 300 h 372"/>
                <a:gd name="T26" fmla="*/ 108 w 280"/>
                <a:gd name="T27" fmla="*/ 308 h 372"/>
                <a:gd name="T28" fmla="*/ 96 w 280"/>
                <a:gd name="T29" fmla="*/ 336 h 372"/>
                <a:gd name="T30" fmla="*/ 98 w 280"/>
                <a:gd name="T31" fmla="*/ 350 h 372"/>
                <a:gd name="T32" fmla="*/ 106 w 280"/>
                <a:gd name="T33" fmla="*/ 360 h 372"/>
                <a:gd name="T34" fmla="*/ 124 w 280"/>
                <a:gd name="T35" fmla="*/ 370 h 372"/>
                <a:gd name="T36" fmla="*/ 140 w 280"/>
                <a:gd name="T37" fmla="*/ 370 h 372"/>
                <a:gd name="T38" fmla="*/ 158 w 280"/>
                <a:gd name="T39" fmla="*/ 360 h 372"/>
                <a:gd name="T40" fmla="*/ 168 w 280"/>
                <a:gd name="T41" fmla="*/ 342 h 372"/>
                <a:gd name="T42" fmla="*/ 168 w 280"/>
                <a:gd name="T43" fmla="*/ 328 h 372"/>
                <a:gd name="T44" fmla="*/ 158 w 280"/>
                <a:gd name="T45" fmla="*/ 310 h 372"/>
                <a:gd name="T46" fmla="*/ 144 w 280"/>
                <a:gd name="T47" fmla="*/ 346 h 372"/>
                <a:gd name="T48" fmla="*/ 132 w 280"/>
                <a:gd name="T49" fmla="*/ 352 h 372"/>
                <a:gd name="T50" fmla="*/ 120 w 280"/>
                <a:gd name="T51" fmla="*/ 346 h 372"/>
                <a:gd name="T52" fmla="*/ 116 w 280"/>
                <a:gd name="T53" fmla="*/ 336 h 372"/>
                <a:gd name="T54" fmla="*/ 120 w 280"/>
                <a:gd name="T55" fmla="*/ 324 h 372"/>
                <a:gd name="T56" fmla="*/ 132 w 280"/>
                <a:gd name="T57" fmla="*/ 320 h 372"/>
                <a:gd name="T58" fmla="*/ 144 w 280"/>
                <a:gd name="T59" fmla="*/ 324 h 372"/>
                <a:gd name="T60" fmla="*/ 148 w 280"/>
                <a:gd name="T61" fmla="*/ 336 h 372"/>
                <a:gd name="T62" fmla="*/ 144 w 280"/>
                <a:gd name="T63" fmla="*/ 346 h 372"/>
                <a:gd name="T64" fmla="*/ 186 w 280"/>
                <a:gd name="T65" fmla="*/ 318 h 372"/>
                <a:gd name="T66" fmla="*/ 172 w 280"/>
                <a:gd name="T67" fmla="*/ 296 h 372"/>
                <a:gd name="T68" fmla="*/ 168 w 280"/>
                <a:gd name="T69" fmla="*/ 286 h 372"/>
                <a:gd name="T70" fmla="*/ 168 w 280"/>
                <a:gd name="T71" fmla="*/ 250 h 372"/>
                <a:gd name="T72" fmla="*/ 172 w 280"/>
                <a:gd name="T73" fmla="*/ 190 h 372"/>
                <a:gd name="T74" fmla="*/ 178 w 280"/>
                <a:gd name="T75" fmla="*/ 194 h 372"/>
                <a:gd name="T76" fmla="*/ 186 w 280"/>
                <a:gd name="T77" fmla="*/ 190 h 372"/>
                <a:gd name="T78" fmla="*/ 188 w 280"/>
                <a:gd name="T79" fmla="*/ 180 h 372"/>
                <a:gd name="T80" fmla="*/ 168 w 280"/>
                <a:gd name="T81" fmla="*/ 150 h 372"/>
                <a:gd name="T82" fmla="*/ 204 w 280"/>
                <a:gd name="T83" fmla="*/ 158 h 372"/>
                <a:gd name="T84" fmla="*/ 212 w 280"/>
                <a:gd name="T85" fmla="*/ 160 h 372"/>
                <a:gd name="T86" fmla="*/ 218 w 280"/>
                <a:gd name="T87" fmla="*/ 158 h 372"/>
                <a:gd name="T88" fmla="*/ 220 w 280"/>
                <a:gd name="T89" fmla="*/ 146 h 372"/>
                <a:gd name="T90" fmla="*/ 216 w 280"/>
                <a:gd name="T91" fmla="*/ 102 h 372"/>
                <a:gd name="T92" fmla="*/ 240 w 280"/>
                <a:gd name="T93" fmla="*/ 126 h 372"/>
                <a:gd name="T94" fmla="*/ 248 w 280"/>
                <a:gd name="T95" fmla="*/ 126 h 372"/>
                <a:gd name="T96" fmla="*/ 254 w 280"/>
                <a:gd name="T97" fmla="*/ 122 h 372"/>
                <a:gd name="T98" fmla="*/ 252 w 280"/>
                <a:gd name="T99" fmla="*/ 110 h 372"/>
                <a:gd name="T100" fmla="*/ 84 w 280"/>
                <a:gd name="T101" fmla="*/ 234 h 372"/>
                <a:gd name="T102" fmla="*/ 96 w 280"/>
                <a:gd name="T103" fmla="*/ 292 h 372"/>
                <a:gd name="T104" fmla="*/ 0 w 280"/>
                <a:gd name="T105" fmla="*/ 318 h 372"/>
                <a:gd name="T106" fmla="*/ 72 w 280"/>
                <a:gd name="T107" fmla="*/ 290 h 372"/>
                <a:gd name="T108" fmla="*/ 80 w 280"/>
                <a:gd name="T109" fmla="*/ 292 h 372"/>
                <a:gd name="T110" fmla="*/ 86 w 280"/>
                <a:gd name="T111" fmla="*/ 290 h 372"/>
                <a:gd name="T112" fmla="*/ 88 w 280"/>
                <a:gd name="T113" fmla="*/ 278 h 372"/>
                <a:gd name="T114" fmla="*/ 84 w 280"/>
                <a:gd name="T115" fmla="*/ 234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80" h="372">
                  <a:moveTo>
                    <a:pt x="158" y="310"/>
                  </a:moveTo>
                  <a:lnTo>
                    <a:pt x="158" y="310"/>
                  </a:lnTo>
                  <a:lnTo>
                    <a:pt x="148" y="304"/>
                  </a:lnTo>
                  <a:lnTo>
                    <a:pt x="148" y="304"/>
                  </a:lnTo>
                  <a:lnTo>
                    <a:pt x="148" y="300"/>
                  </a:lnTo>
                  <a:lnTo>
                    <a:pt x="148" y="98"/>
                  </a:lnTo>
                  <a:lnTo>
                    <a:pt x="148" y="98"/>
                  </a:lnTo>
                  <a:lnTo>
                    <a:pt x="156" y="96"/>
                  </a:lnTo>
                  <a:lnTo>
                    <a:pt x="164" y="92"/>
                  </a:lnTo>
                  <a:lnTo>
                    <a:pt x="170" y="86"/>
                  </a:lnTo>
                  <a:lnTo>
                    <a:pt x="176" y="80"/>
                  </a:lnTo>
                  <a:lnTo>
                    <a:pt x="180" y="72"/>
                  </a:lnTo>
                  <a:lnTo>
                    <a:pt x="184" y="64"/>
                  </a:lnTo>
                  <a:lnTo>
                    <a:pt x="186" y="56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4" y="32"/>
                  </a:lnTo>
                  <a:lnTo>
                    <a:pt x="178" y="20"/>
                  </a:lnTo>
                  <a:lnTo>
                    <a:pt x="170" y="10"/>
                  </a:lnTo>
                  <a:lnTo>
                    <a:pt x="160" y="0"/>
                  </a:lnTo>
                  <a:lnTo>
                    <a:pt x="160" y="48"/>
                  </a:lnTo>
                  <a:lnTo>
                    <a:pt x="106" y="48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94" y="10"/>
                  </a:lnTo>
                  <a:lnTo>
                    <a:pt x="86" y="20"/>
                  </a:lnTo>
                  <a:lnTo>
                    <a:pt x="80" y="32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78" y="56"/>
                  </a:lnTo>
                  <a:lnTo>
                    <a:pt x="82" y="64"/>
                  </a:lnTo>
                  <a:lnTo>
                    <a:pt x="84" y="72"/>
                  </a:lnTo>
                  <a:lnTo>
                    <a:pt x="88" y="80"/>
                  </a:lnTo>
                  <a:lnTo>
                    <a:pt x="94" y="86"/>
                  </a:lnTo>
                  <a:lnTo>
                    <a:pt x="100" y="92"/>
                  </a:lnTo>
                  <a:lnTo>
                    <a:pt x="108" y="96"/>
                  </a:lnTo>
                  <a:lnTo>
                    <a:pt x="116" y="98"/>
                  </a:lnTo>
                  <a:lnTo>
                    <a:pt x="116" y="300"/>
                  </a:lnTo>
                  <a:lnTo>
                    <a:pt x="116" y="300"/>
                  </a:lnTo>
                  <a:lnTo>
                    <a:pt x="116" y="304"/>
                  </a:lnTo>
                  <a:lnTo>
                    <a:pt x="116" y="304"/>
                  </a:lnTo>
                  <a:lnTo>
                    <a:pt x="108" y="308"/>
                  </a:lnTo>
                  <a:lnTo>
                    <a:pt x="102" y="316"/>
                  </a:lnTo>
                  <a:lnTo>
                    <a:pt x="98" y="326"/>
                  </a:lnTo>
                  <a:lnTo>
                    <a:pt x="96" y="336"/>
                  </a:lnTo>
                  <a:lnTo>
                    <a:pt x="96" y="336"/>
                  </a:lnTo>
                  <a:lnTo>
                    <a:pt x="96" y="342"/>
                  </a:lnTo>
                  <a:lnTo>
                    <a:pt x="98" y="350"/>
                  </a:lnTo>
                  <a:lnTo>
                    <a:pt x="102" y="356"/>
                  </a:lnTo>
                  <a:lnTo>
                    <a:pt x="106" y="360"/>
                  </a:lnTo>
                  <a:lnTo>
                    <a:pt x="106" y="360"/>
                  </a:lnTo>
                  <a:lnTo>
                    <a:pt x="112" y="366"/>
                  </a:lnTo>
                  <a:lnTo>
                    <a:pt x="118" y="368"/>
                  </a:lnTo>
                  <a:lnTo>
                    <a:pt x="124" y="370"/>
                  </a:lnTo>
                  <a:lnTo>
                    <a:pt x="132" y="372"/>
                  </a:lnTo>
                  <a:lnTo>
                    <a:pt x="132" y="372"/>
                  </a:lnTo>
                  <a:lnTo>
                    <a:pt x="140" y="370"/>
                  </a:lnTo>
                  <a:lnTo>
                    <a:pt x="146" y="368"/>
                  </a:lnTo>
                  <a:lnTo>
                    <a:pt x="152" y="366"/>
                  </a:lnTo>
                  <a:lnTo>
                    <a:pt x="158" y="360"/>
                  </a:lnTo>
                  <a:lnTo>
                    <a:pt x="162" y="356"/>
                  </a:lnTo>
                  <a:lnTo>
                    <a:pt x="166" y="350"/>
                  </a:lnTo>
                  <a:lnTo>
                    <a:pt x="168" y="342"/>
                  </a:lnTo>
                  <a:lnTo>
                    <a:pt x="168" y="336"/>
                  </a:lnTo>
                  <a:lnTo>
                    <a:pt x="168" y="336"/>
                  </a:lnTo>
                  <a:lnTo>
                    <a:pt x="168" y="328"/>
                  </a:lnTo>
                  <a:lnTo>
                    <a:pt x="166" y="322"/>
                  </a:lnTo>
                  <a:lnTo>
                    <a:pt x="162" y="316"/>
                  </a:lnTo>
                  <a:lnTo>
                    <a:pt x="158" y="310"/>
                  </a:lnTo>
                  <a:lnTo>
                    <a:pt x="158" y="310"/>
                  </a:lnTo>
                  <a:close/>
                  <a:moveTo>
                    <a:pt x="144" y="346"/>
                  </a:moveTo>
                  <a:lnTo>
                    <a:pt x="144" y="346"/>
                  </a:lnTo>
                  <a:lnTo>
                    <a:pt x="138" y="350"/>
                  </a:lnTo>
                  <a:lnTo>
                    <a:pt x="132" y="352"/>
                  </a:lnTo>
                  <a:lnTo>
                    <a:pt x="132" y="352"/>
                  </a:lnTo>
                  <a:lnTo>
                    <a:pt x="126" y="350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18" y="342"/>
                  </a:lnTo>
                  <a:lnTo>
                    <a:pt x="116" y="336"/>
                  </a:lnTo>
                  <a:lnTo>
                    <a:pt x="116" y="336"/>
                  </a:lnTo>
                  <a:lnTo>
                    <a:pt x="118" y="330"/>
                  </a:lnTo>
                  <a:lnTo>
                    <a:pt x="120" y="324"/>
                  </a:lnTo>
                  <a:lnTo>
                    <a:pt x="120" y="324"/>
                  </a:lnTo>
                  <a:lnTo>
                    <a:pt x="126" y="320"/>
                  </a:lnTo>
                  <a:lnTo>
                    <a:pt x="132" y="320"/>
                  </a:lnTo>
                  <a:lnTo>
                    <a:pt x="132" y="320"/>
                  </a:lnTo>
                  <a:lnTo>
                    <a:pt x="138" y="320"/>
                  </a:lnTo>
                  <a:lnTo>
                    <a:pt x="144" y="324"/>
                  </a:lnTo>
                  <a:lnTo>
                    <a:pt x="144" y="324"/>
                  </a:lnTo>
                  <a:lnTo>
                    <a:pt x="146" y="330"/>
                  </a:lnTo>
                  <a:lnTo>
                    <a:pt x="148" y="336"/>
                  </a:lnTo>
                  <a:lnTo>
                    <a:pt x="148" y="336"/>
                  </a:lnTo>
                  <a:lnTo>
                    <a:pt x="146" y="342"/>
                  </a:lnTo>
                  <a:lnTo>
                    <a:pt x="144" y="346"/>
                  </a:lnTo>
                  <a:lnTo>
                    <a:pt x="144" y="346"/>
                  </a:lnTo>
                  <a:close/>
                  <a:moveTo>
                    <a:pt x="280" y="38"/>
                  </a:moveTo>
                  <a:lnTo>
                    <a:pt x="280" y="318"/>
                  </a:lnTo>
                  <a:lnTo>
                    <a:pt x="186" y="318"/>
                  </a:lnTo>
                  <a:lnTo>
                    <a:pt x="186" y="318"/>
                  </a:lnTo>
                  <a:lnTo>
                    <a:pt x="180" y="306"/>
                  </a:lnTo>
                  <a:lnTo>
                    <a:pt x="172" y="296"/>
                  </a:lnTo>
                  <a:lnTo>
                    <a:pt x="172" y="296"/>
                  </a:lnTo>
                  <a:lnTo>
                    <a:pt x="168" y="292"/>
                  </a:lnTo>
                  <a:lnTo>
                    <a:pt x="168" y="286"/>
                  </a:lnTo>
                  <a:lnTo>
                    <a:pt x="248" y="286"/>
                  </a:lnTo>
                  <a:lnTo>
                    <a:pt x="248" y="170"/>
                  </a:lnTo>
                  <a:lnTo>
                    <a:pt x="168" y="250"/>
                  </a:lnTo>
                  <a:lnTo>
                    <a:pt x="168" y="188"/>
                  </a:lnTo>
                  <a:lnTo>
                    <a:pt x="172" y="190"/>
                  </a:lnTo>
                  <a:lnTo>
                    <a:pt x="172" y="190"/>
                  </a:lnTo>
                  <a:lnTo>
                    <a:pt x="174" y="192"/>
                  </a:lnTo>
                  <a:lnTo>
                    <a:pt x="178" y="194"/>
                  </a:lnTo>
                  <a:lnTo>
                    <a:pt x="178" y="194"/>
                  </a:lnTo>
                  <a:lnTo>
                    <a:pt x="182" y="192"/>
                  </a:lnTo>
                  <a:lnTo>
                    <a:pt x="186" y="190"/>
                  </a:lnTo>
                  <a:lnTo>
                    <a:pt x="186" y="190"/>
                  </a:lnTo>
                  <a:lnTo>
                    <a:pt x="188" y="186"/>
                  </a:lnTo>
                  <a:lnTo>
                    <a:pt x="188" y="184"/>
                  </a:lnTo>
                  <a:lnTo>
                    <a:pt x="188" y="180"/>
                  </a:lnTo>
                  <a:lnTo>
                    <a:pt x="186" y="176"/>
                  </a:lnTo>
                  <a:lnTo>
                    <a:pt x="168" y="160"/>
                  </a:lnTo>
                  <a:lnTo>
                    <a:pt x="168" y="150"/>
                  </a:lnTo>
                  <a:lnTo>
                    <a:pt x="182" y="136"/>
                  </a:lnTo>
                  <a:lnTo>
                    <a:pt x="204" y="158"/>
                  </a:lnTo>
                  <a:lnTo>
                    <a:pt x="204" y="158"/>
                  </a:lnTo>
                  <a:lnTo>
                    <a:pt x="208" y="160"/>
                  </a:lnTo>
                  <a:lnTo>
                    <a:pt x="212" y="160"/>
                  </a:lnTo>
                  <a:lnTo>
                    <a:pt x="212" y="160"/>
                  </a:lnTo>
                  <a:lnTo>
                    <a:pt x="214" y="160"/>
                  </a:lnTo>
                  <a:lnTo>
                    <a:pt x="218" y="158"/>
                  </a:lnTo>
                  <a:lnTo>
                    <a:pt x="218" y="158"/>
                  </a:lnTo>
                  <a:lnTo>
                    <a:pt x="220" y="154"/>
                  </a:lnTo>
                  <a:lnTo>
                    <a:pt x="222" y="150"/>
                  </a:lnTo>
                  <a:lnTo>
                    <a:pt x="220" y="146"/>
                  </a:lnTo>
                  <a:lnTo>
                    <a:pt x="218" y="144"/>
                  </a:lnTo>
                  <a:lnTo>
                    <a:pt x="196" y="122"/>
                  </a:lnTo>
                  <a:lnTo>
                    <a:pt x="216" y="102"/>
                  </a:lnTo>
                  <a:lnTo>
                    <a:pt x="236" y="124"/>
                  </a:lnTo>
                  <a:lnTo>
                    <a:pt x="236" y="124"/>
                  </a:lnTo>
                  <a:lnTo>
                    <a:pt x="240" y="126"/>
                  </a:lnTo>
                  <a:lnTo>
                    <a:pt x="244" y="128"/>
                  </a:lnTo>
                  <a:lnTo>
                    <a:pt x="244" y="128"/>
                  </a:lnTo>
                  <a:lnTo>
                    <a:pt x="248" y="126"/>
                  </a:lnTo>
                  <a:lnTo>
                    <a:pt x="252" y="124"/>
                  </a:lnTo>
                  <a:lnTo>
                    <a:pt x="252" y="124"/>
                  </a:lnTo>
                  <a:lnTo>
                    <a:pt x="254" y="122"/>
                  </a:lnTo>
                  <a:lnTo>
                    <a:pt x="254" y="118"/>
                  </a:lnTo>
                  <a:lnTo>
                    <a:pt x="254" y="114"/>
                  </a:lnTo>
                  <a:lnTo>
                    <a:pt x="252" y="110"/>
                  </a:lnTo>
                  <a:lnTo>
                    <a:pt x="230" y="88"/>
                  </a:lnTo>
                  <a:lnTo>
                    <a:pt x="280" y="38"/>
                  </a:lnTo>
                  <a:close/>
                  <a:moveTo>
                    <a:pt x="84" y="234"/>
                  </a:moveTo>
                  <a:lnTo>
                    <a:pt x="96" y="248"/>
                  </a:lnTo>
                  <a:lnTo>
                    <a:pt x="96" y="292"/>
                  </a:lnTo>
                  <a:lnTo>
                    <a:pt x="96" y="292"/>
                  </a:lnTo>
                  <a:lnTo>
                    <a:pt x="86" y="304"/>
                  </a:lnTo>
                  <a:lnTo>
                    <a:pt x="80" y="318"/>
                  </a:lnTo>
                  <a:lnTo>
                    <a:pt x="0" y="318"/>
                  </a:lnTo>
                  <a:lnTo>
                    <a:pt x="50" y="268"/>
                  </a:lnTo>
                  <a:lnTo>
                    <a:pt x="72" y="290"/>
                  </a:lnTo>
                  <a:lnTo>
                    <a:pt x="72" y="290"/>
                  </a:lnTo>
                  <a:lnTo>
                    <a:pt x="76" y="292"/>
                  </a:lnTo>
                  <a:lnTo>
                    <a:pt x="80" y="292"/>
                  </a:lnTo>
                  <a:lnTo>
                    <a:pt x="80" y="292"/>
                  </a:lnTo>
                  <a:lnTo>
                    <a:pt x="84" y="292"/>
                  </a:lnTo>
                  <a:lnTo>
                    <a:pt x="86" y="290"/>
                  </a:lnTo>
                  <a:lnTo>
                    <a:pt x="86" y="290"/>
                  </a:lnTo>
                  <a:lnTo>
                    <a:pt x="88" y="286"/>
                  </a:lnTo>
                  <a:lnTo>
                    <a:pt x="90" y="282"/>
                  </a:lnTo>
                  <a:lnTo>
                    <a:pt x="88" y="278"/>
                  </a:lnTo>
                  <a:lnTo>
                    <a:pt x="86" y="274"/>
                  </a:lnTo>
                  <a:lnTo>
                    <a:pt x="64" y="254"/>
                  </a:lnTo>
                  <a:lnTo>
                    <a:pt x="84" y="23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Freeform 4807"/>
            <p:cNvSpPr>
              <a:spLocks noEditPoints="1"/>
            </p:cNvSpPr>
            <p:nvPr/>
          </p:nvSpPr>
          <p:spPr bwMode="auto">
            <a:xfrm>
              <a:off x="5114028" y="3926659"/>
              <a:ext cx="1319168" cy="1137345"/>
            </a:xfrm>
            <a:custGeom>
              <a:avLst/>
              <a:gdLst>
                <a:gd name="T0" fmla="*/ 84 w 320"/>
                <a:gd name="T1" fmla="*/ 24 h 286"/>
                <a:gd name="T2" fmla="*/ 86 w 320"/>
                <a:gd name="T3" fmla="*/ 18 h 286"/>
                <a:gd name="T4" fmla="*/ 92 w 320"/>
                <a:gd name="T5" fmla="*/ 14 h 286"/>
                <a:gd name="T6" fmla="*/ 134 w 320"/>
                <a:gd name="T7" fmla="*/ 2 h 286"/>
                <a:gd name="T8" fmla="*/ 160 w 320"/>
                <a:gd name="T9" fmla="*/ 0 h 286"/>
                <a:gd name="T10" fmla="*/ 208 w 320"/>
                <a:gd name="T11" fmla="*/ 8 h 286"/>
                <a:gd name="T12" fmla="*/ 228 w 320"/>
                <a:gd name="T13" fmla="*/ 14 h 286"/>
                <a:gd name="T14" fmla="*/ 236 w 320"/>
                <a:gd name="T15" fmla="*/ 24 h 286"/>
                <a:gd name="T16" fmla="*/ 216 w 320"/>
                <a:gd name="T17" fmla="*/ 42 h 286"/>
                <a:gd name="T18" fmla="*/ 216 w 320"/>
                <a:gd name="T19" fmla="*/ 30 h 286"/>
                <a:gd name="T20" fmla="*/ 178 w 320"/>
                <a:gd name="T21" fmla="*/ 22 h 286"/>
                <a:gd name="T22" fmla="*/ 160 w 320"/>
                <a:gd name="T23" fmla="*/ 20 h 286"/>
                <a:gd name="T24" fmla="*/ 128 w 320"/>
                <a:gd name="T25" fmla="*/ 24 h 286"/>
                <a:gd name="T26" fmla="*/ 104 w 320"/>
                <a:gd name="T27" fmla="*/ 42 h 286"/>
                <a:gd name="T28" fmla="*/ 132 w 320"/>
                <a:gd name="T29" fmla="*/ 160 h 286"/>
                <a:gd name="T30" fmla="*/ 188 w 320"/>
                <a:gd name="T31" fmla="*/ 146 h 286"/>
                <a:gd name="T32" fmla="*/ 188 w 320"/>
                <a:gd name="T33" fmla="*/ 160 h 286"/>
                <a:gd name="T34" fmla="*/ 274 w 320"/>
                <a:gd name="T35" fmla="*/ 148 h 286"/>
                <a:gd name="T36" fmla="*/ 320 w 320"/>
                <a:gd name="T37" fmla="*/ 138 h 286"/>
                <a:gd name="T38" fmla="*/ 320 w 320"/>
                <a:gd name="T39" fmla="*/ 72 h 286"/>
                <a:gd name="T40" fmla="*/ 314 w 320"/>
                <a:gd name="T41" fmla="*/ 58 h 286"/>
                <a:gd name="T42" fmla="*/ 300 w 320"/>
                <a:gd name="T43" fmla="*/ 52 h 286"/>
                <a:gd name="T44" fmla="*/ 20 w 320"/>
                <a:gd name="T45" fmla="*/ 52 h 286"/>
                <a:gd name="T46" fmla="*/ 6 w 320"/>
                <a:gd name="T47" fmla="*/ 58 h 286"/>
                <a:gd name="T48" fmla="*/ 0 w 320"/>
                <a:gd name="T49" fmla="*/ 72 h 286"/>
                <a:gd name="T50" fmla="*/ 0 w 320"/>
                <a:gd name="T51" fmla="*/ 138 h 286"/>
                <a:gd name="T52" fmla="*/ 46 w 320"/>
                <a:gd name="T53" fmla="*/ 148 h 286"/>
                <a:gd name="T54" fmla="*/ 132 w 320"/>
                <a:gd name="T55" fmla="*/ 160 h 286"/>
                <a:gd name="T56" fmla="*/ 174 w 320"/>
                <a:gd name="T57" fmla="*/ 176 h 286"/>
                <a:gd name="T58" fmla="*/ 146 w 320"/>
                <a:gd name="T59" fmla="*/ 160 h 286"/>
                <a:gd name="T60" fmla="*/ 174 w 320"/>
                <a:gd name="T61" fmla="*/ 176 h 286"/>
                <a:gd name="T62" fmla="*/ 320 w 320"/>
                <a:gd name="T63" fmla="*/ 266 h 286"/>
                <a:gd name="T64" fmla="*/ 318 w 320"/>
                <a:gd name="T65" fmla="*/ 274 h 286"/>
                <a:gd name="T66" fmla="*/ 308 w 320"/>
                <a:gd name="T67" fmla="*/ 284 h 286"/>
                <a:gd name="T68" fmla="*/ 20 w 320"/>
                <a:gd name="T69" fmla="*/ 286 h 286"/>
                <a:gd name="T70" fmla="*/ 12 w 320"/>
                <a:gd name="T71" fmla="*/ 284 h 286"/>
                <a:gd name="T72" fmla="*/ 2 w 320"/>
                <a:gd name="T73" fmla="*/ 274 h 286"/>
                <a:gd name="T74" fmla="*/ 0 w 320"/>
                <a:gd name="T75" fmla="*/ 154 h 286"/>
                <a:gd name="T76" fmla="*/ 20 w 320"/>
                <a:gd name="T77" fmla="*/ 160 h 286"/>
                <a:gd name="T78" fmla="*/ 88 w 320"/>
                <a:gd name="T79" fmla="*/ 172 h 286"/>
                <a:gd name="T80" fmla="*/ 132 w 320"/>
                <a:gd name="T81" fmla="*/ 190 h 286"/>
                <a:gd name="T82" fmla="*/ 188 w 320"/>
                <a:gd name="T83" fmla="*/ 176 h 286"/>
                <a:gd name="T84" fmla="*/ 232 w 320"/>
                <a:gd name="T85" fmla="*/ 172 h 286"/>
                <a:gd name="T86" fmla="*/ 300 w 320"/>
                <a:gd name="T87" fmla="*/ 160 h 286"/>
                <a:gd name="T88" fmla="*/ 320 w 320"/>
                <a:gd name="T89" fmla="*/ 154 h 286"/>
                <a:gd name="T90" fmla="*/ 56 w 320"/>
                <a:gd name="T91" fmla="*/ 266 h 286"/>
                <a:gd name="T92" fmla="*/ 52 w 320"/>
                <a:gd name="T93" fmla="*/ 252 h 286"/>
                <a:gd name="T94" fmla="*/ 46 w 320"/>
                <a:gd name="T95" fmla="*/ 240 h 286"/>
                <a:gd name="T96" fmla="*/ 34 w 320"/>
                <a:gd name="T97" fmla="*/ 232 h 286"/>
                <a:gd name="T98" fmla="*/ 20 w 320"/>
                <a:gd name="T99" fmla="*/ 230 h 286"/>
                <a:gd name="T100" fmla="*/ 56 w 320"/>
                <a:gd name="T101" fmla="*/ 266 h 286"/>
                <a:gd name="T102" fmla="*/ 300 w 320"/>
                <a:gd name="T103" fmla="*/ 230 h 286"/>
                <a:gd name="T104" fmla="*/ 286 w 320"/>
                <a:gd name="T105" fmla="*/ 232 h 286"/>
                <a:gd name="T106" fmla="*/ 274 w 320"/>
                <a:gd name="T107" fmla="*/ 240 h 286"/>
                <a:gd name="T108" fmla="*/ 268 w 320"/>
                <a:gd name="T109" fmla="*/ 252 h 286"/>
                <a:gd name="T110" fmla="*/ 264 w 320"/>
                <a:gd name="T111" fmla="*/ 266 h 286"/>
                <a:gd name="T112" fmla="*/ 300 w 320"/>
                <a:gd name="T113" fmla="*/ 23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20" h="286">
                  <a:moveTo>
                    <a:pt x="84" y="42"/>
                  </a:moveTo>
                  <a:lnTo>
                    <a:pt x="84" y="24"/>
                  </a:lnTo>
                  <a:lnTo>
                    <a:pt x="84" y="24"/>
                  </a:lnTo>
                  <a:lnTo>
                    <a:pt x="86" y="18"/>
                  </a:lnTo>
                  <a:lnTo>
                    <a:pt x="92" y="14"/>
                  </a:lnTo>
                  <a:lnTo>
                    <a:pt x="92" y="14"/>
                  </a:lnTo>
                  <a:lnTo>
                    <a:pt x="112" y="8"/>
                  </a:lnTo>
                  <a:lnTo>
                    <a:pt x="134" y="2"/>
                  </a:lnTo>
                  <a:lnTo>
                    <a:pt x="160" y="0"/>
                  </a:lnTo>
                  <a:lnTo>
                    <a:pt x="160" y="0"/>
                  </a:lnTo>
                  <a:lnTo>
                    <a:pt x="186" y="2"/>
                  </a:lnTo>
                  <a:lnTo>
                    <a:pt x="208" y="8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4" y="18"/>
                  </a:lnTo>
                  <a:lnTo>
                    <a:pt x="236" y="24"/>
                  </a:lnTo>
                  <a:lnTo>
                    <a:pt x="236" y="42"/>
                  </a:lnTo>
                  <a:lnTo>
                    <a:pt x="216" y="42"/>
                  </a:lnTo>
                  <a:lnTo>
                    <a:pt x="216" y="30"/>
                  </a:lnTo>
                  <a:lnTo>
                    <a:pt x="216" y="30"/>
                  </a:lnTo>
                  <a:lnTo>
                    <a:pt x="192" y="24"/>
                  </a:lnTo>
                  <a:lnTo>
                    <a:pt x="178" y="22"/>
                  </a:lnTo>
                  <a:lnTo>
                    <a:pt x="160" y="20"/>
                  </a:lnTo>
                  <a:lnTo>
                    <a:pt x="160" y="20"/>
                  </a:lnTo>
                  <a:lnTo>
                    <a:pt x="142" y="22"/>
                  </a:lnTo>
                  <a:lnTo>
                    <a:pt x="128" y="24"/>
                  </a:lnTo>
                  <a:lnTo>
                    <a:pt x="104" y="30"/>
                  </a:lnTo>
                  <a:lnTo>
                    <a:pt x="104" y="42"/>
                  </a:lnTo>
                  <a:lnTo>
                    <a:pt x="84" y="42"/>
                  </a:lnTo>
                  <a:close/>
                  <a:moveTo>
                    <a:pt x="132" y="160"/>
                  </a:moveTo>
                  <a:lnTo>
                    <a:pt x="132" y="146"/>
                  </a:lnTo>
                  <a:lnTo>
                    <a:pt x="188" y="146"/>
                  </a:lnTo>
                  <a:lnTo>
                    <a:pt x="188" y="160"/>
                  </a:lnTo>
                  <a:lnTo>
                    <a:pt x="188" y="160"/>
                  </a:lnTo>
                  <a:lnTo>
                    <a:pt x="234" y="156"/>
                  </a:lnTo>
                  <a:lnTo>
                    <a:pt x="274" y="148"/>
                  </a:lnTo>
                  <a:lnTo>
                    <a:pt x="302" y="142"/>
                  </a:lnTo>
                  <a:lnTo>
                    <a:pt x="320" y="138"/>
                  </a:lnTo>
                  <a:lnTo>
                    <a:pt x="320" y="72"/>
                  </a:lnTo>
                  <a:lnTo>
                    <a:pt x="320" y="72"/>
                  </a:lnTo>
                  <a:lnTo>
                    <a:pt x="318" y="64"/>
                  </a:lnTo>
                  <a:lnTo>
                    <a:pt x="314" y="58"/>
                  </a:lnTo>
                  <a:lnTo>
                    <a:pt x="308" y="54"/>
                  </a:lnTo>
                  <a:lnTo>
                    <a:pt x="300" y="52"/>
                  </a:lnTo>
                  <a:lnTo>
                    <a:pt x="20" y="52"/>
                  </a:lnTo>
                  <a:lnTo>
                    <a:pt x="20" y="52"/>
                  </a:lnTo>
                  <a:lnTo>
                    <a:pt x="12" y="54"/>
                  </a:lnTo>
                  <a:lnTo>
                    <a:pt x="6" y="58"/>
                  </a:lnTo>
                  <a:lnTo>
                    <a:pt x="2" y="64"/>
                  </a:lnTo>
                  <a:lnTo>
                    <a:pt x="0" y="72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8" y="142"/>
                  </a:lnTo>
                  <a:lnTo>
                    <a:pt x="46" y="148"/>
                  </a:lnTo>
                  <a:lnTo>
                    <a:pt x="86" y="156"/>
                  </a:lnTo>
                  <a:lnTo>
                    <a:pt x="132" y="160"/>
                  </a:lnTo>
                  <a:lnTo>
                    <a:pt x="132" y="160"/>
                  </a:lnTo>
                  <a:close/>
                  <a:moveTo>
                    <a:pt x="174" y="176"/>
                  </a:moveTo>
                  <a:lnTo>
                    <a:pt x="174" y="160"/>
                  </a:lnTo>
                  <a:lnTo>
                    <a:pt x="146" y="160"/>
                  </a:lnTo>
                  <a:lnTo>
                    <a:pt x="146" y="176"/>
                  </a:lnTo>
                  <a:lnTo>
                    <a:pt x="174" y="176"/>
                  </a:lnTo>
                  <a:close/>
                  <a:moveTo>
                    <a:pt x="320" y="154"/>
                  </a:moveTo>
                  <a:lnTo>
                    <a:pt x="320" y="266"/>
                  </a:lnTo>
                  <a:lnTo>
                    <a:pt x="320" y="266"/>
                  </a:lnTo>
                  <a:lnTo>
                    <a:pt x="318" y="274"/>
                  </a:lnTo>
                  <a:lnTo>
                    <a:pt x="314" y="280"/>
                  </a:lnTo>
                  <a:lnTo>
                    <a:pt x="308" y="284"/>
                  </a:lnTo>
                  <a:lnTo>
                    <a:pt x="300" y="286"/>
                  </a:lnTo>
                  <a:lnTo>
                    <a:pt x="20" y="286"/>
                  </a:lnTo>
                  <a:lnTo>
                    <a:pt x="20" y="286"/>
                  </a:lnTo>
                  <a:lnTo>
                    <a:pt x="12" y="284"/>
                  </a:lnTo>
                  <a:lnTo>
                    <a:pt x="6" y="280"/>
                  </a:lnTo>
                  <a:lnTo>
                    <a:pt x="2" y="274"/>
                  </a:lnTo>
                  <a:lnTo>
                    <a:pt x="0" y="266"/>
                  </a:lnTo>
                  <a:lnTo>
                    <a:pt x="0" y="154"/>
                  </a:lnTo>
                  <a:lnTo>
                    <a:pt x="0" y="154"/>
                  </a:lnTo>
                  <a:lnTo>
                    <a:pt x="20" y="160"/>
                  </a:lnTo>
                  <a:lnTo>
                    <a:pt x="50" y="166"/>
                  </a:lnTo>
                  <a:lnTo>
                    <a:pt x="88" y="172"/>
                  </a:lnTo>
                  <a:lnTo>
                    <a:pt x="132" y="176"/>
                  </a:lnTo>
                  <a:lnTo>
                    <a:pt x="132" y="190"/>
                  </a:lnTo>
                  <a:lnTo>
                    <a:pt x="188" y="190"/>
                  </a:lnTo>
                  <a:lnTo>
                    <a:pt x="188" y="176"/>
                  </a:lnTo>
                  <a:lnTo>
                    <a:pt x="188" y="176"/>
                  </a:lnTo>
                  <a:lnTo>
                    <a:pt x="232" y="172"/>
                  </a:lnTo>
                  <a:lnTo>
                    <a:pt x="270" y="166"/>
                  </a:lnTo>
                  <a:lnTo>
                    <a:pt x="300" y="160"/>
                  </a:lnTo>
                  <a:lnTo>
                    <a:pt x="320" y="154"/>
                  </a:lnTo>
                  <a:lnTo>
                    <a:pt x="320" y="154"/>
                  </a:lnTo>
                  <a:close/>
                  <a:moveTo>
                    <a:pt x="56" y="266"/>
                  </a:moveTo>
                  <a:lnTo>
                    <a:pt x="56" y="266"/>
                  </a:lnTo>
                  <a:lnTo>
                    <a:pt x="56" y="258"/>
                  </a:lnTo>
                  <a:lnTo>
                    <a:pt x="52" y="252"/>
                  </a:lnTo>
                  <a:lnTo>
                    <a:pt x="50" y="246"/>
                  </a:lnTo>
                  <a:lnTo>
                    <a:pt x="46" y="240"/>
                  </a:lnTo>
                  <a:lnTo>
                    <a:pt x="40" y="236"/>
                  </a:lnTo>
                  <a:lnTo>
                    <a:pt x="34" y="232"/>
                  </a:lnTo>
                  <a:lnTo>
                    <a:pt x="28" y="230"/>
                  </a:lnTo>
                  <a:lnTo>
                    <a:pt x="20" y="230"/>
                  </a:lnTo>
                  <a:lnTo>
                    <a:pt x="20" y="266"/>
                  </a:lnTo>
                  <a:lnTo>
                    <a:pt x="56" y="266"/>
                  </a:lnTo>
                  <a:close/>
                  <a:moveTo>
                    <a:pt x="300" y="230"/>
                  </a:moveTo>
                  <a:lnTo>
                    <a:pt x="300" y="230"/>
                  </a:lnTo>
                  <a:lnTo>
                    <a:pt x="292" y="230"/>
                  </a:lnTo>
                  <a:lnTo>
                    <a:pt x="286" y="232"/>
                  </a:lnTo>
                  <a:lnTo>
                    <a:pt x="280" y="236"/>
                  </a:lnTo>
                  <a:lnTo>
                    <a:pt x="274" y="240"/>
                  </a:lnTo>
                  <a:lnTo>
                    <a:pt x="270" y="246"/>
                  </a:lnTo>
                  <a:lnTo>
                    <a:pt x="268" y="252"/>
                  </a:lnTo>
                  <a:lnTo>
                    <a:pt x="264" y="258"/>
                  </a:lnTo>
                  <a:lnTo>
                    <a:pt x="264" y="266"/>
                  </a:lnTo>
                  <a:lnTo>
                    <a:pt x="300" y="266"/>
                  </a:lnTo>
                  <a:lnTo>
                    <a:pt x="300" y="23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187995" y="4977980"/>
            <a:ext cx="1168884" cy="1118188"/>
            <a:chOff x="7573215" y="3474401"/>
            <a:chExt cx="612000" cy="612000"/>
          </a:xfrm>
        </p:grpSpPr>
        <p:sp>
          <p:nvSpPr>
            <p:cNvPr id="137" name="Oval 136"/>
            <p:cNvSpPr/>
            <p:nvPr/>
          </p:nvSpPr>
          <p:spPr bwMode="ltGray">
            <a:xfrm>
              <a:off x="7573215" y="3474401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38" name="Freeform 4992"/>
            <p:cNvSpPr>
              <a:spLocks noEditPoints="1"/>
            </p:cNvSpPr>
            <p:nvPr/>
          </p:nvSpPr>
          <p:spPr bwMode="auto">
            <a:xfrm>
              <a:off x="7695985" y="3601300"/>
              <a:ext cx="334377" cy="373145"/>
            </a:xfrm>
            <a:custGeom>
              <a:avLst/>
              <a:gdLst>
                <a:gd name="T0" fmla="*/ 14 w 276"/>
                <a:gd name="T1" fmla="*/ 26 h 308"/>
                <a:gd name="T2" fmla="*/ 36 w 276"/>
                <a:gd name="T3" fmla="*/ 30 h 308"/>
                <a:gd name="T4" fmla="*/ 2 w 276"/>
                <a:gd name="T5" fmla="*/ 52 h 308"/>
                <a:gd name="T6" fmla="*/ 6 w 276"/>
                <a:gd name="T7" fmla="*/ 30 h 308"/>
                <a:gd name="T8" fmla="*/ 176 w 276"/>
                <a:gd name="T9" fmla="*/ 202 h 308"/>
                <a:gd name="T10" fmla="*/ 174 w 276"/>
                <a:gd name="T11" fmla="*/ 194 h 308"/>
                <a:gd name="T12" fmla="*/ 100 w 276"/>
                <a:gd name="T13" fmla="*/ 132 h 308"/>
                <a:gd name="T14" fmla="*/ 50 w 276"/>
                <a:gd name="T15" fmla="*/ 80 h 308"/>
                <a:gd name="T16" fmla="*/ 30 w 276"/>
                <a:gd name="T17" fmla="*/ 58 h 308"/>
                <a:gd name="T18" fmla="*/ 22 w 276"/>
                <a:gd name="T19" fmla="*/ 64 h 308"/>
                <a:gd name="T20" fmla="*/ 42 w 276"/>
                <a:gd name="T21" fmla="*/ 88 h 308"/>
                <a:gd name="T22" fmla="*/ 92 w 276"/>
                <a:gd name="T23" fmla="*/ 140 h 308"/>
                <a:gd name="T24" fmla="*/ 168 w 276"/>
                <a:gd name="T25" fmla="*/ 204 h 308"/>
                <a:gd name="T26" fmla="*/ 172 w 276"/>
                <a:gd name="T27" fmla="*/ 206 h 308"/>
                <a:gd name="T28" fmla="*/ 176 w 276"/>
                <a:gd name="T29" fmla="*/ 202 h 308"/>
                <a:gd name="T30" fmla="*/ 276 w 276"/>
                <a:gd name="T31" fmla="*/ 292 h 308"/>
                <a:gd name="T32" fmla="*/ 266 w 276"/>
                <a:gd name="T33" fmla="*/ 308 h 308"/>
                <a:gd name="T34" fmla="*/ 62 w 276"/>
                <a:gd name="T35" fmla="*/ 308 h 308"/>
                <a:gd name="T36" fmla="*/ 46 w 276"/>
                <a:gd name="T37" fmla="*/ 298 h 308"/>
                <a:gd name="T38" fmla="*/ 46 w 276"/>
                <a:gd name="T39" fmla="*/ 112 h 308"/>
                <a:gd name="T40" fmla="*/ 88 w 276"/>
                <a:gd name="T41" fmla="*/ 156 h 308"/>
                <a:gd name="T42" fmla="*/ 168 w 276"/>
                <a:gd name="T43" fmla="*/ 220 h 308"/>
                <a:gd name="T44" fmla="*/ 182 w 276"/>
                <a:gd name="T45" fmla="*/ 214 h 308"/>
                <a:gd name="T46" fmla="*/ 200 w 276"/>
                <a:gd name="T47" fmla="*/ 196 h 308"/>
                <a:gd name="T48" fmla="*/ 204 w 276"/>
                <a:gd name="T49" fmla="*/ 182 h 308"/>
                <a:gd name="T50" fmla="*/ 136 w 276"/>
                <a:gd name="T51" fmla="*/ 106 h 308"/>
                <a:gd name="T52" fmla="*/ 86 w 276"/>
                <a:gd name="T53" fmla="*/ 62 h 308"/>
                <a:gd name="T54" fmla="*/ 62 w 276"/>
                <a:gd name="T55" fmla="*/ 34 h 308"/>
                <a:gd name="T56" fmla="*/ 116 w 276"/>
                <a:gd name="T57" fmla="*/ 68 h 308"/>
                <a:gd name="T58" fmla="*/ 150 w 276"/>
                <a:gd name="T59" fmla="*/ 106 h 308"/>
                <a:gd name="T60" fmla="*/ 162 w 276"/>
                <a:gd name="T61" fmla="*/ 126 h 308"/>
                <a:gd name="T62" fmla="*/ 168 w 276"/>
                <a:gd name="T63" fmla="*/ 126 h 308"/>
                <a:gd name="T64" fmla="*/ 170 w 276"/>
                <a:gd name="T65" fmla="*/ 118 h 308"/>
                <a:gd name="T66" fmla="*/ 144 w 276"/>
                <a:gd name="T67" fmla="*/ 80 h 308"/>
                <a:gd name="T68" fmla="*/ 102 w 276"/>
                <a:gd name="T69" fmla="*/ 40 h 308"/>
                <a:gd name="T70" fmla="*/ 62 w 276"/>
                <a:gd name="T71" fmla="*/ 20 h 308"/>
                <a:gd name="T72" fmla="*/ 46 w 276"/>
                <a:gd name="T73" fmla="*/ 16 h 308"/>
                <a:gd name="T74" fmla="*/ 50 w 276"/>
                <a:gd name="T75" fmla="*/ 4 h 308"/>
                <a:gd name="T76" fmla="*/ 194 w 276"/>
                <a:gd name="T77" fmla="*/ 0 h 308"/>
                <a:gd name="T78" fmla="*/ 276 w 276"/>
                <a:gd name="T79" fmla="*/ 82 h 308"/>
                <a:gd name="T80" fmla="*/ 220 w 276"/>
                <a:gd name="T81" fmla="*/ 206 h 308"/>
                <a:gd name="T82" fmla="*/ 220 w 276"/>
                <a:gd name="T83" fmla="*/ 206 h 308"/>
                <a:gd name="T84" fmla="*/ 202 w 276"/>
                <a:gd name="T85" fmla="*/ 214 h 308"/>
                <a:gd name="T86" fmla="*/ 194 w 276"/>
                <a:gd name="T87" fmla="*/ 226 h 308"/>
                <a:gd name="T88" fmla="*/ 240 w 276"/>
                <a:gd name="T89" fmla="*/ 272 h 308"/>
                <a:gd name="T90" fmla="*/ 238 w 276"/>
                <a:gd name="T91" fmla="*/ 266 h 308"/>
                <a:gd name="T92" fmla="*/ 88 w 276"/>
                <a:gd name="T93" fmla="*/ 264 h 308"/>
                <a:gd name="T94" fmla="*/ 84 w 276"/>
                <a:gd name="T95" fmla="*/ 266 h 308"/>
                <a:gd name="T96" fmla="*/ 80 w 276"/>
                <a:gd name="T97" fmla="*/ 272 h 308"/>
                <a:gd name="T98" fmla="*/ 86 w 276"/>
                <a:gd name="T99" fmla="*/ 280 h 308"/>
                <a:gd name="T100" fmla="*/ 232 w 276"/>
                <a:gd name="T101" fmla="*/ 280 h 308"/>
                <a:gd name="T102" fmla="*/ 240 w 276"/>
                <a:gd name="T103" fmla="*/ 274 h 308"/>
                <a:gd name="T104" fmla="*/ 262 w 276"/>
                <a:gd name="T105" fmla="*/ 84 h 308"/>
                <a:gd name="T106" fmla="*/ 220 w 276"/>
                <a:gd name="T107" fmla="*/ 42 h 308"/>
                <a:gd name="T108" fmla="*/ 262 w 276"/>
                <a:gd name="T109" fmla="*/ 84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6" h="308">
                  <a:moveTo>
                    <a:pt x="6" y="30"/>
                  </a:moveTo>
                  <a:lnTo>
                    <a:pt x="6" y="30"/>
                  </a:lnTo>
                  <a:lnTo>
                    <a:pt x="14" y="26"/>
                  </a:lnTo>
                  <a:lnTo>
                    <a:pt x="20" y="24"/>
                  </a:lnTo>
                  <a:lnTo>
                    <a:pt x="28" y="26"/>
                  </a:lnTo>
                  <a:lnTo>
                    <a:pt x="36" y="30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2" y="38"/>
                  </a:lnTo>
                  <a:lnTo>
                    <a:pt x="6" y="30"/>
                  </a:lnTo>
                  <a:lnTo>
                    <a:pt x="6" y="30"/>
                  </a:lnTo>
                  <a:close/>
                  <a:moveTo>
                    <a:pt x="176" y="202"/>
                  </a:moveTo>
                  <a:lnTo>
                    <a:pt x="176" y="202"/>
                  </a:lnTo>
                  <a:lnTo>
                    <a:pt x="176" y="198"/>
                  </a:lnTo>
                  <a:lnTo>
                    <a:pt x="174" y="194"/>
                  </a:lnTo>
                  <a:lnTo>
                    <a:pt x="174" y="194"/>
                  </a:lnTo>
                  <a:lnTo>
                    <a:pt x="154" y="178"/>
                  </a:lnTo>
                  <a:lnTo>
                    <a:pt x="130" y="158"/>
                  </a:lnTo>
                  <a:lnTo>
                    <a:pt x="100" y="132"/>
                  </a:lnTo>
                  <a:lnTo>
                    <a:pt x="100" y="132"/>
                  </a:lnTo>
                  <a:lnTo>
                    <a:pt x="70" y="102"/>
                  </a:lnTo>
                  <a:lnTo>
                    <a:pt x="50" y="80"/>
                  </a:lnTo>
                  <a:lnTo>
                    <a:pt x="32" y="60"/>
                  </a:lnTo>
                  <a:lnTo>
                    <a:pt x="32" y="60"/>
                  </a:lnTo>
                  <a:lnTo>
                    <a:pt x="30" y="5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2" y="64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42" y="88"/>
                  </a:lnTo>
                  <a:lnTo>
                    <a:pt x="62" y="110"/>
                  </a:lnTo>
                  <a:lnTo>
                    <a:pt x="92" y="140"/>
                  </a:lnTo>
                  <a:lnTo>
                    <a:pt x="92" y="140"/>
                  </a:lnTo>
                  <a:lnTo>
                    <a:pt x="122" y="168"/>
                  </a:lnTo>
                  <a:lnTo>
                    <a:pt x="146" y="188"/>
                  </a:lnTo>
                  <a:lnTo>
                    <a:pt x="168" y="204"/>
                  </a:lnTo>
                  <a:lnTo>
                    <a:pt x="168" y="204"/>
                  </a:lnTo>
                  <a:lnTo>
                    <a:pt x="172" y="206"/>
                  </a:lnTo>
                  <a:lnTo>
                    <a:pt x="172" y="206"/>
                  </a:lnTo>
                  <a:lnTo>
                    <a:pt x="174" y="204"/>
                  </a:lnTo>
                  <a:lnTo>
                    <a:pt x="176" y="202"/>
                  </a:lnTo>
                  <a:lnTo>
                    <a:pt x="176" y="202"/>
                  </a:lnTo>
                  <a:close/>
                  <a:moveTo>
                    <a:pt x="276" y="82"/>
                  </a:moveTo>
                  <a:lnTo>
                    <a:pt x="276" y="292"/>
                  </a:lnTo>
                  <a:lnTo>
                    <a:pt x="276" y="292"/>
                  </a:lnTo>
                  <a:lnTo>
                    <a:pt x="274" y="298"/>
                  </a:lnTo>
                  <a:lnTo>
                    <a:pt x="270" y="304"/>
                  </a:lnTo>
                  <a:lnTo>
                    <a:pt x="266" y="308"/>
                  </a:lnTo>
                  <a:lnTo>
                    <a:pt x="260" y="308"/>
                  </a:lnTo>
                  <a:lnTo>
                    <a:pt x="62" y="308"/>
                  </a:lnTo>
                  <a:lnTo>
                    <a:pt x="62" y="308"/>
                  </a:lnTo>
                  <a:lnTo>
                    <a:pt x="56" y="308"/>
                  </a:lnTo>
                  <a:lnTo>
                    <a:pt x="50" y="304"/>
                  </a:lnTo>
                  <a:lnTo>
                    <a:pt x="46" y="298"/>
                  </a:lnTo>
                  <a:lnTo>
                    <a:pt x="46" y="292"/>
                  </a:lnTo>
                  <a:lnTo>
                    <a:pt x="46" y="112"/>
                  </a:lnTo>
                  <a:lnTo>
                    <a:pt x="46" y="112"/>
                  </a:lnTo>
                  <a:lnTo>
                    <a:pt x="64" y="132"/>
                  </a:lnTo>
                  <a:lnTo>
                    <a:pt x="88" y="156"/>
                  </a:lnTo>
                  <a:lnTo>
                    <a:pt x="88" y="156"/>
                  </a:lnTo>
                  <a:lnTo>
                    <a:pt x="122" y="186"/>
                  </a:lnTo>
                  <a:lnTo>
                    <a:pt x="150" y="208"/>
                  </a:lnTo>
                  <a:lnTo>
                    <a:pt x="168" y="220"/>
                  </a:lnTo>
                  <a:lnTo>
                    <a:pt x="178" y="226"/>
                  </a:lnTo>
                  <a:lnTo>
                    <a:pt x="178" y="226"/>
                  </a:lnTo>
                  <a:lnTo>
                    <a:pt x="182" y="214"/>
                  </a:lnTo>
                  <a:lnTo>
                    <a:pt x="190" y="204"/>
                  </a:lnTo>
                  <a:lnTo>
                    <a:pt x="190" y="204"/>
                  </a:lnTo>
                  <a:lnTo>
                    <a:pt x="200" y="196"/>
                  </a:lnTo>
                  <a:lnTo>
                    <a:pt x="210" y="192"/>
                  </a:lnTo>
                  <a:lnTo>
                    <a:pt x="210" y="192"/>
                  </a:lnTo>
                  <a:lnTo>
                    <a:pt x="204" y="182"/>
                  </a:lnTo>
                  <a:lnTo>
                    <a:pt x="190" y="164"/>
                  </a:lnTo>
                  <a:lnTo>
                    <a:pt x="168" y="136"/>
                  </a:lnTo>
                  <a:lnTo>
                    <a:pt x="136" y="106"/>
                  </a:lnTo>
                  <a:lnTo>
                    <a:pt x="136" y="106"/>
                  </a:lnTo>
                  <a:lnTo>
                    <a:pt x="110" y="82"/>
                  </a:lnTo>
                  <a:lnTo>
                    <a:pt x="86" y="62"/>
                  </a:lnTo>
                  <a:lnTo>
                    <a:pt x="54" y="40"/>
                  </a:lnTo>
                  <a:lnTo>
                    <a:pt x="62" y="34"/>
                  </a:lnTo>
                  <a:lnTo>
                    <a:pt x="62" y="34"/>
                  </a:lnTo>
                  <a:lnTo>
                    <a:pt x="84" y="44"/>
                  </a:lnTo>
                  <a:lnTo>
                    <a:pt x="98" y="54"/>
                  </a:lnTo>
                  <a:lnTo>
                    <a:pt x="116" y="68"/>
                  </a:lnTo>
                  <a:lnTo>
                    <a:pt x="116" y="68"/>
                  </a:lnTo>
                  <a:lnTo>
                    <a:pt x="136" y="88"/>
                  </a:lnTo>
                  <a:lnTo>
                    <a:pt x="150" y="106"/>
                  </a:lnTo>
                  <a:lnTo>
                    <a:pt x="160" y="124"/>
                  </a:lnTo>
                  <a:lnTo>
                    <a:pt x="160" y="124"/>
                  </a:lnTo>
                  <a:lnTo>
                    <a:pt x="162" y="126"/>
                  </a:lnTo>
                  <a:lnTo>
                    <a:pt x="166" y="126"/>
                  </a:lnTo>
                  <a:lnTo>
                    <a:pt x="166" y="126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172" y="122"/>
                  </a:lnTo>
                  <a:lnTo>
                    <a:pt x="170" y="118"/>
                  </a:lnTo>
                  <a:lnTo>
                    <a:pt x="170" y="118"/>
                  </a:lnTo>
                  <a:lnTo>
                    <a:pt x="158" y="98"/>
                  </a:lnTo>
                  <a:lnTo>
                    <a:pt x="144" y="80"/>
                  </a:lnTo>
                  <a:lnTo>
                    <a:pt x="124" y="58"/>
                  </a:lnTo>
                  <a:lnTo>
                    <a:pt x="124" y="58"/>
                  </a:lnTo>
                  <a:lnTo>
                    <a:pt x="102" y="40"/>
                  </a:lnTo>
                  <a:lnTo>
                    <a:pt x="82" y="30"/>
                  </a:lnTo>
                  <a:lnTo>
                    <a:pt x="68" y="22"/>
                  </a:lnTo>
                  <a:lnTo>
                    <a:pt x="62" y="20"/>
                  </a:lnTo>
                  <a:lnTo>
                    <a:pt x="58" y="20"/>
                  </a:lnTo>
                  <a:lnTo>
                    <a:pt x="46" y="34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0" y="4"/>
                  </a:lnTo>
                  <a:lnTo>
                    <a:pt x="56" y="0"/>
                  </a:lnTo>
                  <a:lnTo>
                    <a:pt x="62" y="0"/>
                  </a:lnTo>
                  <a:lnTo>
                    <a:pt x="194" y="0"/>
                  </a:lnTo>
                  <a:lnTo>
                    <a:pt x="210" y="16"/>
                  </a:lnTo>
                  <a:lnTo>
                    <a:pt x="260" y="66"/>
                  </a:lnTo>
                  <a:lnTo>
                    <a:pt x="276" y="82"/>
                  </a:lnTo>
                  <a:close/>
                  <a:moveTo>
                    <a:pt x="194" y="234"/>
                  </a:moveTo>
                  <a:lnTo>
                    <a:pt x="234" y="246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12" y="208"/>
                  </a:lnTo>
                  <a:lnTo>
                    <a:pt x="206" y="210"/>
                  </a:lnTo>
                  <a:lnTo>
                    <a:pt x="202" y="214"/>
                  </a:lnTo>
                  <a:lnTo>
                    <a:pt x="202" y="214"/>
                  </a:lnTo>
                  <a:lnTo>
                    <a:pt x="198" y="220"/>
                  </a:lnTo>
                  <a:lnTo>
                    <a:pt x="194" y="226"/>
                  </a:lnTo>
                  <a:lnTo>
                    <a:pt x="194" y="234"/>
                  </a:lnTo>
                  <a:lnTo>
                    <a:pt x="194" y="234"/>
                  </a:lnTo>
                  <a:close/>
                  <a:moveTo>
                    <a:pt x="240" y="272"/>
                  </a:moveTo>
                  <a:lnTo>
                    <a:pt x="240" y="272"/>
                  </a:lnTo>
                  <a:lnTo>
                    <a:pt x="240" y="268"/>
                  </a:lnTo>
                  <a:lnTo>
                    <a:pt x="238" y="266"/>
                  </a:lnTo>
                  <a:lnTo>
                    <a:pt x="236" y="264"/>
                  </a:lnTo>
                  <a:lnTo>
                    <a:pt x="232" y="264"/>
                  </a:lnTo>
                  <a:lnTo>
                    <a:pt x="88" y="264"/>
                  </a:lnTo>
                  <a:lnTo>
                    <a:pt x="88" y="264"/>
                  </a:lnTo>
                  <a:lnTo>
                    <a:pt x="86" y="264"/>
                  </a:lnTo>
                  <a:lnTo>
                    <a:pt x="84" y="266"/>
                  </a:lnTo>
                  <a:lnTo>
                    <a:pt x="82" y="268"/>
                  </a:lnTo>
                  <a:lnTo>
                    <a:pt x="80" y="272"/>
                  </a:lnTo>
                  <a:lnTo>
                    <a:pt x="80" y="272"/>
                  </a:lnTo>
                  <a:lnTo>
                    <a:pt x="82" y="274"/>
                  </a:lnTo>
                  <a:lnTo>
                    <a:pt x="84" y="278"/>
                  </a:lnTo>
                  <a:lnTo>
                    <a:pt x="86" y="280"/>
                  </a:lnTo>
                  <a:lnTo>
                    <a:pt x="88" y="280"/>
                  </a:lnTo>
                  <a:lnTo>
                    <a:pt x="232" y="280"/>
                  </a:lnTo>
                  <a:lnTo>
                    <a:pt x="232" y="280"/>
                  </a:lnTo>
                  <a:lnTo>
                    <a:pt x="236" y="280"/>
                  </a:lnTo>
                  <a:lnTo>
                    <a:pt x="238" y="278"/>
                  </a:lnTo>
                  <a:lnTo>
                    <a:pt x="240" y="274"/>
                  </a:lnTo>
                  <a:lnTo>
                    <a:pt x="240" y="272"/>
                  </a:lnTo>
                  <a:lnTo>
                    <a:pt x="240" y="272"/>
                  </a:lnTo>
                  <a:close/>
                  <a:moveTo>
                    <a:pt x="262" y="84"/>
                  </a:moveTo>
                  <a:lnTo>
                    <a:pt x="244" y="66"/>
                  </a:lnTo>
                  <a:lnTo>
                    <a:pt x="220" y="66"/>
                  </a:lnTo>
                  <a:lnTo>
                    <a:pt x="220" y="42"/>
                  </a:lnTo>
                  <a:lnTo>
                    <a:pt x="202" y="24"/>
                  </a:lnTo>
                  <a:lnTo>
                    <a:pt x="202" y="84"/>
                  </a:lnTo>
                  <a:lnTo>
                    <a:pt x="262" y="84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2281185" y="4575747"/>
            <a:ext cx="612000" cy="612000"/>
            <a:chOff x="3233189" y="5419266"/>
            <a:chExt cx="612000" cy="612000"/>
          </a:xfrm>
        </p:grpSpPr>
        <p:sp>
          <p:nvSpPr>
            <p:cNvPr id="140" name="Oval 139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1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052795" y="4562090"/>
            <a:ext cx="612000" cy="612000"/>
            <a:chOff x="3233189" y="5419266"/>
            <a:chExt cx="612000" cy="612000"/>
          </a:xfrm>
        </p:grpSpPr>
        <p:sp>
          <p:nvSpPr>
            <p:cNvPr id="143" name="Oval 142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4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8359602" y="4640460"/>
            <a:ext cx="612000" cy="612000"/>
            <a:chOff x="3233189" y="5419266"/>
            <a:chExt cx="612000" cy="612000"/>
          </a:xfrm>
        </p:grpSpPr>
        <p:sp>
          <p:nvSpPr>
            <p:cNvPr id="146" name="Oval 145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7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7744791" y="4616544"/>
            <a:ext cx="612000" cy="612000"/>
            <a:chOff x="3233189" y="5419266"/>
            <a:chExt cx="612000" cy="612000"/>
          </a:xfrm>
        </p:grpSpPr>
        <p:sp>
          <p:nvSpPr>
            <p:cNvPr id="149" name="Oval 148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0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9597486" y="4645927"/>
            <a:ext cx="612000" cy="612000"/>
            <a:chOff x="3233189" y="5419266"/>
            <a:chExt cx="612000" cy="612000"/>
          </a:xfrm>
        </p:grpSpPr>
        <p:sp>
          <p:nvSpPr>
            <p:cNvPr id="152" name="Oval 151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3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10214861" y="4650227"/>
            <a:ext cx="612000" cy="612000"/>
            <a:chOff x="3233189" y="5419266"/>
            <a:chExt cx="612000" cy="612000"/>
          </a:xfrm>
        </p:grpSpPr>
        <p:sp>
          <p:nvSpPr>
            <p:cNvPr id="155" name="Oval 154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6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985373" y="4639223"/>
            <a:ext cx="612000" cy="612000"/>
            <a:chOff x="3233189" y="5419266"/>
            <a:chExt cx="612000" cy="612000"/>
          </a:xfrm>
        </p:grpSpPr>
        <p:sp>
          <p:nvSpPr>
            <p:cNvPr id="161" name="Oval 160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62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883877" y="4537165"/>
            <a:ext cx="612000" cy="612000"/>
            <a:chOff x="3233189" y="5419266"/>
            <a:chExt cx="612000" cy="612000"/>
          </a:xfrm>
        </p:grpSpPr>
        <p:sp>
          <p:nvSpPr>
            <p:cNvPr id="177" name="Oval 176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78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1660894" y="4564742"/>
            <a:ext cx="612000" cy="612000"/>
            <a:chOff x="3233189" y="5419266"/>
            <a:chExt cx="612000" cy="612000"/>
          </a:xfrm>
        </p:grpSpPr>
        <p:sp>
          <p:nvSpPr>
            <p:cNvPr id="180" name="Oval 179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81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10824042" y="4656420"/>
            <a:ext cx="612000" cy="612000"/>
            <a:chOff x="3233189" y="5419266"/>
            <a:chExt cx="612000" cy="612000"/>
          </a:xfrm>
        </p:grpSpPr>
        <p:sp>
          <p:nvSpPr>
            <p:cNvPr id="186" name="Oval 185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87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2899587" y="4570833"/>
            <a:ext cx="612000" cy="612000"/>
            <a:chOff x="3233189" y="5419266"/>
            <a:chExt cx="612000" cy="612000"/>
          </a:xfrm>
        </p:grpSpPr>
        <p:sp>
          <p:nvSpPr>
            <p:cNvPr id="189" name="Oval 188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90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6079715" y="4547230"/>
            <a:ext cx="612000" cy="612000"/>
            <a:chOff x="3233189" y="5419266"/>
            <a:chExt cx="612000" cy="612000"/>
          </a:xfrm>
        </p:grpSpPr>
        <p:sp>
          <p:nvSpPr>
            <p:cNvPr id="193" name="Oval 192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94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8" name="Group 145"/>
          <p:cNvGrpSpPr/>
          <p:nvPr/>
        </p:nvGrpSpPr>
        <p:grpSpPr>
          <a:xfrm>
            <a:off x="284217" y="6175122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5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 smtClean="0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6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8</a:t>
              </a:r>
            </a:p>
          </p:txBody>
        </p:sp>
      </p:grpSp>
      <p:sp>
        <p:nvSpPr>
          <p:cNvPr id="61" name="Freeform 35"/>
          <p:cNvSpPr/>
          <p:nvPr/>
        </p:nvSpPr>
        <p:spPr bwMode="auto">
          <a:xfrm>
            <a:off x="9297741" y="5531107"/>
            <a:ext cx="2697602" cy="129600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62" name="Rectangle 55"/>
          <p:cNvSpPr/>
          <p:nvPr/>
        </p:nvSpPr>
        <p:spPr>
          <a:xfrm>
            <a:off x="158578" y="1209675"/>
            <a:ext cx="118748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2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Sulla </a:t>
            </a:r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base di un’attenta analisi dei </a:t>
            </a:r>
            <a:r>
              <a:rPr lang="it-IT" sz="22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fabbisogni, lo SM può intraprendere ulteriori </a:t>
            </a:r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azioni di assistenza </a:t>
            </a:r>
            <a:r>
              <a:rPr lang="it-IT" sz="22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tecnica per </a:t>
            </a:r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rafforzare la capacità delle Autorità, dei beneficiari e di tutti gli </a:t>
            </a:r>
            <a:r>
              <a:rPr lang="it-IT" sz="22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stakeholder per l’utilizzo efficace </a:t>
            </a:r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dei </a:t>
            </a:r>
            <a:r>
              <a:rPr lang="it-IT" sz="2200" b="1" dirty="0" smtClean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fondi. </a:t>
            </a:r>
            <a:endParaRPr lang="it-IT" sz="2200" b="1" dirty="0">
              <a:solidFill>
                <a:schemeClr val="bg2">
                  <a:lumMod val="1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9457551" y="5836972"/>
            <a:ext cx="23779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32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89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250"/>
                            </p:stCondLst>
                            <p:childTnLst>
                              <p:par>
                                <p:cTn id="8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250"/>
                            </p:stCondLst>
                            <p:childTnLst>
                              <p:par>
                                <p:cTn id="9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3750"/>
                            </p:stCondLst>
                            <p:childTnLst>
                              <p:par>
                                <p:cTn id="1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750"/>
                            </p:stCondLst>
                            <p:childTnLst>
                              <p:par>
                                <p:cTn id="12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 tmFilter="0, 0; .2, .5; .8, .5; 1, 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1000" autoRev="1" fill="hold"/>
                                        <p:tgtEl>
                                          <p:spTgt spid="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124" grpId="0" animBg="1"/>
      <p:bldP spid="127" grpId="0" animBg="1"/>
      <p:bldP spid="127" grpId="1" animBg="1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975</Words>
  <Application>Microsoft Office PowerPoint</Application>
  <PresentationFormat>Widescreen</PresentationFormat>
  <Paragraphs>114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Bradley Hand ITC</vt:lpstr>
      <vt:lpstr>Calibri</vt:lpstr>
      <vt:lpstr>Calibri Light</vt:lpstr>
      <vt:lpstr>Candara</vt:lpstr>
      <vt:lpstr>Georgia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PricewaterhouseCoopers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Roberto Pagnani</dc:creator>
  <cp:lastModifiedBy>Livia Rachele Fumagalli</cp:lastModifiedBy>
  <cp:revision>156</cp:revision>
  <dcterms:created xsi:type="dcterms:W3CDTF">2019-03-25T19:52:31Z</dcterms:created>
  <dcterms:modified xsi:type="dcterms:W3CDTF">2019-04-04T15:49:20Z</dcterms:modified>
</cp:coreProperties>
</file>